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85" r:id="rId2"/>
    <p:sldId id="284" r:id="rId3"/>
    <p:sldId id="286" r:id="rId4"/>
    <p:sldId id="287" r:id="rId5"/>
    <p:sldId id="288" r:id="rId6"/>
    <p:sldId id="295" r:id="rId7"/>
    <p:sldId id="289" r:id="rId8"/>
    <p:sldId id="298" r:id="rId9"/>
    <p:sldId id="277" r:id="rId10"/>
    <p:sldId id="278" r:id="rId11"/>
    <p:sldId id="267" r:id="rId12"/>
    <p:sldId id="297" r:id="rId13"/>
    <p:sldId id="290" r:id="rId14"/>
    <p:sldId id="292" r:id="rId15"/>
    <p:sldId id="293" r:id="rId16"/>
    <p:sldId id="294" r:id="rId17"/>
    <p:sldId id="291" r:id="rId18"/>
    <p:sldId id="296" r:id="rId19"/>
    <p:sldId id="281" r:id="rId20"/>
    <p:sldId id="282" r:id="rId21"/>
    <p:sldId id="274" r:id="rId22"/>
    <p:sldId id="269" r:id="rId23"/>
    <p:sldId id="270" r:id="rId24"/>
    <p:sldId id="271" r:id="rId25"/>
    <p:sldId id="272" r:id="rId26"/>
    <p:sldId id="283" r:id="rId27"/>
    <p:sldId id="279" r:id="rId28"/>
    <p:sldId id="280" r:id="rId29"/>
  </p:sldIdLst>
  <p:sldSz cx="9144000" cy="6858000" type="screen4x3"/>
  <p:notesSz cx="7010400" cy="9296400"/>
  <p:defaultTextStyle>
    <a:defPPr>
      <a:defRPr lang="en-US"/>
    </a:defPPr>
    <a:lvl1pPr algn="l" defTabSz="511230" rtl="0" fontAlgn="base">
      <a:spcBef>
        <a:spcPct val="0"/>
      </a:spcBef>
      <a:spcAft>
        <a:spcPct val="0"/>
      </a:spcAft>
      <a:defRPr sz="2100" kern="1200">
        <a:solidFill>
          <a:schemeClr val="tx1"/>
        </a:solidFill>
        <a:latin typeface="Arial" charset="0"/>
        <a:ea typeface="ＭＳ Ｐゴシック" pitchFamily="-110" charset="-128"/>
        <a:cs typeface="+mn-cs"/>
      </a:defRPr>
    </a:lvl1pPr>
    <a:lvl2pPr marL="511230" indent="-150362" algn="l" defTabSz="511230" rtl="0" fontAlgn="base">
      <a:spcBef>
        <a:spcPct val="0"/>
      </a:spcBef>
      <a:spcAft>
        <a:spcPct val="0"/>
      </a:spcAft>
      <a:defRPr sz="2100" kern="1200">
        <a:solidFill>
          <a:schemeClr val="tx1"/>
        </a:solidFill>
        <a:latin typeface="Arial" charset="0"/>
        <a:ea typeface="ＭＳ Ｐゴシック" pitchFamily="-110" charset="-128"/>
        <a:cs typeface="+mn-cs"/>
      </a:defRPr>
    </a:lvl2pPr>
    <a:lvl3pPr marL="1023713" indent="-301977" algn="l" defTabSz="511230" rtl="0" fontAlgn="base">
      <a:spcBef>
        <a:spcPct val="0"/>
      </a:spcBef>
      <a:spcAft>
        <a:spcPct val="0"/>
      </a:spcAft>
      <a:defRPr sz="2100" kern="1200">
        <a:solidFill>
          <a:schemeClr val="tx1"/>
        </a:solidFill>
        <a:latin typeface="Arial" charset="0"/>
        <a:ea typeface="ＭＳ Ｐゴシック" pitchFamily="-110" charset="-128"/>
        <a:cs typeface="+mn-cs"/>
      </a:defRPr>
    </a:lvl3pPr>
    <a:lvl4pPr marL="1534942" indent="-452338" algn="l" defTabSz="511230" rtl="0" fontAlgn="base">
      <a:spcBef>
        <a:spcPct val="0"/>
      </a:spcBef>
      <a:spcAft>
        <a:spcPct val="0"/>
      </a:spcAft>
      <a:defRPr sz="2100" kern="1200">
        <a:solidFill>
          <a:schemeClr val="tx1"/>
        </a:solidFill>
        <a:latin typeface="Arial" charset="0"/>
        <a:ea typeface="ＭＳ Ｐゴシック" pitchFamily="-110" charset="-128"/>
        <a:cs typeface="+mn-cs"/>
      </a:defRPr>
    </a:lvl4pPr>
    <a:lvl5pPr marL="2047424" indent="-603953" algn="l" defTabSz="511230" rtl="0" fontAlgn="base">
      <a:spcBef>
        <a:spcPct val="0"/>
      </a:spcBef>
      <a:spcAft>
        <a:spcPct val="0"/>
      </a:spcAft>
      <a:defRPr sz="2100" kern="1200">
        <a:solidFill>
          <a:schemeClr val="tx1"/>
        </a:solidFill>
        <a:latin typeface="Arial" charset="0"/>
        <a:ea typeface="ＭＳ Ｐゴシック" pitchFamily="-110" charset="-128"/>
        <a:cs typeface="+mn-cs"/>
      </a:defRPr>
    </a:lvl5pPr>
    <a:lvl6pPr marL="1804340" algn="l" defTabSz="721736" rtl="0" eaLnBrk="1" latinLnBrk="0" hangingPunct="1">
      <a:defRPr sz="2100" kern="1200">
        <a:solidFill>
          <a:schemeClr val="tx1"/>
        </a:solidFill>
        <a:latin typeface="Arial" charset="0"/>
        <a:ea typeface="ＭＳ Ｐゴシック" pitchFamily="-110" charset="-128"/>
        <a:cs typeface="+mn-cs"/>
      </a:defRPr>
    </a:lvl6pPr>
    <a:lvl7pPr marL="2165208" algn="l" defTabSz="721736" rtl="0" eaLnBrk="1" latinLnBrk="0" hangingPunct="1">
      <a:defRPr sz="2100" kern="1200">
        <a:solidFill>
          <a:schemeClr val="tx1"/>
        </a:solidFill>
        <a:latin typeface="Arial" charset="0"/>
        <a:ea typeface="ＭＳ Ｐゴシック" pitchFamily="-110" charset="-128"/>
        <a:cs typeface="+mn-cs"/>
      </a:defRPr>
    </a:lvl7pPr>
    <a:lvl8pPr marL="2526076" algn="l" defTabSz="721736" rtl="0" eaLnBrk="1" latinLnBrk="0" hangingPunct="1">
      <a:defRPr sz="2100" kern="1200">
        <a:solidFill>
          <a:schemeClr val="tx1"/>
        </a:solidFill>
        <a:latin typeface="Arial" charset="0"/>
        <a:ea typeface="ＭＳ Ｐゴシック" pitchFamily="-110" charset="-128"/>
        <a:cs typeface="+mn-cs"/>
      </a:defRPr>
    </a:lvl8pPr>
    <a:lvl9pPr marL="2886944" algn="l" defTabSz="721736" rtl="0" eaLnBrk="1" latinLnBrk="0" hangingPunct="1">
      <a:defRPr sz="2100" kern="1200">
        <a:solidFill>
          <a:schemeClr val="tx1"/>
        </a:solidFill>
        <a:latin typeface="Arial" charset="0"/>
        <a:ea typeface="ＭＳ Ｐゴシック" pitchFamily="-11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87" d="100"/>
          <a:sy n="87"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C27AB06-C6C6-4639-BF88-A112148EE36F}" type="datetimeFigureOut">
              <a:rPr lang="en-US" smtClean="0"/>
              <a:t>10/14/2014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10A0206-7283-47FF-9D52-7BBDCE593282}" type="slidenum">
              <a:rPr lang="en-US" smtClean="0"/>
              <a:t>‹#›</a:t>
            </a:fld>
            <a:endParaRPr lang="en-US"/>
          </a:p>
        </p:txBody>
      </p:sp>
    </p:spTree>
    <p:extLst>
      <p:ext uri="{BB962C8B-B14F-4D97-AF65-F5344CB8AC3E}">
        <p14:creationId xmlns:p14="http://schemas.microsoft.com/office/powerpoint/2010/main" val="2919247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2D343D67-0EA0-474D-8922-76357163702F}" type="datetimeFigureOut">
              <a:rPr lang="en-US"/>
              <a:pPr>
                <a:defRPr/>
              </a:pPr>
              <a:t>10/14/2014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A9691220-7193-4E76-B7CA-DBA91BBD0045}" type="slidenum">
              <a:rPr lang="en-US"/>
              <a:pPr>
                <a:defRPr/>
              </a:pPr>
              <a:t>‹#›</a:t>
            </a:fld>
            <a:endParaRPr lang="en-US"/>
          </a:p>
        </p:txBody>
      </p:sp>
    </p:spTree>
    <p:extLst>
      <p:ext uri="{BB962C8B-B14F-4D97-AF65-F5344CB8AC3E}">
        <p14:creationId xmlns:p14="http://schemas.microsoft.com/office/powerpoint/2010/main" val="1815321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3343801-A242-4E92-8FC6-273301C6EB73}" type="datetimeFigureOut">
              <a:rPr lang="en-US" smtClean="0"/>
              <a:t>10/14/2014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0B33A3E-A460-4F92-821D-CCB2F2739B7B}" type="slidenum">
              <a:rPr lang="en-US" smtClean="0"/>
              <a:t>‹#›</a:t>
            </a:fld>
            <a:endParaRPr lang="en-US"/>
          </a:p>
        </p:txBody>
      </p:sp>
    </p:spTree>
    <p:extLst>
      <p:ext uri="{BB962C8B-B14F-4D97-AF65-F5344CB8AC3E}">
        <p14:creationId xmlns:p14="http://schemas.microsoft.com/office/powerpoint/2010/main" val="2702385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3343801-A242-4E92-8FC6-273301C6EB73}" type="datetimeFigureOut">
              <a:rPr lang="en-US" smtClean="0"/>
              <a:t>10/14/2014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0B33A3E-A460-4F92-821D-CCB2F2739B7B}" type="slidenum">
              <a:rPr lang="en-US" smtClean="0"/>
              <a:t>‹#›</a:t>
            </a:fld>
            <a:endParaRPr lang="en-US"/>
          </a:p>
        </p:txBody>
      </p:sp>
    </p:spTree>
    <p:extLst>
      <p:ext uri="{BB962C8B-B14F-4D97-AF65-F5344CB8AC3E}">
        <p14:creationId xmlns:p14="http://schemas.microsoft.com/office/powerpoint/2010/main" val="974041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oundRect">
            <a:avLst>
              <a:gd name="adj" fmla="val 36074"/>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oundRect">
            <a:avLst>
              <a:gd name="adj" fmla="val 16667"/>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oundRect">
            <a:avLst>
              <a:gd name="adj" fmla="val 16667"/>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277813" y="6308725"/>
            <a:ext cx="2133600" cy="27940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2944813" y="6308725"/>
            <a:ext cx="2895600" cy="279400"/>
          </a:xfrm>
          <a:prstGeom prst="rect">
            <a:avLst/>
          </a:prstGeom>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7947025" y="5949950"/>
            <a:ext cx="801688" cy="279400"/>
          </a:xfrm>
          <a:prstGeom prst="rect">
            <a:avLst/>
          </a:prstGeom>
          <a:ln/>
        </p:spPr>
        <p:txBody>
          <a:bodyPr/>
          <a:lstStyle>
            <a:lvl1pPr>
              <a:defRPr/>
            </a:lvl1pPr>
          </a:lstStyle>
          <a:p>
            <a:pPr>
              <a:defRPr/>
            </a:pPr>
            <a:fld id="{2B9E26EF-0643-4767-BF13-467185FB2EE4}" type="slidenum">
              <a:rPr lang="en-US"/>
              <a:pPr>
                <a:defRPr/>
              </a:pPr>
              <a:t>‹#›</a:t>
            </a:fld>
            <a:endParaRPr lang="en-US"/>
          </a:p>
        </p:txBody>
      </p:sp>
    </p:spTree>
    <p:extLst>
      <p:ext uri="{BB962C8B-B14F-4D97-AF65-F5344CB8AC3E}">
        <p14:creationId xmlns:p14="http://schemas.microsoft.com/office/powerpoint/2010/main" val="2633154541"/>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l="-1000" r="-1000"/>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ctr" defTabSz="511230" rtl="0" eaLnBrk="1" fontAlgn="base" hangingPunct="1">
        <a:spcBef>
          <a:spcPct val="0"/>
        </a:spcBef>
        <a:spcAft>
          <a:spcPct val="0"/>
        </a:spcAft>
        <a:defRPr sz="4900" kern="1200">
          <a:solidFill>
            <a:schemeClr val="tx1"/>
          </a:solidFill>
          <a:latin typeface="+mj-lt"/>
          <a:ea typeface="ＭＳ Ｐゴシック" pitchFamily="-112" charset="-128"/>
          <a:cs typeface="ＭＳ Ｐゴシック" pitchFamily="-112" charset="-128"/>
        </a:defRPr>
      </a:lvl1pPr>
      <a:lvl2pPr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2pPr>
      <a:lvl3pPr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3pPr>
      <a:lvl4pPr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4pPr>
      <a:lvl5pPr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5pPr>
      <a:lvl6pPr marL="360868"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6pPr>
      <a:lvl7pPr marL="721736"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7pPr>
      <a:lvl8pPr marL="1082604"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8pPr>
      <a:lvl9pPr marL="1443472"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9pPr>
    </p:titleStyle>
    <p:bodyStyle>
      <a:lvl1pPr marL="383422" indent="-383422" algn="l" defTabSz="511230" rtl="0" eaLnBrk="1" fontAlgn="base" hangingPunct="1">
        <a:spcBef>
          <a:spcPct val="20000"/>
        </a:spcBef>
        <a:spcAft>
          <a:spcPct val="0"/>
        </a:spcAft>
        <a:buFont typeface="Arial" charset="0"/>
        <a:buChar char="•"/>
        <a:defRPr sz="3600" kern="1200">
          <a:solidFill>
            <a:schemeClr val="tx1"/>
          </a:solidFill>
          <a:latin typeface="+mn-lt"/>
          <a:ea typeface="ＭＳ Ｐゴシック" pitchFamily="-112" charset="-128"/>
          <a:cs typeface="ＭＳ Ｐゴシック" pitchFamily="-112" charset="-128"/>
        </a:defRPr>
      </a:lvl1pPr>
      <a:lvl2pPr marL="830749" indent="-319519" algn="l" defTabSz="511230" rtl="0" eaLnBrk="1" fontAlgn="base" hangingPunct="1">
        <a:spcBef>
          <a:spcPct val="20000"/>
        </a:spcBef>
        <a:spcAft>
          <a:spcPct val="0"/>
        </a:spcAft>
        <a:buFont typeface="Arial" charset="0"/>
        <a:buChar char="–"/>
        <a:defRPr sz="3200" kern="1200">
          <a:solidFill>
            <a:schemeClr val="tx1"/>
          </a:solidFill>
          <a:latin typeface="+mn-lt"/>
          <a:ea typeface="ＭＳ Ｐゴシック" pitchFamily="-112" charset="-128"/>
          <a:cs typeface="+mn-cs"/>
        </a:defRPr>
      </a:lvl2pPr>
      <a:lvl3pPr marL="1279327" indent="-255615" algn="l" defTabSz="511230" rtl="0" eaLnBrk="1" fontAlgn="base" hangingPunct="1">
        <a:spcBef>
          <a:spcPct val="20000"/>
        </a:spcBef>
        <a:spcAft>
          <a:spcPct val="0"/>
        </a:spcAft>
        <a:buFont typeface="Arial" charset="0"/>
        <a:buChar char="•"/>
        <a:defRPr sz="2700" kern="1200">
          <a:solidFill>
            <a:schemeClr val="tx1"/>
          </a:solidFill>
          <a:latin typeface="+mn-lt"/>
          <a:ea typeface="ＭＳ Ｐゴシック" pitchFamily="-112" charset="-128"/>
          <a:cs typeface="+mn-cs"/>
        </a:defRPr>
      </a:lvl3pPr>
      <a:lvl4pPr marL="1791810" indent="-255615" algn="l" defTabSz="511230" rtl="0" eaLnBrk="1" fontAlgn="base" hangingPunct="1">
        <a:spcBef>
          <a:spcPct val="20000"/>
        </a:spcBef>
        <a:spcAft>
          <a:spcPct val="0"/>
        </a:spcAft>
        <a:buFont typeface="Arial" charset="0"/>
        <a:buChar char="–"/>
        <a:defRPr sz="2200" kern="1200">
          <a:solidFill>
            <a:schemeClr val="tx1"/>
          </a:solidFill>
          <a:latin typeface="+mn-lt"/>
          <a:ea typeface="ＭＳ Ｐゴシック" pitchFamily="-112" charset="-128"/>
          <a:cs typeface="+mn-cs"/>
        </a:defRPr>
      </a:lvl4pPr>
      <a:lvl5pPr marL="2303039" indent="-255615" algn="l" defTabSz="511230" rtl="0" eaLnBrk="1" fontAlgn="base" hangingPunct="1">
        <a:spcBef>
          <a:spcPct val="20000"/>
        </a:spcBef>
        <a:spcAft>
          <a:spcPct val="0"/>
        </a:spcAft>
        <a:buFont typeface="Arial" charset="0"/>
        <a:buChar char="»"/>
        <a:defRPr sz="2200" kern="1200">
          <a:solidFill>
            <a:schemeClr val="tx1"/>
          </a:solidFill>
          <a:latin typeface="+mn-lt"/>
          <a:ea typeface="ＭＳ Ｐゴシック" pitchFamily="-112" charset="-128"/>
          <a:cs typeface="+mn-cs"/>
        </a:defRPr>
      </a:lvl5pPr>
      <a:lvl6pPr marL="2815997" indent="-256000" algn="l" defTabSz="511999" rtl="0" eaLnBrk="1" latinLnBrk="0" hangingPunct="1">
        <a:spcBef>
          <a:spcPct val="20000"/>
        </a:spcBef>
        <a:buFont typeface="Arial"/>
        <a:buChar char="•"/>
        <a:defRPr sz="2200" kern="1200">
          <a:solidFill>
            <a:schemeClr val="tx1"/>
          </a:solidFill>
          <a:latin typeface="+mn-lt"/>
          <a:ea typeface="+mn-ea"/>
          <a:cs typeface="+mn-cs"/>
        </a:defRPr>
      </a:lvl6pPr>
      <a:lvl7pPr marL="3327997" indent="-256000" algn="l" defTabSz="511999" rtl="0" eaLnBrk="1" latinLnBrk="0" hangingPunct="1">
        <a:spcBef>
          <a:spcPct val="20000"/>
        </a:spcBef>
        <a:buFont typeface="Arial"/>
        <a:buChar char="•"/>
        <a:defRPr sz="2200" kern="1200">
          <a:solidFill>
            <a:schemeClr val="tx1"/>
          </a:solidFill>
          <a:latin typeface="+mn-lt"/>
          <a:ea typeface="+mn-ea"/>
          <a:cs typeface="+mn-cs"/>
        </a:defRPr>
      </a:lvl7pPr>
      <a:lvl8pPr marL="3839996" indent="-256000" algn="l" defTabSz="511999" rtl="0" eaLnBrk="1" latinLnBrk="0" hangingPunct="1">
        <a:spcBef>
          <a:spcPct val="20000"/>
        </a:spcBef>
        <a:buFont typeface="Arial"/>
        <a:buChar char="•"/>
        <a:defRPr sz="2200" kern="1200">
          <a:solidFill>
            <a:schemeClr val="tx1"/>
          </a:solidFill>
          <a:latin typeface="+mn-lt"/>
          <a:ea typeface="+mn-ea"/>
          <a:cs typeface="+mn-cs"/>
        </a:defRPr>
      </a:lvl8pPr>
      <a:lvl9pPr marL="4351996" indent="-256000" algn="l" defTabSz="511999"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11999" rtl="0" eaLnBrk="1" latinLnBrk="0" hangingPunct="1">
        <a:defRPr sz="2100" kern="1200">
          <a:solidFill>
            <a:schemeClr val="tx1"/>
          </a:solidFill>
          <a:latin typeface="+mn-lt"/>
          <a:ea typeface="+mn-ea"/>
          <a:cs typeface="+mn-cs"/>
        </a:defRPr>
      </a:lvl1pPr>
      <a:lvl2pPr marL="511999" algn="l" defTabSz="511999" rtl="0" eaLnBrk="1" latinLnBrk="0" hangingPunct="1">
        <a:defRPr sz="2100" kern="1200">
          <a:solidFill>
            <a:schemeClr val="tx1"/>
          </a:solidFill>
          <a:latin typeface="+mn-lt"/>
          <a:ea typeface="+mn-ea"/>
          <a:cs typeface="+mn-cs"/>
        </a:defRPr>
      </a:lvl2pPr>
      <a:lvl3pPr marL="1023999" algn="l" defTabSz="511999" rtl="0" eaLnBrk="1" latinLnBrk="0" hangingPunct="1">
        <a:defRPr sz="2100" kern="1200">
          <a:solidFill>
            <a:schemeClr val="tx1"/>
          </a:solidFill>
          <a:latin typeface="+mn-lt"/>
          <a:ea typeface="+mn-ea"/>
          <a:cs typeface="+mn-cs"/>
        </a:defRPr>
      </a:lvl3pPr>
      <a:lvl4pPr marL="1535998" algn="l" defTabSz="511999" rtl="0" eaLnBrk="1" latinLnBrk="0" hangingPunct="1">
        <a:defRPr sz="2100" kern="1200">
          <a:solidFill>
            <a:schemeClr val="tx1"/>
          </a:solidFill>
          <a:latin typeface="+mn-lt"/>
          <a:ea typeface="+mn-ea"/>
          <a:cs typeface="+mn-cs"/>
        </a:defRPr>
      </a:lvl4pPr>
      <a:lvl5pPr marL="2047997" algn="l" defTabSz="511999" rtl="0" eaLnBrk="1" latinLnBrk="0" hangingPunct="1">
        <a:defRPr sz="2100" kern="1200">
          <a:solidFill>
            <a:schemeClr val="tx1"/>
          </a:solidFill>
          <a:latin typeface="+mn-lt"/>
          <a:ea typeface="+mn-ea"/>
          <a:cs typeface="+mn-cs"/>
        </a:defRPr>
      </a:lvl5pPr>
      <a:lvl6pPr marL="2559997" algn="l" defTabSz="511999" rtl="0" eaLnBrk="1" latinLnBrk="0" hangingPunct="1">
        <a:defRPr sz="2100" kern="1200">
          <a:solidFill>
            <a:schemeClr val="tx1"/>
          </a:solidFill>
          <a:latin typeface="+mn-lt"/>
          <a:ea typeface="+mn-ea"/>
          <a:cs typeface="+mn-cs"/>
        </a:defRPr>
      </a:lvl6pPr>
      <a:lvl7pPr marL="3071997" algn="l" defTabSz="511999" rtl="0" eaLnBrk="1" latinLnBrk="0" hangingPunct="1">
        <a:defRPr sz="2100" kern="1200">
          <a:solidFill>
            <a:schemeClr val="tx1"/>
          </a:solidFill>
          <a:latin typeface="+mn-lt"/>
          <a:ea typeface="+mn-ea"/>
          <a:cs typeface="+mn-cs"/>
        </a:defRPr>
      </a:lvl7pPr>
      <a:lvl8pPr marL="3583997" algn="l" defTabSz="511999" rtl="0" eaLnBrk="1" latinLnBrk="0" hangingPunct="1">
        <a:defRPr sz="2100" kern="1200">
          <a:solidFill>
            <a:schemeClr val="tx1"/>
          </a:solidFill>
          <a:latin typeface="+mn-lt"/>
          <a:ea typeface="+mn-ea"/>
          <a:cs typeface="+mn-cs"/>
        </a:defRPr>
      </a:lvl8pPr>
      <a:lvl9pPr marL="4095996" algn="l" defTabSz="511999"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itsonus.org/#video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76400"/>
            <a:ext cx="7772400" cy="1984375"/>
          </a:xfrm>
          <a:ln>
            <a:solidFill>
              <a:schemeClr val="tx1"/>
            </a:solidFill>
          </a:ln>
        </p:spPr>
        <p:txBody>
          <a:bodyPr/>
          <a:lstStyle/>
          <a:p>
            <a:r>
              <a:rPr lang="en-US" sz="3200" b="1" dirty="0">
                <a:latin typeface="Aharoni" panose="02010803020104030203" pitchFamily="2" charset="-79"/>
                <a:cs typeface="Aharoni" panose="02010803020104030203" pitchFamily="2" charset="-79"/>
              </a:rPr>
              <a:t>Understanding Sexual Assault, Relationship Violence, and Stalking: Creating an </a:t>
            </a:r>
            <a:r>
              <a:rPr lang="en-US" sz="3200" dirty="0">
                <a:latin typeface="Aharoni" panose="02010803020104030203" pitchFamily="2" charset="-79"/>
                <a:cs typeface="Aharoni" panose="02010803020104030203" pitchFamily="2" charset="-79"/>
              </a:rPr>
              <a:t/>
            </a:r>
            <a:br>
              <a:rPr lang="en-US" sz="3200" dirty="0">
                <a:latin typeface="Aharoni" panose="02010803020104030203" pitchFamily="2" charset="-79"/>
                <a:cs typeface="Aharoni" panose="02010803020104030203" pitchFamily="2" charset="-79"/>
              </a:rPr>
            </a:br>
            <a:r>
              <a:rPr lang="en-US" sz="3200" b="1" dirty="0">
                <a:latin typeface="Aharoni" panose="02010803020104030203" pitchFamily="2" charset="-79"/>
                <a:cs typeface="Aharoni" panose="02010803020104030203" pitchFamily="2" charset="-79"/>
              </a:rPr>
              <a:t>	Informed Campus Culture </a:t>
            </a:r>
            <a:r>
              <a:rPr lang="en-US" sz="3200" b="1" dirty="0" smtClean="0">
                <a:latin typeface="Aharoni" panose="02010803020104030203" pitchFamily="2" charset="-79"/>
                <a:cs typeface="Aharoni" panose="02010803020104030203" pitchFamily="2" charset="-79"/>
              </a:rPr>
              <a:t/>
            </a:r>
            <a:br>
              <a:rPr lang="en-US" sz="3200" b="1" dirty="0" smtClean="0">
                <a:latin typeface="Aharoni" panose="02010803020104030203" pitchFamily="2" charset="-79"/>
                <a:cs typeface="Aharoni" panose="02010803020104030203" pitchFamily="2" charset="-79"/>
              </a:rPr>
            </a:br>
            <a:endParaRPr lang="en-US" sz="3200" dirty="0">
              <a:latin typeface="Aharoni" panose="02010803020104030203" pitchFamily="2" charset="-79"/>
              <a:cs typeface="Aharoni" panose="02010803020104030203" pitchFamily="2" charset="-79"/>
            </a:endParaRPr>
          </a:p>
        </p:txBody>
      </p:sp>
      <p:sp>
        <p:nvSpPr>
          <p:cNvPr id="5" name="Subtitle 4"/>
          <p:cNvSpPr>
            <a:spLocks noGrp="1"/>
          </p:cNvSpPr>
          <p:nvPr>
            <p:ph type="subTitle" idx="1"/>
          </p:nvPr>
        </p:nvSpPr>
        <p:spPr>
          <a:xfrm>
            <a:off x="1154464" y="3810000"/>
            <a:ext cx="6400800" cy="2133600"/>
          </a:xfrm>
        </p:spPr>
        <p:txBody>
          <a:bodyPr/>
          <a:lstStyle/>
          <a:p>
            <a:r>
              <a:rPr lang="en-US" sz="1800" b="1" dirty="0" smtClean="0">
                <a:solidFill>
                  <a:schemeClr val="tx1"/>
                </a:solidFill>
                <a:cs typeface="Aharoni" panose="02010803020104030203" pitchFamily="2" charset="-79"/>
              </a:rPr>
              <a:t>Office of Legal Affairs Symposium</a:t>
            </a:r>
          </a:p>
          <a:p>
            <a:r>
              <a:rPr lang="en-US" sz="1800" b="1" dirty="0" smtClean="0">
                <a:solidFill>
                  <a:schemeClr val="tx1"/>
                </a:solidFill>
                <a:cs typeface="Aharoni" panose="02010803020104030203" pitchFamily="2" charset="-79"/>
              </a:rPr>
              <a:t>October 16, 2014</a:t>
            </a:r>
          </a:p>
          <a:p>
            <a:endParaRPr lang="en-US" sz="1800" b="1" dirty="0" smtClean="0">
              <a:solidFill>
                <a:schemeClr val="tx1"/>
              </a:solidFill>
              <a:cs typeface="Aharoni" panose="02010803020104030203" pitchFamily="2" charset="-79"/>
            </a:endParaRPr>
          </a:p>
          <a:p>
            <a:r>
              <a:rPr lang="en-US" sz="1800" b="1" dirty="0" smtClean="0">
                <a:solidFill>
                  <a:schemeClr val="tx1"/>
                </a:solidFill>
                <a:cs typeface="Aharoni" panose="02010803020104030203" pitchFamily="2" charset="-79"/>
              </a:rPr>
              <a:t>Dawn Floyd, JD, Title IX Coordinator</a:t>
            </a:r>
          </a:p>
          <a:p>
            <a:r>
              <a:rPr lang="en-US" sz="1800" b="1" dirty="0" smtClean="0">
                <a:solidFill>
                  <a:schemeClr val="tx1"/>
                </a:solidFill>
                <a:cs typeface="Aharoni" panose="02010803020104030203" pitchFamily="2" charset="-79"/>
              </a:rPr>
              <a:t>Nicole Madonna-Rosario, LCSW, Interpersonal Violence Prevention Specialist</a:t>
            </a:r>
            <a:endParaRPr lang="en-US" sz="1800" b="1" dirty="0">
              <a:solidFill>
                <a:schemeClr val="tx1"/>
              </a:solidFill>
              <a:cs typeface="Aharoni" panose="02010803020104030203" pitchFamily="2" charset="-79"/>
            </a:endParaRPr>
          </a:p>
        </p:txBody>
      </p:sp>
    </p:spTree>
    <p:extLst>
      <p:ext uri="{BB962C8B-B14F-4D97-AF65-F5344CB8AC3E}">
        <p14:creationId xmlns:p14="http://schemas.microsoft.com/office/powerpoint/2010/main" val="37662188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399" y="1879832"/>
            <a:ext cx="8077201" cy="5047536"/>
          </a:xfrm>
          <a:prstGeom prst="rect">
            <a:avLst/>
          </a:prstGeom>
          <a:noFill/>
        </p:spPr>
        <p:txBody>
          <a:bodyPr wrap="square" rtlCol="0">
            <a:spAutoFit/>
          </a:bodyPr>
          <a:lstStyle/>
          <a:p>
            <a:pPr>
              <a:spcBef>
                <a:spcPts val="600"/>
              </a:spcBef>
              <a:spcAft>
                <a:spcPts val="1200"/>
              </a:spcAft>
            </a:pPr>
            <a:r>
              <a:rPr lang="en-US" sz="2800" b="1" dirty="0">
                <a:latin typeface="Aharoni" panose="02010803020104030203" pitchFamily="2" charset="-79"/>
                <a:cs typeface="Aharoni" panose="02010803020104030203" pitchFamily="2" charset="-79"/>
              </a:rPr>
              <a:t>If complaints are not handled to </a:t>
            </a:r>
            <a:r>
              <a:rPr lang="en-US" sz="2800" b="1" dirty="0" smtClean="0">
                <a:latin typeface="Aharoni" panose="02010803020104030203" pitchFamily="2" charset="-79"/>
                <a:cs typeface="Aharoni" panose="02010803020104030203" pitchFamily="2" charset="-79"/>
              </a:rPr>
              <a:t>all parties’ satisfaction or </a:t>
            </a:r>
            <a:r>
              <a:rPr lang="en-US" sz="2800" b="1" dirty="0">
                <a:latin typeface="Aharoni" panose="02010803020104030203" pitchFamily="2" charset="-79"/>
                <a:cs typeface="Aharoni" panose="02010803020104030203" pitchFamily="2" charset="-79"/>
              </a:rPr>
              <a:t>are </a:t>
            </a:r>
            <a:r>
              <a:rPr lang="en-US" sz="2800" b="1" dirty="0" smtClean="0">
                <a:latin typeface="Aharoni" panose="02010803020104030203" pitchFamily="2" charset="-79"/>
                <a:cs typeface="Aharoni" panose="02010803020104030203" pitchFamily="2" charset="-79"/>
              </a:rPr>
              <a:t>mishandled/ignored</a:t>
            </a:r>
            <a:r>
              <a:rPr lang="en-US" sz="2800" b="1" dirty="0">
                <a:latin typeface="Aharoni" panose="02010803020104030203" pitchFamily="2" charset="-79"/>
                <a:cs typeface="Aharoni" panose="02010803020104030203" pitchFamily="2" charset="-79"/>
              </a:rPr>
              <a:t>, the stories garner attention from the media and from </a:t>
            </a:r>
            <a:r>
              <a:rPr lang="en-US" sz="2800" b="1" dirty="0" smtClean="0">
                <a:latin typeface="Aharoni" panose="02010803020104030203" pitchFamily="2" charset="-79"/>
                <a:cs typeface="Aharoni" panose="02010803020104030203" pitchFamily="2" charset="-79"/>
              </a:rPr>
              <a:t>the Office of Civil Rights.</a:t>
            </a:r>
          </a:p>
          <a:p>
            <a:pPr marL="685800" indent="-400050">
              <a:spcBef>
                <a:spcPts val="1200"/>
              </a:spcBef>
              <a:spcAft>
                <a:spcPts val="1200"/>
              </a:spcAft>
              <a:buFont typeface="Wingdings" panose="05000000000000000000" pitchFamily="2" charset="2"/>
              <a:buChar char="Ø"/>
            </a:pPr>
            <a:r>
              <a:rPr lang="en-US" sz="2400" dirty="0" smtClean="0">
                <a:latin typeface="Aharoni" panose="02010803020104030203" pitchFamily="2" charset="-79"/>
                <a:cs typeface="Aharoni" panose="02010803020104030203" pitchFamily="2" charset="-79"/>
              </a:rPr>
              <a:t>At </a:t>
            </a:r>
            <a:r>
              <a:rPr lang="en-US" sz="2400" dirty="0">
                <a:latin typeface="Aharoni" panose="02010803020104030203" pitchFamily="2" charset="-79"/>
                <a:cs typeface="Aharoni" panose="02010803020104030203" pitchFamily="2" charset="-79"/>
              </a:rPr>
              <a:t>least </a:t>
            </a:r>
            <a:r>
              <a:rPr lang="en-US" sz="2400" dirty="0" smtClean="0">
                <a:latin typeface="Aharoni" panose="02010803020104030203" pitchFamily="2" charset="-79"/>
                <a:cs typeface="Aharoni" panose="02010803020104030203" pitchFamily="2" charset="-79"/>
              </a:rPr>
              <a:t>70 </a:t>
            </a:r>
            <a:r>
              <a:rPr lang="en-US" sz="2400" dirty="0">
                <a:latin typeface="Aharoni" panose="02010803020104030203" pitchFamily="2" charset="-79"/>
                <a:cs typeface="Aharoni" panose="02010803020104030203" pitchFamily="2" charset="-79"/>
              </a:rPr>
              <a:t>colleges and universities are currently under investigation by OCR</a:t>
            </a:r>
          </a:p>
          <a:p>
            <a:pPr marL="685800" indent="-400050">
              <a:spcBef>
                <a:spcPts val="1200"/>
              </a:spcBef>
              <a:spcAft>
                <a:spcPts val="1200"/>
              </a:spcAft>
              <a:buFont typeface="Wingdings" panose="05000000000000000000" pitchFamily="2" charset="2"/>
              <a:buChar char="Ø"/>
            </a:pPr>
            <a:r>
              <a:rPr lang="en-US" sz="2400" dirty="0" smtClean="0">
                <a:latin typeface="Aharoni" panose="02010803020104030203" pitchFamily="2" charset="-79"/>
                <a:cs typeface="Aharoni" panose="02010803020104030203" pitchFamily="2" charset="-79"/>
              </a:rPr>
              <a:t>At least 30 men have filed lawsuits alleging violations of due process and severe emotional distress resulting from the way their cases were handled</a:t>
            </a:r>
          </a:p>
          <a:p>
            <a:endParaRPr lang="en-US" sz="1600" dirty="0">
              <a:latin typeface="Garamond" panose="02020404030301010803" pitchFamily="18" charset="0"/>
            </a:endParaRPr>
          </a:p>
        </p:txBody>
      </p:sp>
      <p:sp>
        <p:nvSpPr>
          <p:cNvPr id="4" name="TextBox 3"/>
          <p:cNvSpPr txBox="1"/>
          <p:nvPr/>
        </p:nvSpPr>
        <p:spPr>
          <a:xfrm>
            <a:off x="76200" y="1295057"/>
            <a:ext cx="8915400" cy="584775"/>
          </a:xfrm>
          <a:prstGeom prst="rect">
            <a:avLst/>
          </a:prstGeom>
          <a:noFill/>
        </p:spPr>
        <p:txBody>
          <a:bodyPr wrap="square" rtlCol="0">
            <a:spAutoFit/>
          </a:bodyPr>
          <a:lstStyle/>
          <a:p>
            <a:pPr algn="ctr"/>
            <a:r>
              <a:rPr lang="en-US" sz="3200" b="1" dirty="0" smtClean="0">
                <a:latin typeface="Aharoni" panose="02010803020104030203" pitchFamily="2" charset="-79"/>
                <a:cs typeface="Aharoni" panose="02010803020104030203" pitchFamily="2" charset="-79"/>
              </a:rPr>
              <a:t>Why all the fuss?</a:t>
            </a:r>
            <a:endParaRPr lang="en-US" sz="32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4245549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01775"/>
            <a:ext cx="6858000" cy="1470025"/>
          </a:xfrm>
        </p:spPr>
        <p:txBody>
          <a:bodyPr/>
          <a:lstStyle/>
          <a:p>
            <a:pPr indent="0" algn="l"/>
            <a:r>
              <a:rPr lang="en-US" sz="2000" b="1" u="sng" dirty="0" smtClean="0">
                <a:latin typeface="Aharoni" panose="02010803020104030203" pitchFamily="2" charset="-79"/>
                <a:cs typeface="Aharoni" panose="02010803020104030203" pitchFamily="2" charset="-79"/>
              </a:rPr>
              <a:t>Title IX</a:t>
            </a:r>
            <a:r>
              <a:rPr lang="en-US" sz="2000" dirty="0" smtClean="0">
                <a:latin typeface="Aharoni" panose="02010803020104030203" pitchFamily="2" charset="-79"/>
                <a:cs typeface="Aharoni" panose="02010803020104030203" pitchFamily="2" charset="-79"/>
              </a:rPr>
              <a:t/>
            </a:r>
            <a:br>
              <a:rPr lang="en-US" sz="2000" dirty="0" smtClean="0">
                <a:latin typeface="Aharoni" panose="02010803020104030203" pitchFamily="2" charset="-79"/>
                <a:cs typeface="Aharoni" panose="02010803020104030203" pitchFamily="2" charset="-79"/>
              </a:rPr>
            </a:br>
            <a:r>
              <a:rPr lang="en-US" sz="2000" dirty="0" smtClean="0">
                <a:latin typeface="Aharoni" panose="02010803020104030203" pitchFamily="2" charset="-79"/>
                <a:cs typeface="Aharoni" panose="02010803020104030203" pitchFamily="2" charset="-79"/>
              </a:rPr>
              <a:t>	• prohibits discrimination on the basis of sex </a:t>
            </a:r>
            <a:br>
              <a:rPr lang="en-US" sz="2000" dirty="0" smtClean="0">
                <a:latin typeface="Aharoni" panose="02010803020104030203" pitchFamily="2" charset="-79"/>
                <a:cs typeface="Aharoni" panose="02010803020104030203" pitchFamily="2" charset="-79"/>
              </a:rPr>
            </a:br>
            <a:r>
              <a:rPr lang="en-US" sz="2000" dirty="0">
                <a:latin typeface="Aharoni" panose="02010803020104030203" pitchFamily="2" charset="-79"/>
                <a:cs typeface="Aharoni" panose="02010803020104030203" pitchFamily="2" charset="-79"/>
              </a:rPr>
              <a:t>	</a:t>
            </a:r>
            <a:r>
              <a:rPr lang="en-US" sz="2000" dirty="0" smtClean="0">
                <a:latin typeface="Aharoni" panose="02010803020104030203" pitchFamily="2" charset="-79"/>
                <a:cs typeface="Aharoni" panose="02010803020104030203" pitchFamily="2" charset="-79"/>
              </a:rPr>
              <a:t>(including sexual harassment, sexual assault, and </a:t>
            </a:r>
            <a:br>
              <a:rPr lang="en-US" sz="2000" dirty="0" smtClean="0">
                <a:latin typeface="Aharoni" panose="02010803020104030203" pitchFamily="2" charset="-79"/>
                <a:cs typeface="Aharoni" panose="02010803020104030203" pitchFamily="2" charset="-79"/>
              </a:rPr>
            </a:br>
            <a:r>
              <a:rPr lang="en-US" sz="2000" dirty="0">
                <a:latin typeface="Aharoni" panose="02010803020104030203" pitchFamily="2" charset="-79"/>
                <a:cs typeface="Aharoni" panose="02010803020104030203" pitchFamily="2" charset="-79"/>
              </a:rPr>
              <a:t>	</a:t>
            </a:r>
            <a:r>
              <a:rPr lang="en-US" sz="2000" dirty="0" smtClean="0">
                <a:latin typeface="Aharoni" panose="02010803020104030203" pitchFamily="2" charset="-79"/>
                <a:cs typeface="Aharoni" panose="02010803020104030203" pitchFamily="2" charset="-79"/>
              </a:rPr>
              <a:t>other forms of sexual misconduct)</a:t>
            </a:r>
            <a:br>
              <a:rPr lang="en-US" sz="2000" dirty="0" smtClean="0">
                <a:latin typeface="Aharoni" panose="02010803020104030203" pitchFamily="2" charset="-79"/>
                <a:cs typeface="Aharoni" panose="02010803020104030203" pitchFamily="2" charset="-79"/>
              </a:rPr>
            </a:br>
            <a:r>
              <a:rPr lang="en-US" sz="2000" dirty="0" smtClean="0">
                <a:latin typeface="Aharoni" panose="02010803020104030203" pitchFamily="2" charset="-79"/>
                <a:cs typeface="Aharoni" panose="02010803020104030203" pitchFamily="2" charset="-79"/>
              </a:rPr>
              <a:t/>
            </a:r>
            <a:br>
              <a:rPr lang="en-US" sz="2000" dirty="0" smtClean="0">
                <a:latin typeface="Aharoni" panose="02010803020104030203" pitchFamily="2" charset="-79"/>
                <a:cs typeface="Aharoni" panose="02010803020104030203" pitchFamily="2" charset="-79"/>
              </a:rPr>
            </a:br>
            <a:r>
              <a:rPr lang="en-US" sz="2000" b="1" u="sng" dirty="0" smtClean="0">
                <a:latin typeface="Aharoni" panose="02010803020104030203" pitchFamily="2" charset="-79"/>
                <a:cs typeface="Aharoni" panose="02010803020104030203" pitchFamily="2" charset="-79"/>
              </a:rPr>
              <a:t>Campus </a:t>
            </a:r>
            <a:r>
              <a:rPr lang="en-US" sz="2000" b="1" u="sng" dirty="0" err="1" smtClean="0">
                <a:latin typeface="Aharoni" panose="02010803020104030203" pitchFamily="2" charset="-79"/>
                <a:cs typeface="Aharoni" panose="02010803020104030203" pitchFamily="2" charset="-79"/>
              </a:rPr>
              <a:t>SaVE</a:t>
            </a:r>
            <a:r>
              <a:rPr lang="en-US" sz="2000" b="1" u="sng" dirty="0" smtClean="0">
                <a:latin typeface="Aharoni" panose="02010803020104030203" pitchFamily="2" charset="-79"/>
                <a:cs typeface="Aharoni" panose="02010803020104030203" pitchFamily="2" charset="-79"/>
              </a:rPr>
              <a:t> Act/VAWA </a:t>
            </a:r>
            <a:r>
              <a:rPr lang="en-US" sz="2000" b="1" dirty="0" smtClean="0">
                <a:latin typeface="Aharoni" panose="02010803020104030203" pitchFamily="2" charset="-79"/>
                <a:cs typeface="Aharoni" panose="02010803020104030203" pitchFamily="2" charset="-79"/>
              </a:rPr>
              <a:t>(amendment to </a:t>
            </a:r>
            <a:r>
              <a:rPr lang="en-US" sz="2000" b="1" dirty="0" err="1" smtClean="0">
                <a:latin typeface="Aharoni" panose="02010803020104030203" pitchFamily="2" charset="-79"/>
                <a:cs typeface="Aharoni" panose="02010803020104030203" pitchFamily="2" charset="-79"/>
              </a:rPr>
              <a:t>Clery</a:t>
            </a:r>
            <a:r>
              <a:rPr lang="en-US" sz="2000" b="1" dirty="0" smtClean="0">
                <a:latin typeface="Aharoni" panose="02010803020104030203" pitchFamily="2" charset="-79"/>
                <a:cs typeface="Aharoni" panose="02010803020104030203" pitchFamily="2" charset="-79"/>
              </a:rPr>
              <a:t>)</a:t>
            </a:r>
            <a:br>
              <a:rPr lang="en-US" sz="2000" b="1" dirty="0" smtClean="0">
                <a:latin typeface="Aharoni" panose="02010803020104030203" pitchFamily="2" charset="-79"/>
                <a:cs typeface="Aharoni" panose="02010803020104030203" pitchFamily="2" charset="-79"/>
              </a:rPr>
            </a:br>
            <a:r>
              <a:rPr lang="en-US" sz="2000" b="1" dirty="0" smtClean="0">
                <a:latin typeface="Aharoni" panose="02010803020104030203" pitchFamily="2" charset="-79"/>
                <a:cs typeface="Aharoni" panose="02010803020104030203" pitchFamily="2" charset="-79"/>
              </a:rPr>
              <a:t>	• </a:t>
            </a:r>
            <a:r>
              <a:rPr lang="en-US" sz="2000" dirty="0" smtClean="0">
                <a:latin typeface="Aharoni" panose="02010803020104030203" pitchFamily="2" charset="-79"/>
                <a:cs typeface="Aharoni" panose="02010803020104030203" pitchFamily="2" charset="-79"/>
              </a:rPr>
              <a:t>provides certain notification and procedural 		rights to victims of sexual assault, domestic 	violence, dating violence, and stalking</a:t>
            </a:r>
            <a:br>
              <a:rPr lang="en-US" sz="2000" dirty="0" smtClean="0">
                <a:latin typeface="Aharoni" panose="02010803020104030203" pitchFamily="2" charset="-79"/>
                <a:cs typeface="Aharoni" panose="02010803020104030203" pitchFamily="2" charset="-79"/>
              </a:rPr>
            </a:br>
            <a:r>
              <a:rPr lang="en-US" sz="2000" dirty="0">
                <a:latin typeface="Aharoni" panose="02010803020104030203" pitchFamily="2" charset="-79"/>
                <a:cs typeface="Aharoni" panose="02010803020104030203" pitchFamily="2" charset="-79"/>
              </a:rPr>
              <a:t/>
            </a:r>
            <a:br>
              <a:rPr lang="en-US" sz="2000" dirty="0">
                <a:latin typeface="Aharoni" panose="02010803020104030203" pitchFamily="2" charset="-79"/>
                <a:cs typeface="Aharoni" panose="02010803020104030203" pitchFamily="2" charset="-79"/>
              </a:rPr>
            </a:br>
            <a:r>
              <a:rPr lang="en-US" sz="2000" b="1" u="sng" dirty="0" err="1" smtClean="0">
                <a:latin typeface="Aharoni" panose="02010803020104030203" pitchFamily="2" charset="-79"/>
                <a:cs typeface="Aharoni" panose="02010803020104030203" pitchFamily="2" charset="-79"/>
              </a:rPr>
              <a:t>Clery</a:t>
            </a:r>
            <a:r>
              <a:rPr lang="en-US" sz="2000" b="1" u="sng" dirty="0" smtClean="0">
                <a:latin typeface="Aharoni" panose="02010803020104030203" pitchFamily="2" charset="-79"/>
                <a:cs typeface="Aharoni" panose="02010803020104030203" pitchFamily="2" charset="-79"/>
              </a:rPr>
              <a:t> Act</a:t>
            </a:r>
            <a:r>
              <a:rPr lang="en-US" sz="2000" u="sng" dirty="0" smtClean="0">
                <a:latin typeface="Aharoni" panose="02010803020104030203" pitchFamily="2" charset="-79"/>
                <a:cs typeface="Aharoni" panose="02010803020104030203" pitchFamily="2" charset="-79"/>
              </a:rPr>
              <a:t/>
            </a:r>
            <a:br>
              <a:rPr lang="en-US" sz="2000" u="sng" dirty="0" smtClean="0">
                <a:latin typeface="Aharoni" panose="02010803020104030203" pitchFamily="2" charset="-79"/>
                <a:cs typeface="Aharoni" panose="02010803020104030203" pitchFamily="2" charset="-79"/>
              </a:rPr>
            </a:br>
            <a:r>
              <a:rPr lang="en-US" sz="2000" dirty="0">
                <a:latin typeface="Aharoni" panose="02010803020104030203" pitchFamily="2" charset="-79"/>
                <a:cs typeface="Aharoni" panose="02010803020104030203" pitchFamily="2" charset="-79"/>
              </a:rPr>
              <a:t>	</a:t>
            </a:r>
            <a:r>
              <a:rPr lang="en-US" sz="2000" dirty="0" smtClean="0">
                <a:latin typeface="Aharoni" panose="02010803020104030203" pitchFamily="2" charset="-79"/>
                <a:cs typeface="Aharoni" panose="02010803020104030203" pitchFamily="2" charset="-79"/>
              </a:rPr>
              <a:t>• requires reporting of crimes (including sex </a:t>
            </a:r>
            <a:br>
              <a:rPr lang="en-US" sz="2000" dirty="0" smtClean="0">
                <a:latin typeface="Aharoni" panose="02010803020104030203" pitchFamily="2" charset="-79"/>
                <a:cs typeface="Aharoni" panose="02010803020104030203" pitchFamily="2" charset="-79"/>
              </a:rPr>
            </a:br>
            <a:r>
              <a:rPr lang="en-US" sz="2000" dirty="0">
                <a:latin typeface="Aharoni" panose="02010803020104030203" pitchFamily="2" charset="-79"/>
                <a:cs typeface="Aharoni" panose="02010803020104030203" pitchFamily="2" charset="-79"/>
              </a:rPr>
              <a:t>	</a:t>
            </a:r>
            <a:r>
              <a:rPr lang="en-US" sz="2000" dirty="0" smtClean="0">
                <a:latin typeface="Aharoni" panose="02010803020104030203" pitchFamily="2" charset="-79"/>
                <a:cs typeface="Aharoni" panose="02010803020104030203" pitchFamily="2" charset="-79"/>
              </a:rPr>
              <a:t>offense, domestic violence, dating violence, </a:t>
            </a:r>
            <a:br>
              <a:rPr lang="en-US" sz="2000" dirty="0" smtClean="0">
                <a:latin typeface="Aharoni" panose="02010803020104030203" pitchFamily="2" charset="-79"/>
                <a:cs typeface="Aharoni" panose="02010803020104030203" pitchFamily="2" charset="-79"/>
              </a:rPr>
            </a:br>
            <a:r>
              <a:rPr lang="en-US" sz="2000" dirty="0">
                <a:latin typeface="Aharoni" panose="02010803020104030203" pitchFamily="2" charset="-79"/>
                <a:cs typeface="Aharoni" panose="02010803020104030203" pitchFamily="2" charset="-79"/>
              </a:rPr>
              <a:t>	</a:t>
            </a:r>
            <a:r>
              <a:rPr lang="en-US" sz="2000" dirty="0" smtClean="0">
                <a:latin typeface="Aharoni" panose="02010803020104030203" pitchFamily="2" charset="-79"/>
                <a:cs typeface="Aharoni" panose="02010803020104030203" pitchFamily="2" charset="-79"/>
              </a:rPr>
              <a:t>and stalking) on or near campus</a:t>
            </a:r>
            <a:endParaRPr lang="en-US" sz="2000" dirty="0">
              <a:latin typeface="Aharoni" panose="02010803020104030203" pitchFamily="2" charset="-79"/>
              <a:cs typeface="Aharoni" panose="02010803020104030203" pitchFamily="2" charset="-79"/>
            </a:endParaRPr>
          </a:p>
        </p:txBody>
      </p:sp>
      <p:sp>
        <p:nvSpPr>
          <p:cNvPr id="4" name="Title 1"/>
          <p:cNvSpPr txBox="1">
            <a:spLocks/>
          </p:cNvSpPr>
          <p:nvPr/>
        </p:nvSpPr>
        <p:spPr>
          <a:xfrm>
            <a:off x="5562600" y="609601"/>
            <a:ext cx="3581400" cy="914400"/>
          </a:xfrm>
          <a:prstGeom prst="rect">
            <a:avLst/>
          </a:prstGeom>
        </p:spPr>
        <p:txBody>
          <a:bodyPr anchor="t"/>
          <a:lstStyle>
            <a:lvl1pPr algn="ctr" defTabSz="511230" rtl="0" eaLnBrk="1" fontAlgn="base" hangingPunct="1">
              <a:spcBef>
                <a:spcPct val="0"/>
              </a:spcBef>
              <a:spcAft>
                <a:spcPct val="0"/>
              </a:spcAft>
              <a:defRPr sz="4900" kern="1200">
                <a:solidFill>
                  <a:schemeClr val="tx1"/>
                </a:solidFill>
                <a:latin typeface="+mj-lt"/>
                <a:ea typeface="ＭＳ Ｐゴシック" pitchFamily="-112" charset="-128"/>
                <a:cs typeface="ＭＳ Ｐゴシック" pitchFamily="-112" charset="-128"/>
              </a:defRPr>
            </a:lvl1pPr>
            <a:lvl2pPr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2pPr>
            <a:lvl3pPr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3pPr>
            <a:lvl4pPr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4pPr>
            <a:lvl5pPr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5pPr>
            <a:lvl6pPr marL="360868"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6pPr>
            <a:lvl7pPr marL="721736"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7pPr>
            <a:lvl8pPr marL="1082604"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8pPr>
            <a:lvl9pPr marL="1443472"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9pPr>
          </a:lstStyle>
          <a:p>
            <a:r>
              <a:rPr lang="en-US" sz="4400" b="1" dirty="0" smtClean="0">
                <a:latin typeface="Aharoni" panose="02010803020104030203" pitchFamily="2" charset="-79"/>
                <a:cs typeface="Aharoni" panose="02010803020104030203" pitchFamily="2" charset="-79"/>
              </a:rPr>
              <a:t>The Law</a:t>
            </a:r>
            <a:endParaRPr lang="en-US" sz="4400" b="1" dirty="0" smtClean="0">
              <a:latin typeface="Aharoni" panose="02010803020104030203" pitchFamily="2" charset="-79"/>
              <a:ea typeface="ＭＳ Ｐゴシック" pitchFamily="-110" charset="-128"/>
              <a:cs typeface="Aharoni" panose="02010803020104030203" pitchFamily="2" charset="-79"/>
            </a:endParaRPr>
          </a:p>
        </p:txBody>
      </p:sp>
    </p:spTree>
    <p:extLst>
      <p:ext uri="{BB962C8B-B14F-4D97-AF65-F5344CB8AC3E}">
        <p14:creationId xmlns:p14="http://schemas.microsoft.com/office/powerpoint/2010/main" val="3815218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0" y="381000"/>
            <a:ext cx="3727450" cy="1077218"/>
          </a:xfrm>
          <a:prstGeom prst="rect">
            <a:avLst/>
          </a:prstGeom>
          <a:ln>
            <a:solidFill>
              <a:schemeClr val="tx1"/>
            </a:solidFill>
          </a:ln>
        </p:spPr>
        <p:txBody>
          <a:bodyPr wrap="square">
            <a:spAutoFit/>
          </a:bodyPr>
          <a:lstStyle/>
          <a:p>
            <a:pPr>
              <a:defRPr/>
            </a:pPr>
            <a:r>
              <a:rPr lang="en-US" sz="3200"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Code of Student </a:t>
            </a:r>
          </a:p>
          <a:p>
            <a:pPr algn="ctr">
              <a:defRPr/>
            </a:pPr>
            <a:r>
              <a:rPr lang="en-US" sz="3200"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Responsibility</a:t>
            </a:r>
          </a:p>
        </p:txBody>
      </p:sp>
      <p:sp>
        <p:nvSpPr>
          <p:cNvPr id="6147" name="Rectangle 1"/>
          <p:cNvSpPr>
            <a:spLocks noChangeArrowheads="1"/>
          </p:cNvSpPr>
          <p:nvPr/>
        </p:nvSpPr>
        <p:spPr bwMode="auto">
          <a:xfrm>
            <a:off x="374650" y="1611313"/>
            <a:ext cx="85344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800" dirty="0" smtClean="0">
                <a:latin typeface="Aharoni" panose="02010803020104030203" pitchFamily="2" charset="-79"/>
                <a:cs typeface="Aharoni" panose="02010803020104030203" pitchFamily="2" charset="-79"/>
              </a:rPr>
              <a:t>•   </a:t>
            </a:r>
            <a:r>
              <a:rPr lang="en-US" altLang="en-US" sz="1800" b="1" u="sng" dirty="0" smtClean="0">
                <a:latin typeface="Aharoni" panose="02010803020104030203" pitchFamily="2" charset="-79"/>
                <a:cs typeface="Aharoni" panose="02010803020104030203" pitchFamily="2" charset="-79"/>
              </a:rPr>
              <a:t>Sexual harassment</a:t>
            </a:r>
            <a:r>
              <a:rPr lang="en-US" altLang="en-US" sz="1800" dirty="0" smtClean="0">
                <a:latin typeface="Aharoni" panose="02010803020104030203" pitchFamily="2" charset="-79"/>
                <a:cs typeface="Aharoni" panose="02010803020104030203" pitchFamily="2" charset="-79"/>
              </a:rPr>
              <a:t> = </a:t>
            </a:r>
            <a:r>
              <a:rPr lang="en-US" sz="1800" dirty="0" smtClean="0">
                <a:latin typeface="Aharoni" panose="02010803020104030203" pitchFamily="2" charset="-79"/>
                <a:cs typeface="Aharoni" panose="02010803020104030203" pitchFamily="2" charset="-79"/>
              </a:rPr>
              <a:t>unwelcome, gender-based verbal or physical </a:t>
            </a:r>
            <a:r>
              <a:rPr lang="en-US" sz="1800" dirty="0">
                <a:latin typeface="Aharoni" panose="02010803020104030203" pitchFamily="2" charset="-79"/>
                <a:cs typeface="Aharoni" panose="02010803020104030203" pitchFamily="2" charset="-79"/>
              </a:rPr>
              <a:t> </a:t>
            </a:r>
            <a:r>
              <a:rPr lang="en-US" sz="1800" dirty="0" smtClean="0">
                <a:latin typeface="Aharoni" panose="02010803020104030203" pitchFamily="2" charset="-79"/>
                <a:cs typeface="Aharoni" panose="02010803020104030203" pitchFamily="2" charset="-79"/>
              </a:rPr>
              <a:t>       	conduct of a sexual nature that is based on a power differential </a:t>
            </a:r>
          </a:p>
          <a:p>
            <a:pPr eaLnBrk="1" hangingPunct="1"/>
            <a:endParaRPr lang="en-US" altLang="en-US" sz="1800" b="1" u="sng" dirty="0" smtClean="0">
              <a:latin typeface="Aharoni" panose="02010803020104030203" pitchFamily="2" charset="-79"/>
              <a:cs typeface="Aharoni" panose="02010803020104030203" pitchFamily="2" charset="-79"/>
            </a:endParaRPr>
          </a:p>
          <a:p>
            <a:pPr marL="285750" indent="-285750" eaLnBrk="1" hangingPunct="1">
              <a:buFont typeface="Arial" panose="020B0604020202020204" pitchFamily="34" charset="0"/>
              <a:buChar char="•"/>
            </a:pPr>
            <a:r>
              <a:rPr lang="en-US" altLang="en-US" sz="1800" b="1" u="sng" dirty="0" smtClean="0">
                <a:latin typeface="Aharoni" panose="02010803020104030203" pitchFamily="2" charset="-79"/>
                <a:cs typeface="Aharoni" panose="02010803020104030203" pitchFamily="2" charset="-79"/>
              </a:rPr>
              <a:t>Sexual assault</a:t>
            </a:r>
            <a:r>
              <a:rPr lang="en-US" altLang="en-US" sz="1800" dirty="0" smtClean="0">
                <a:latin typeface="Aharoni" panose="02010803020104030203" pitchFamily="2" charset="-79"/>
                <a:cs typeface="Aharoni" panose="02010803020104030203" pitchFamily="2" charset="-79"/>
              </a:rPr>
              <a:t> = sexual act (intercourse or oral sex) or sexual contact 	(touching of intimate parts) without consent</a:t>
            </a:r>
          </a:p>
          <a:p>
            <a:pPr marL="285750" indent="-285750" eaLnBrk="1" hangingPunct="1">
              <a:buFont typeface="Arial" panose="020B0604020202020204" pitchFamily="34" charset="0"/>
              <a:buChar char="•"/>
            </a:pPr>
            <a:endParaRPr lang="en-US" altLang="en-US" sz="1800" dirty="0" smtClean="0">
              <a:latin typeface="Aharoni" panose="02010803020104030203" pitchFamily="2" charset="-79"/>
              <a:cs typeface="Aharoni" panose="02010803020104030203" pitchFamily="2" charset="-79"/>
            </a:endParaRPr>
          </a:p>
          <a:p>
            <a:pPr marL="285750" indent="-285750" eaLnBrk="1" hangingPunct="1">
              <a:buFont typeface="Arial" panose="020B0604020202020204" pitchFamily="34" charset="0"/>
              <a:buChar char="•"/>
            </a:pPr>
            <a:r>
              <a:rPr lang="en-US" altLang="en-US" sz="1800" b="1" u="sng" dirty="0" smtClean="0">
                <a:latin typeface="Aharoni" panose="02010803020104030203" pitchFamily="2" charset="-79"/>
                <a:cs typeface="Aharoni" panose="02010803020104030203" pitchFamily="2" charset="-79"/>
              </a:rPr>
              <a:t>Sexual exhibitionism</a:t>
            </a:r>
            <a:r>
              <a:rPr lang="en-US" altLang="en-US" sz="1800" dirty="0" smtClean="0">
                <a:latin typeface="Aharoni" panose="02010803020104030203" pitchFamily="2" charset="-79"/>
                <a:cs typeface="Aharoni" panose="02010803020104030203" pitchFamily="2" charset="-79"/>
              </a:rPr>
              <a:t> = engaging in sex or exposing one’s intimate parts 	(buttocks, genitalia, groin, breast (unless breastfeeding)) in the presence 	of others.</a:t>
            </a:r>
          </a:p>
          <a:p>
            <a:pPr eaLnBrk="1" hangingPunct="1"/>
            <a:endParaRPr lang="en-US" altLang="en-US" sz="1800" dirty="0" smtClean="0">
              <a:latin typeface="Aharoni" panose="02010803020104030203" pitchFamily="2" charset="-79"/>
              <a:cs typeface="Aharoni" panose="02010803020104030203" pitchFamily="2" charset="-79"/>
            </a:endParaRPr>
          </a:p>
          <a:p>
            <a:pPr eaLnBrk="1" hangingPunct="1"/>
            <a:r>
              <a:rPr lang="en-US" altLang="en-US" sz="1800" dirty="0" smtClean="0">
                <a:latin typeface="Aharoni" panose="02010803020104030203" pitchFamily="2" charset="-79"/>
                <a:cs typeface="Aharoni" panose="02010803020104030203" pitchFamily="2" charset="-79"/>
              </a:rPr>
              <a:t>•   </a:t>
            </a:r>
            <a:r>
              <a:rPr lang="en-US" altLang="en-US" sz="1800" b="1" u="sng" dirty="0" smtClean="0">
                <a:latin typeface="Aharoni" panose="02010803020104030203" pitchFamily="2" charset="-79"/>
                <a:cs typeface="Aharoni" panose="02010803020104030203" pitchFamily="2" charset="-79"/>
              </a:rPr>
              <a:t>Sexual exploitation</a:t>
            </a:r>
            <a:r>
              <a:rPr lang="en-US" altLang="en-US" sz="1800" b="1" dirty="0" smtClean="0">
                <a:latin typeface="Aharoni" panose="02010803020104030203" pitchFamily="2" charset="-79"/>
                <a:cs typeface="Aharoni" panose="02010803020104030203" pitchFamily="2" charset="-79"/>
              </a:rPr>
              <a:t> </a:t>
            </a:r>
            <a:r>
              <a:rPr lang="en-US" altLang="en-US" sz="1800" dirty="0" smtClean="0">
                <a:latin typeface="Aharoni" panose="02010803020104030203" pitchFamily="2" charset="-79"/>
                <a:cs typeface="Aharoni" panose="02010803020104030203" pitchFamily="2" charset="-79"/>
              </a:rPr>
              <a:t>= (e.g. non-consensual explicit photographs,  </a:t>
            </a:r>
          </a:p>
          <a:p>
            <a:pPr eaLnBrk="1" hangingPunct="1"/>
            <a:r>
              <a:rPr lang="en-US" altLang="en-US" sz="1800" dirty="0" smtClean="0">
                <a:latin typeface="Aharoni" panose="02010803020104030203" pitchFamily="2" charset="-79"/>
                <a:cs typeface="Aharoni" panose="02010803020104030203" pitchFamily="2" charset="-79"/>
              </a:rPr>
              <a:t>      	prostituting someone, voyeurism)</a:t>
            </a:r>
          </a:p>
          <a:p>
            <a:pPr eaLnBrk="1" hangingPunct="1"/>
            <a:endParaRPr lang="en-US" altLang="en-US" sz="1800" u="sng" dirty="0" smtClean="0">
              <a:latin typeface="Aharoni" panose="02010803020104030203" pitchFamily="2" charset="-79"/>
              <a:cs typeface="Aharoni" panose="02010803020104030203" pitchFamily="2" charset="-79"/>
            </a:endParaRPr>
          </a:p>
          <a:p>
            <a:pPr eaLnBrk="1" hangingPunct="1"/>
            <a:r>
              <a:rPr lang="en-US" altLang="en-US" sz="1800" dirty="0" smtClean="0">
                <a:latin typeface="Aharoni" panose="02010803020104030203" pitchFamily="2" charset="-79"/>
                <a:cs typeface="Aharoni" panose="02010803020104030203" pitchFamily="2" charset="-79"/>
              </a:rPr>
              <a:t>•   </a:t>
            </a:r>
            <a:r>
              <a:rPr lang="en-US" altLang="en-US" sz="1800" b="1" u="sng" dirty="0" smtClean="0">
                <a:latin typeface="Aharoni" panose="02010803020104030203" pitchFamily="2" charset="-79"/>
                <a:cs typeface="Aharoni" panose="02010803020104030203" pitchFamily="2" charset="-79"/>
              </a:rPr>
              <a:t>Stalking</a:t>
            </a:r>
            <a:r>
              <a:rPr lang="en-US" altLang="en-US" sz="1800" dirty="0" smtClean="0">
                <a:latin typeface="Aharoni" panose="02010803020104030203" pitchFamily="2" charset="-79"/>
                <a:cs typeface="Aharoni" panose="02010803020104030203" pitchFamily="2" charset="-79"/>
              </a:rPr>
              <a:t> = two or more acts directed at a specific person that would</a:t>
            </a:r>
          </a:p>
          <a:p>
            <a:pPr eaLnBrk="1" hangingPunct="1"/>
            <a:r>
              <a:rPr lang="en-US" altLang="en-US" sz="1800" dirty="0" smtClean="0">
                <a:latin typeface="Aharoni" panose="02010803020104030203" pitchFamily="2" charset="-79"/>
                <a:cs typeface="Aharoni" panose="02010803020104030203" pitchFamily="2" charset="-79"/>
              </a:rPr>
              <a:t>     	cause a reasonable person to (a) fear for his or her safety or (b) suffer </a:t>
            </a:r>
          </a:p>
          <a:p>
            <a:pPr eaLnBrk="1" hangingPunct="1"/>
            <a:r>
              <a:rPr lang="en-US" altLang="en-US" sz="1800" dirty="0" smtClean="0">
                <a:latin typeface="Aharoni" panose="02010803020104030203" pitchFamily="2" charset="-79"/>
                <a:cs typeface="Aharoni" panose="02010803020104030203" pitchFamily="2" charset="-79"/>
              </a:rPr>
              <a:t>     	substantial emotional distress</a:t>
            </a:r>
          </a:p>
          <a:p>
            <a:pPr eaLnBrk="1" hangingPunct="1"/>
            <a:endParaRPr lang="en-US" altLang="en-US" sz="1800" u="sng" dirty="0" smtClean="0">
              <a:latin typeface="Aharoni" panose="02010803020104030203" pitchFamily="2" charset="-79"/>
              <a:cs typeface="Aharoni" panose="02010803020104030203" pitchFamily="2" charset="-79"/>
            </a:endParaRPr>
          </a:p>
          <a:p>
            <a:pPr eaLnBrk="1" hangingPunct="1"/>
            <a:r>
              <a:rPr lang="en-US" altLang="en-US" sz="1800" dirty="0" smtClean="0">
                <a:latin typeface="Aharoni" panose="02010803020104030203" pitchFamily="2" charset="-79"/>
                <a:cs typeface="Aharoni" panose="02010803020104030203" pitchFamily="2" charset="-79"/>
              </a:rPr>
              <a:t>•   </a:t>
            </a:r>
            <a:r>
              <a:rPr lang="en-US" altLang="en-US" sz="1800" b="1" u="sng" dirty="0" smtClean="0">
                <a:latin typeface="Aharoni" panose="02010803020104030203" pitchFamily="2" charset="-79"/>
                <a:cs typeface="Aharoni" panose="02010803020104030203" pitchFamily="2" charset="-79"/>
              </a:rPr>
              <a:t>Relationship violence</a:t>
            </a:r>
            <a:r>
              <a:rPr lang="en-US" altLang="en-US" sz="1800" b="1" dirty="0" smtClean="0">
                <a:latin typeface="Aharoni" panose="02010803020104030203" pitchFamily="2" charset="-79"/>
                <a:cs typeface="Aharoni" panose="02010803020104030203" pitchFamily="2" charset="-79"/>
              </a:rPr>
              <a:t> </a:t>
            </a:r>
            <a:r>
              <a:rPr lang="en-US" altLang="en-US" sz="1800" dirty="0" smtClean="0">
                <a:latin typeface="Aharoni" panose="02010803020104030203" pitchFamily="2" charset="-79"/>
                <a:cs typeface="Aharoni" panose="02010803020104030203" pitchFamily="2" charset="-79"/>
              </a:rPr>
              <a:t>= dating violence or domestic violence</a:t>
            </a:r>
            <a:endParaRPr lang="en-US" altLang="en-US" sz="18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676879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7">
                                            <p:txEl>
                                              <p:pRg st="2" end="2"/>
                                            </p:txEl>
                                          </p:spTgt>
                                        </p:tgtEl>
                                        <p:attrNameLst>
                                          <p:attrName>style.visibility</p:attrName>
                                        </p:attrNameLst>
                                      </p:cBhvr>
                                      <p:to>
                                        <p:strVal val="visible"/>
                                      </p:to>
                                    </p:set>
                                    <p:anim calcmode="lin" valueType="num">
                                      <p:cBhvr additive="base">
                                        <p:cTn id="13" dur="500" fill="hold"/>
                                        <p:tgtEl>
                                          <p:spTgt spid="614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7">
                                            <p:txEl>
                                              <p:pRg st="4" end="4"/>
                                            </p:txEl>
                                          </p:spTgt>
                                        </p:tgtEl>
                                        <p:attrNameLst>
                                          <p:attrName>style.visibility</p:attrName>
                                        </p:attrNameLst>
                                      </p:cBhvr>
                                      <p:to>
                                        <p:strVal val="visible"/>
                                      </p:to>
                                    </p:set>
                                    <p:anim calcmode="lin" valueType="num">
                                      <p:cBhvr additive="base">
                                        <p:cTn id="19" dur="500" fill="hold"/>
                                        <p:tgtEl>
                                          <p:spTgt spid="614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147">
                                            <p:txEl>
                                              <p:pRg st="6" end="6"/>
                                            </p:txEl>
                                          </p:spTgt>
                                        </p:tgtEl>
                                        <p:attrNameLst>
                                          <p:attrName>style.visibility</p:attrName>
                                        </p:attrNameLst>
                                      </p:cBhvr>
                                      <p:to>
                                        <p:strVal val="visible"/>
                                      </p:to>
                                    </p:set>
                                    <p:anim calcmode="lin" valueType="num">
                                      <p:cBhvr additive="base">
                                        <p:cTn id="25" dur="500" fill="hold"/>
                                        <p:tgtEl>
                                          <p:spTgt spid="6147">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47">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147">
                                            <p:txEl>
                                              <p:pRg st="7" end="7"/>
                                            </p:txEl>
                                          </p:spTgt>
                                        </p:tgtEl>
                                        <p:attrNameLst>
                                          <p:attrName>style.visibility</p:attrName>
                                        </p:attrNameLst>
                                      </p:cBhvr>
                                      <p:to>
                                        <p:strVal val="visible"/>
                                      </p:to>
                                    </p:set>
                                    <p:anim calcmode="lin" valueType="num">
                                      <p:cBhvr additive="base">
                                        <p:cTn id="29" dur="500" fill="hold"/>
                                        <p:tgtEl>
                                          <p:spTgt spid="6147">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14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147">
                                            <p:txEl>
                                              <p:pRg st="9" end="9"/>
                                            </p:txEl>
                                          </p:spTgt>
                                        </p:tgtEl>
                                        <p:attrNameLst>
                                          <p:attrName>style.visibility</p:attrName>
                                        </p:attrNameLst>
                                      </p:cBhvr>
                                      <p:to>
                                        <p:strVal val="visible"/>
                                      </p:to>
                                    </p:set>
                                    <p:anim calcmode="lin" valueType="num">
                                      <p:cBhvr additive="base">
                                        <p:cTn id="35" dur="500" fill="hold"/>
                                        <p:tgtEl>
                                          <p:spTgt spid="6147">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147">
                                            <p:txEl>
                                              <p:pRg st="9" end="9"/>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147">
                                            <p:txEl>
                                              <p:pRg st="10" end="10"/>
                                            </p:txEl>
                                          </p:spTgt>
                                        </p:tgtEl>
                                        <p:attrNameLst>
                                          <p:attrName>style.visibility</p:attrName>
                                        </p:attrNameLst>
                                      </p:cBhvr>
                                      <p:to>
                                        <p:strVal val="visible"/>
                                      </p:to>
                                    </p:set>
                                    <p:anim calcmode="lin" valueType="num">
                                      <p:cBhvr additive="base">
                                        <p:cTn id="39" dur="500" fill="hold"/>
                                        <p:tgtEl>
                                          <p:spTgt spid="6147">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147">
                                            <p:txEl>
                                              <p:pRg st="10" end="1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147">
                                            <p:txEl>
                                              <p:pRg st="11" end="11"/>
                                            </p:txEl>
                                          </p:spTgt>
                                        </p:tgtEl>
                                        <p:attrNameLst>
                                          <p:attrName>style.visibility</p:attrName>
                                        </p:attrNameLst>
                                      </p:cBhvr>
                                      <p:to>
                                        <p:strVal val="visible"/>
                                      </p:to>
                                    </p:set>
                                    <p:anim calcmode="lin" valueType="num">
                                      <p:cBhvr additive="base">
                                        <p:cTn id="43" dur="500" fill="hold"/>
                                        <p:tgtEl>
                                          <p:spTgt spid="6147">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147">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147">
                                            <p:txEl>
                                              <p:pRg st="13" end="13"/>
                                            </p:txEl>
                                          </p:spTgt>
                                        </p:tgtEl>
                                        <p:attrNameLst>
                                          <p:attrName>style.visibility</p:attrName>
                                        </p:attrNameLst>
                                      </p:cBhvr>
                                      <p:to>
                                        <p:strVal val="visible"/>
                                      </p:to>
                                    </p:set>
                                    <p:anim calcmode="lin" valueType="num">
                                      <p:cBhvr additive="base">
                                        <p:cTn id="49" dur="500" fill="hold"/>
                                        <p:tgtEl>
                                          <p:spTgt spid="6147">
                                            <p:txEl>
                                              <p:pRg st="13" end="1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147">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4000" dirty="0" smtClean="0">
                <a:latin typeface="Aharoni" panose="02010803020104030203" pitchFamily="2" charset="-79"/>
                <a:cs typeface="Aharoni" panose="02010803020104030203" pitchFamily="2" charset="-79"/>
              </a:rPr>
              <a:t>What is Rape Culture? </a:t>
            </a:r>
            <a:endParaRPr lang="en-US" sz="4000" dirty="0">
              <a:latin typeface="Aharoni" panose="02010803020104030203" pitchFamily="2" charset="-79"/>
              <a:cs typeface="Aharoni" panose="02010803020104030203" pitchFamily="2" charset="-79"/>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0" y="1219201"/>
            <a:ext cx="6573422" cy="3657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3400" y="5029200"/>
            <a:ext cx="8001000" cy="1569660"/>
          </a:xfrm>
          <a:prstGeom prst="rect">
            <a:avLst/>
          </a:prstGeom>
          <a:noFill/>
        </p:spPr>
        <p:txBody>
          <a:bodyPr wrap="square" rtlCol="0">
            <a:spAutoFit/>
          </a:bodyPr>
          <a:lstStyle/>
          <a:p>
            <a:pPr algn="ctr"/>
            <a:r>
              <a:rPr lang="en-US" sz="2400" dirty="0" smtClean="0">
                <a:latin typeface="Aharoni" panose="02010803020104030203" pitchFamily="2" charset="-79"/>
                <a:cs typeface="Aharoni" panose="02010803020104030203" pitchFamily="2" charset="-79"/>
              </a:rPr>
              <a:t>Rape Culture is when we have become desensitized to rape and sexual assault because these acts have become normalized through media and other imagery.</a:t>
            </a:r>
            <a:endParaRPr lang="en-US" sz="24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30824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anose="02010803020104030203" pitchFamily="2" charset="-79"/>
                <a:cs typeface="Aharoni" panose="02010803020104030203" pitchFamily="2" charset="-79"/>
              </a:rPr>
              <a:t>Lets Break it Down</a:t>
            </a:r>
            <a:endParaRPr lang="en-US"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p:txBody>
          <a:bodyPr>
            <a:normAutofit fontScale="85000" lnSpcReduction="10000"/>
          </a:bodyPr>
          <a:lstStyle/>
          <a:p>
            <a:r>
              <a:rPr lang="en-US" dirty="0" smtClean="0">
                <a:latin typeface="Aharoni" panose="02010803020104030203" pitchFamily="2" charset="-79"/>
                <a:cs typeface="Aharoni" panose="02010803020104030203" pitchFamily="2" charset="-79"/>
              </a:rPr>
              <a:t>We understand the word </a:t>
            </a:r>
            <a:r>
              <a:rPr lang="en-US" b="1" dirty="0" smtClean="0">
                <a:solidFill>
                  <a:schemeClr val="accent4">
                    <a:lumMod val="75000"/>
                  </a:schemeClr>
                </a:solidFill>
                <a:latin typeface="Aharoni" panose="02010803020104030203" pitchFamily="2" charset="-79"/>
                <a:cs typeface="Aharoni" panose="02010803020104030203" pitchFamily="2" charset="-79"/>
              </a:rPr>
              <a:t>CULTURE</a:t>
            </a:r>
            <a:r>
              <a:rPr lang="en-US" dirty="0" smtClean="0">
                <a:latin typeface="Aharoni" panose="02010803020104030203" pitchFamily="2" charset="-79"/>
                <a:cs typeface="Aharoni" panose="02010803020104030203" pitchFamily="2" charset="-79"/>
              </a:rPr>
              <a:t> to be related to things that members of a society do together like education, the arts and practicing good table manners</a:t>
            </a:r>
          </a:p>
          <a:p>
            <a:r>
              <a:rPr lang="en-US" dirty="0" smtClean="0">
                <a:latin typeface="Aharoni" panose="02010803020104030203" pitchFamily="2" charset="-79"/>
                <a:cs typeface="Aharoni" panose="02010803020104030203" pitchFamily="2" charset="-79"/>
              </a:rPr>
              <a:t>Of course we understand that in general our culture does not outwardly promote sexual violence (although there are some cultures that do) </a:t>
            </a:r>
          </a:p>
          <a:p>
            <a:r>
              <a:rPr lang="en-US" dirty="0" smtClean="0">
                <a:latin typeface="Aharoni" panose="02010803020104030203" pitchFamily="2" charset="-79"/>
                <a:cs typeface="Aharoni" panose="02010803020104030203" pitchFamily="2" charset="-79"/>
              </a:rPr>
              <a:t>So…where does the word </a:t>
            </a:r>
            <a:r>
              <a:rPr lang="en-US" b="1" dirty="0" smtClean="0">
                <a:solidFill>
                  <a:schemeClr val="accent4">
                    <a:lumMod val="75000"/>
                  </a:schemeClr>
                </a:solidFill>
                <a:latin typeface="Aharoni" panose="02010803020104030203" pitchFamily="2" charset="-79"/>
                <a:cs typeface="Aharoni" panose="02010803020104030203" pitchFamily="2" charset="-79"/>
              </a:rPr>
              <a:t>RAPE</a:t>
            </a:r>
            <a:r>
              <a:rPr lang="en-US" dirty="0" smtClean="0">
                <a:latin typeface="Aharoni" panose="02010803020104030203" pitchFamily="2" charset="-79"/>
                <a:cs typeface="Aharoni" panose="02010803020104030203" pitchFamily="2" charset="-79"/>
              </a:rPr>
              <a:t> fit in? </a:t>
            </a:r>
          </a:p>
          <a:p>
            <a:endParaRPr lang="en-US"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890235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smtClean="0">
                <a:latin typeface="Aharoni" panose="02010803020104030203" pitchFamily="2" charset="-79"/>
                <a:cs typeface="Aharoni" panose="02010803020104030203" pitchFamily="2" charset="-79"/>
              </a:rPr>
              <a:t>Break it Down Further</a:t>
            </a:r>
            <a:endParaRPr lang="en-US"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p:txBody>
          <a:bodyPr>
            <a:noAutofit/>
          </a:bodyPr>
          <a:lstStyle/>
          <a:p>
            <a:r>
              <a:rPr lang="en-US" sz="2400" dirty="0" smtClean="0">
                <a:latin typeface="Aharoni" panose="02010803020104030203" pitchFamily="2" charset="-79"/>
                <a:cs typeface="Aharoni" panose="02010803020104030203" pitchFamily="2" charset="-79"/>
              </a:rPr>
              <a:t>Rape culture refers to the </a:t>
            </a:r>
            <a:r>
              <a:rPr lang="en-US" sz="2400" b="1" dirty="0" smtClean="0">
                <a:latin typeface="Aharoni" panose="02010803020104030203" pitchFamily="2" charset="-79"/>
                <a:cs typeface="Aharoni" panose="02010803020104030203" pitchFamily="2" charset="-79"/>
              </a:rPr>
              <a:t>cultural practices </a:t>
            </a:r>
            <a:r>
              <a:rPr lang="en-US" sz="2400" dirty="0" smtClean="0">
                <a:latin typeface="Aharoni" panose="02010803020104030203" pitchFamily="2" charset="-79"/>
                <a:cs typeface="Aharoni" panose="02010803020104030203" pitchFamily="2" charset="-79"/>
              </a:rPr>
              <a:t>that a society has in place that further perpetuate certain gender norms and social “rules” of behavior </a:t>
            </a:r>
          </a:p>
          <a:p>
            <a:pPr marL="0" indent="0">
              <a:buNone/>
            </a:pPr>
            <a:endParaRPr lang="en-US" sz="2400" dirty="0" smtClean="0">
              <a:latin typeface="Aharoni" panose="02010803020104030203" pitchFamily="2" charset="-79"/>
              <a:cs typeface="Aharoni" panose="02010803020104030203" pitchFamily="2" charset="-79"/>
            </a:endParaRPr>
          </a:p>
          <a:p>
            <a:r>
              <a:rPr lang="en-US" sz="2400" dirty="0" smtClean="0">
                <a:latin typeface="Aharoni" panose="02010803020104030203" pitchFamily="2" charset="-79"/>
                <a:cs typeface="Aharoni" panose="02010803020104030203" pitchFamily="2" charset="-79"/>
              </a:rPr>
              <a:t>These practices tend to excuse and even tolerate sexually violent acts  </a:t>
            </a:r>
          </a:p>
          <a:p>
            <a:pPr marL="0" indent="0">
              <a:buNone/>
            </a:pPr>
            <a:endParaRPr lang="en-US" sz="2400" dirty="0" smtClean="0">
              <a:latin typeface="Aharoni" panose="02010803020104030203" pitchFamily="2" charset="-79"/>
              <a:cs typeface="Aharoni" panose="02010803020104030203" pitchFamily="2" charset="-79"/>
            </a:endParaRPr>
          </a:p>
          <a:p>
            <a:r>
              <a:rPr lang="en-US" sz="2400" dirty="0" smtClean="0">
                <a:latin typeface="Aharoni" panose="02010803020104030203" pitchFamily="2" charset="-79"/>
                <a:cs typeface="Aharoni" panose="02010803020104030203" pitchFamily="2" charset="-79"/>
              </a:rPr>
              <a:t>Its about how we </a:t>
            </a:r>
            <a:r>
              <a:rPr lang="en-US" sz="2400" b="1" dirty="0" smtClean="0">
                <a:latin typeface="Aharoni" panose="02010803020104030203" pitchFamily="2" charset="-79"/>
                <a:cs typeface="Aharoni" panose="02010803020104030203" pitchFamily="2" charset="-79"/>
              </a:rPr>
              <a:t>think</a:t>
            </a:r>
            <a:r>
              <a:rPr lang="en-US" sz="2400" dirty="0" smtClean="0">
                <a:latin typeface="Aharoni" panose="02010803020104030203" pitchFamily="2" charset="-79"/>
                <a:cs typeface="Aharoni" panose="02010803020104030203" pitchFamily="2" charset="-79"/>
              </a:rPr>
              <a:t> as a group about rape</a:t>
            </a:r>
          </a:p>
          <a:p>
            <a:pPr marL="0" indent="0">
              <a:buNone/>
            </a:pPr>
            <a:endParaRPr lang="en-US" sz="2400" dirty="0" smtClean="0">
              <a:latin typeface="Aharoni" panose="02010803020104030203" pitchFamily="2" charset="-79"/>
              <a:cs typeface="Aharoni" panose="02010803020104030203" pitchFamily="2" charset="-79"/>
            </a:endParaRPr>
          </a:p>
          <a:p>
            <a:r>
              <a:rPr lang="en-US" sz="2400" dirty="0" smtClean="0">
                <a:latin typeface="Aharoni" panose="02010803020104030203" pitchFamily="2" charset="-79"/>
                <a:cs typeface="Aharoni" panose="02010803020104030203" pitchFamily="2" charset="-79"/>
              </a:rPr>
              <a:t>More often than not, it’s situations in which sexual assault, rape, and general violence are </a:t>
            </a:r>
            <a:r>
              <a:rPr lang="en-US" sz="2400" b="1" dirty="0" smtClean="0">
                <a:latin typeface="Aharoni" panose="02010803020104030203" pitchFamily="2" charset="-79"/>
                <a:cs typeface="Aharoni" panose="02010803020104030203" pitchFamily="2" charset="-79"/>
              </a:rPr>
              <a:t>ignored, trivialized, normalized, or made into jokes.</a:t>
            </a:r>
          </a:p>
          <a:p>
            <a:endParaRPr lang="en-US" sz="24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81888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anose="02010803020104030203" pitchFamily="2" charset="-79"/>
                <a:cs typeface="Aharoni" panose="02010803020104030203" pitchFamily="2" charset="-79"/>
              </a:rPr>
              <a:t>Some Examples</a:t>
            </a:r>
            <a:endParaRPr lang="en-US"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p:txBody>
          <a:bodyPr>
            <a:noAutofit/>
          </a:bodyPr>
          <a:lstStyle/>
          <a:p>
            <a:r>
              <a:rPr lang="en-US" sz="1750" b="1" dirty="0" smtClean="0">
                <a:latin typeface="Aharoni" panose="02010803020104030203" pitchFamily="2" charset="-79"/>
                <a:cs typeface="Aharoni" panose="02010803020104030203" pitchFamily="2" charset="-79"/>
              </a:rPr>
              <a:t>Blaming the victim (“She asked for it!”)</a:t>
            </a:r>
          </a:p>
          <a:p>
            <a:r>
              <a:rPr lang="en-US" sz="1750" b="1" dirty="0" smtClean="0">
                <a:latin typeface="Aharoni" panose="02010803020104030203" pitchFamily="2" charset="-79"/>
                <a:cs typeface="Aharoni" panose="02010803020104030203" pitchFamily="2" charset="-79"/>
              </a:rPr>
              <a:t>Trivializing sexual assault (“Boys will be boys!”)</a:t>
            </a:r>
          </a:p>
          <a:p>
            <a:r>
              <a:rPr lang="en-US" sz="1750" b="1" dirty="0" smtClean="0">
                <a:latin typeface="Aharoni" panose="02010803020104030203" pitchFamily="2" charset="-79"/>
                <a:cs typeface="Aharoni" panose="02010803020104030203" pitchFamily="2" charset="-79"/>
              </a:rPr>
              <a:t>Sexually explicit jokes</a:t>
            </a:r>
          </a:p>
          <a:p>
            <a:r>
              <a:rPr lang="en-US" sz="1750" b="1" dirty="0" smtClean="0">
                <a:latin typeface="Aharoni" panose="02010803020104030203" pitchFamily="2" charset="-79"/>
                <a:cs typeface="Aharoni" panose="02010803020104030203" pitchFamily="2" charset="-79"/>
              </a:rPr>
              <a:t>Tolerance of sexual harassment</a:t>
            </a:r>
          </a:p>
          <a:p>
            <a:r>
              <a:rPr lang="en-US" sz="1750" b="1" dirty="0" smtClean="0">
                <a:latin typeface="Aharoni" panose="02010803020104030203" pitchFamily="2" charset="-79"/>
                <a:cs typeface="Aharoni" panose="02010803020104030203" pitchFamily="2" charset="-79"/>
              </a:rPr>
              <a:t>Inflating false rape report statistics</a:t>
            </a:r>
          </a:p>
          <a:p>
            <a:r>
              <a:rPr lang="en-US" sz="1750" b="1" dirty="0" smtClean="0">
                <a:latin typeface="Aharoni" panose="02010803020104030203" pitchFamily="2" charset="-79"/>
                <a:cs typeface="Aharoni" panose="02010803020104030203" pitchFamily="2" charset="-79"/>
              </a:rPr>
              <a:t>Publicly scrutinizing a victim’s dress, mental state, motives, and history</a:t>
            </a:r>
          </a:p>
          <a:p>
            <a:r>
              <a:rPr lang="en-US" sz="1750" b="1" dirty="0" smtClean="0">
                <a:latin typeface="Aharoni" panose="02010803020104030203" pitchFamily="2" charset="-79"/>
                <a:cs typeface="Aharoni" panose="02010803020104030203" pitchFamily="2" charset="-79"/>
              </a:rPr>
              <a:t>Gratuitous gendered violence in movies and television</a:t>
            </a:r>
          </a:p>
          <a:p>
            <a:r>
              <a:rPr lang="en-US" sz="1750" b="1" dirty="0" smtClean="0">
                <a:latin typeface="Aharoni" panose="02010803020104030203" pitchFamily="2" charset="-79"/>
                <a:cs typeface="Aharoni" panose="02010803020104030203" pitchFamily="2" charset="-79"/>
              </a:rPr>
              <a:t>Defining “manhood” as dominant and sexually aggressive</a:t>
            </a:r>
          </a:p>
          <a:p>
            <a:r>
              <a:rPr lang="en-US" sz="1750" b="1" dirty="0" smtClean="0">
                <a:latin typeface="Aharoni" panose="02010803020104030203" pitchFamily="2" charset="-79"/>
                <a:cs typeface="Aharoni" panose="02010803020104030203" pitchFamily="2" charset="-79"/>
              </a:rPr>
              <a:t>Defining “womanhood” as submissive and sexually passive</a:t>
            </a:r>
          </a:p>
          <a:p>
            <a:r>
              <a:rPr lang="en-US" sz="1750" b="1" dirty="0" smtClean="0">
                <a:latin typeface="Aharoni" panose="02010803020104030203" pitchFamily="2" charset="-79"/>
                <a:cs typeface="Aharoni" panose="02010803020104030203" pitchFamily="2" charset="-79"/>
              </a:rPr>
              <a:t>Pressure on men to “score”</a:t>
            </a:r>
          </a:p>
          <a:p>
            <a:r>
              <a:rPr lang="en-US" sz="1750" b="1" dirty="0" smtClean="0">
                <a:latin typeface="Aharoni" panose="02010803020104030203" pitchFamily="2" charset="-79"/>
                <a:cs typeface="Aharoni" panose="02010803020104030203" pitchFamily="2" charset="-79"/>
              </a:rPr>
              <a:t>Pressure on women to not appear “cold”</a:t>
            </a:r>
          </a:p>
          <a:p>
            <a:r>
              <a:rPr lang="en-US" sz="1750" b="1" dirty="0" smtClean="0">
                <a:latin typeface="Aharoni" panose="02010803020104030203" pitchFamily="2" charset="-79"/>
                <a:cs typeface="Aharoni" panose="02010803020104030203" pitchFamily="2" charset="-79"/>
              </a:rPr>
              <a:t>Assuming only promiscuous women get raped</a:t>
            </a:r>
          </a:p>
          <a:p>
            <a:r>
              <a:rPr lang="en-US" sz="1750" b="1" dirty="0" smtClean="0">
                <a:latin typeface="Aharoni" panose="02010803020104030203" pitchFamily="2" charset="-79"/>
                <a:cs typeface="Aharoni" panose="02010803020104030203" pitchFamily="2" charset="-79"/>
              </a:rPr>
              <a:t>Assuming that men don’t get raped or that only “weak” men get raped</a:t>
            </a:r>
          </a:p>
          <a:p>
            <a:r>
              <a:rPr lang="en-US" sz="1750" b="1" dirty="0" smtClean="0">
                <a:latin typeface="Aharoni" panose="02010803020104030203" pitchFamily="2" charset="-79"/>
                <a:cs typeface="Aharoni" panose="02010803020104030203" pitchFamily="2" charset="-79"/>
              </a:rPr>
              <a:t>Refusing to take rape accusations seriously</a:t>
            </a:r>
          </a:p>
          <a:p>
            <a:r>
              <a:rPr lang="en-US" sz="1750" b="1" dirty="0" smtClean="0">
                <a:latin typeface="Aharoni" panose="02010803020104030203" pitchFamily="2" charset="-79"/>
                <a:cs typeface="Aharoni" panose="02010803020104030203" pitchFamily="2" charset="-79"/>
              </a:rPr>
              <a:t>Teaching women to avoid getting raped instead of teaching men not to rape</a:t>
            </a:r>
          </a:p>
          <a:p>
            <a:endParaRPr lang="en-US" sz="1750" b="1"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1225792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800600" cy="37338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138545"/>
            <a:ext cx="3450909" cy="466205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3897746"/>
            <a:ext cx="2500525" cy="275474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2600" y="4953000"/>
            <a:ext cx="2852027" cy="1781062"/>
          </a:xfrm>
          <a:prstGeom prst="rect">
            <a:avLst/>
          </a:prstGeom>
        </p:spPr>
      </p:pic>
    </p:spTree>
    <p:extLst>
      <p:ext uri="{BB962C8B-B14F-4D97-AF65-F5344CB8AC3E}">
        <p14:creationId xmlns:p14="http://schemas.microsoft.com/office/powerpoint/2010/main" val="14139177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066309" y="71647"/>
            <a:ext cx="4572000" cy="1162050"/>
          </a:xfrm>
        </p:spPr>
        <p:txBody>
          <a:bodyPr/>
          <a:lstStyle/>
          <a:p>
            <a:pPr algn="ctr"/>
            <a:r>
              <a:rPr lang="en-US" sz="3600" dirty="0" smtClean="0">
                <a:latin typeface="Aharoni" panose="02010803020104030203" pitchFamily="2" charset="-79"/>
                <a:cs typeface="Aharoni" panose="02010803020104030203" pitchFamily="2" charset="-79"/>
              </a:rPr>
              <a:t>Barriers to Reporting</a:t>
            </a:r>
            <a:endParaRPr lang="en-US" sz="3600" dirty="0">
              <a:latin typeface="Aharoni" panose="02010803020104030203" pitchFamily="2" charset="-79"/>
              <a:cs typeface="Aharoni" panose="02010803020104030203" pitchFamily="2" charset="-79"/>
            </a:endParaRPr>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99892" y="1196752"/>
            <a:ext cx="5389438" cy="5356448"/>
          </a:xfrm>
        </p:spPr>
      </p:pic>
      <p:sp>
        <p:nvSpPr>
          <p:cNvPr id="9" name="Text Placeholder 8"/>
          <p:cNvSpPr>
            <a:spLocks noGrp="1"/>
          </p:cNvSpPr>
          <p:nvPr>
            <p:ph type="body" sz="half" idx="2"/>
          </p:nvPr>
        </p:nvSpPr>
        <p:spPr>
          <a:xfrm>
            <a:off x="179512" y="1448780"/>
            <a:ext cx="3214700" cy="5306268"/>
          </a:xfrm>
        </p:spPr>
        <p:txBody>
          <a:bodyPr/>
          <a:lstStyle/>
          <a:p>
            <a:pPr marL="285750" indent="-285750">
              <a:buFont typeface="Arial" panose="020B0604020202020204" pitchFamily="34" charset="0"/>
              <a:buChar char="•"/>
            </a:pPr>
            <a:r>
              <a:rPr lang="en-US" sz="1600" dirty="0" smtClean="0">
                <a:latin typeface="Aharoni" panose="02010803020104030203" pitchFamily="2" charset="-79"/>
                <a:cs typeface="Aharoni" panose="02010803020104030203" pitchFamily="2" charset="-79"/>
              </a:rPr>
              <a:t>Many victims know their perpetrator</a:t>
            </a:r>
          </a:p>
          <a:p>
            <a:pPr marL="285750" indent="-285750">
              <a:buFont typeface="Arial" panose="020B0604020202020204" pitchFamily="34" charset="0"/>
              <a:buChar char="•"/>
            </a:pPr>
            <a:r>
              <a:rPr lang="en-US" sz="1600" dirty="0" smtClean="0">
                <a:latin typeface="Aharoni" panose="02010803020104030203" pitchFamily="2" charset="-79"/>
                <a:cs typeface="Aharoni" panose="02010803020104030203" pitchFamily="2" charset="-79"/>
              </a:rPr>
              <a:t>Fear of not being believed (“slut-shaming”, victim blaming)</a:t>
            </a:r>
          </a:p>
          <a:p>
            <a:pPr marL="285750" indent="-285750">
              <a:buFont typeface="Arial" panose="020B0604020202020204" pitchFamily="34" charset="0"/>
              <a:buChar char="•"/>
            </a:pPr>
            <a:r>
              <a:rPr lang="en-US" sz="1600" dirty="0" smtClean="0">
                <a:latin typeface="Aharoni" panose="02010803020104030203" pitchFamily="2" charset="-79"/>
                <a:cs typeface="Aharoni" panose="02010803020104030203" pitchFamily="2" charset="-79"/>
              </a:rPr>
              <a:t>Fear of police or medical procedures</a:t>
            </a:r>
          </a:p>
          <a:p>
            <a:pPr marL="285750" indent="-285750">
              <a:buFont typeface="Arial" panose="020B0604020202020204" pitchFamily="34" charset="0"/>
              <a:buChar char="•"/>
            </a:pPr>
            <a:r>
              <a:rPr lang="en-US" sz="1600" dirty="0" smtClean="0">
                <a:latin typeface="Aharoni" panose="02010803020104030203" pitchFamily="2" charset="-79"/>
                <a:cs typeface="Aharoni" panose="02010803020104030203" pitchFamily="2" charset="-79"/>
              </a:rPr>
              <a:t>Fear of discrimination or prejudice</a:t>
            </a:r>
          </a:p>
          <a:p>
            <a:pPr marL="285750" indent="-285750">
              <a:buFont typeface="Arial" panose="020B0604020202020204" pitchFamily="34" charset="0"/>
              <a:buChar char="•"/>
            </a:pPr>
            <a:r>
              <a:rPr lang="en-US" sz="1600" dirty="0" smtClean="0">
                <a:latin typeface="Aharoni" panose="02010803020104030203" pitchFamily="2" charset="-79"/>
                <a:cs typeface="Aharoni" panose="02010803020104030203" pitchFamily="2" charset="-79"/>
              </a:rPr>
              <a:t>fear of retaliation</a:t>
            </a:r>
          </a:p>
          <a:p>
            <a:pPr marL="285750" indent="-285750">
              <a:buFont typeface="Arial" panose="020B0604020202020204" pitchFamily="34" charset="0"/>
              <a:buChar char="•"/>
            </a:pPr>
            <a:r>
              <a:rPr lang="en-US" sz="1600" dirty="0" smtClean="0">
                <a:latin typeface="Aharoni" panose="02010803020104030203" pitchFamily="2" charset="-79"/>
                <a:cs typeface="Aharoni" panose="02010803020104030203" pitchFamily="2" charset="-79"/>
              </a:rPr>
              <a:t>Assumption of heterosexuality and/or fear of being “</a:t>
            </a:r>
            <a:r>
              <a:rPr lang="en-US" sz="1600" dirty="0" err="1" smtClean="0">
                <a:latin typeface="Aharoni" panose="02010803020104030203" pitchFamily="2" charset="-79"/>
                <a:cs typeface="Aharoni" panose="02010803020104030203" pitchFamily="2" charset="-79"/>
              </a:rPr>
              <a:t>outed</a:t>
            </a:r>
            <a:r>
              <a:rPr lang="en-US" sz="1600" dirty="0" smtClean="0">
                <a:latin typeface="Aharoni" panose="02010803020104030203" pitchFamily="2" charset="-79"/>
                <a:cs typeface="Aharoni" panose="02010803020104030203" pitchFamily="2" charset="-79"/>
              </a:rPr>
              <a:t>”</a:t>
            </a:r>
          </a:p>
          <a:p>
            <a:pPr marL="285750" indent="-285750">
              <a:buFont typeface="Arial" panose="020B0604020202020204" pitchFamily="34" charset="0"/>
              <a:buChar char="•"/>
            </a:pPr>
            <a:r>
              <a:rPr lang="en-US" sz="1600" dirty="0" smtClean="0">
                <a:latin typeface="Aharoni" panose="02010803020104030203" pitchFamily="2" charset="-79"/>
                <a:cs typeface="Aharoni" panose="02010803020104030203" pitchFamily="2" charset="-79"/>
              </a:rPr>
              <a:t>Shame, guilt, embarrassment</a:t>
            </a:r>
          </a:p>
          <a:p>
            <a:pPr marL="285750" indent="-285750">
              <a:buFont typeface="Arial" panose="020B0604020202020204" pitchFamily="34" charset="0"/>
              <a:buChar char="•"/>
            </a:pPr>
            <a:r>
              <a:rPr lang="en-US" sz="1600" dirty="0" smtClean="0">
                <a:latin typeface="Aharoni" panose="02010803020104030203" pitchFamily="2" charset="-79"/>
                <a:cs typeface="Aharoni" panose="02010803020104030203" pitchFamily="2" charset="-79"/>
              </a:rPr>
              <a:t>Financial dependence on the perpetrator</a:t>
            </a:r>
          </a:p>
          <a:p>
            <a:pPr marL="285750" indent="-285750">
              <a:buFont typeface="Arial" panose="020B0604020202020204" pitchFamily="34" charset="0"/>
              <a:buChar char="•"/>
            </a:pPr>
            <a:r>
              <a:rPr lang="en-US" sz="1600" dirty="0" smtClean="0">
                <a:latin typeface="Aharoni" panose="02010803020104030203" pitchFamily="2" charset="-79"/>
                <a:cs typeface="Aharoni" panose="02010803020104030203" pitchFamily="2" charset="-79"/>
              </a:rPr>
              <a:t>Family member committed the assault</a:t>
            </a:r>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73886533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 calcmode="lin" valueType="num">
                                      <p:cBhvr additive="base">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 calcmode="lin" valueType="num">
                                      <p:cBhvr additive="base">
                                        <p:cTn id="16"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9">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 calcmode="lin" valueType="num">
                                      <p:cBhvr additive="base">
                                        <p:cTn id="20"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9">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9">
                                            <p:txEl>
                                              <p:pRg st="3" end="3"/>
                                            </p:txEl>
                                          </p:spTgt>
                                        </p:tgtEl>
                                        <p:attrNameLst>
                                          <p:attrName>style.visibility</p:attrName>
                                        </p:attrNameLst>
                                      </p:cBhvr>
                                      <p:to>
                                        <p:strVal val="visible"/>
                                      </p:to>
                                    </p:set>
                                    <p:anim calcmode="lin" valueType="num">
                                      <p:cBhvr additive="base">
                                        <p:cTn id="24"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9">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9">
                                            <p:txEl>
                                              <p:pRg st="4" end="4"/>
                                            </p:txEl>
                                          </p:spTgt>
                                        </p:tgtEl>
                                        <p:attrNameLst>
                                          <p:attrName>style.visibility</p:attrName>
                                        </p:attrNameLst>
                                      </p:cBhvr>
                                      <p:to>
                                        <p:strVal val="visible"/>
                                      </p:to>
                                    </p:set>
                                    <p:anim calcmode="lin" valueType="num">
                                      <p:cBhvr additive="base">
                                        <p:cTn id="28"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9">
                                            <p:txEl>
                                              <p:pRg st="4" end="4"/>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 calcmode="lin" valueType="num">
                                      <p:cBhvr additive="base">
                                        <p:cTn id="32"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9">
                                            <p:txEl>
                                              <p:pRg st="5" end="5"/>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9">
                                            <p:txEl>
                                              <p:pRg st="6" end="6"/>
                                            </p:txEl>
                                          </p:spTgt>
                                        </p:tgtEl>
                                        <p:attrNameLst>
                                          <p:attrName>style.visibility</p:attrName>
                                        </p:attrNameLst>
                                      </p:cBhvr>
                                      <p:to>
                                        <p:strVal val="visible"/>
                                      </p:to>
                                    </p:set>
                                    <p:anim calcmode="lin" valueType="num">
                                      <p:cBhvr additive="base">
                                        <p:cTn id="36"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9">
                                            <p:txEl>
                                              <p:pRg st="6" end="6"/>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9">
                                            <p:txEl>
                                              <p:pRg st="7" end="7"/>
                                            </p:txEl>
                                          </p:spTgt>
                                        </p:tgtEl>
                                        <p:attrNameLst>
                                          <p:attrName>style.visibility</p:attrName>
                                        </p:attrNameLst>
                                      </p:cBhvr>
                                      <p:to>
                                        <p:strVal val="visible"/>
                                      </p:to>
                                    </p:set>
                                    <p:anim calcmode="lin" valueType="num">
                                      <p:cBhvr additive="base">
                                        <p:cTn id="40"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9">
                                            <p:txEl>
                                              <p:pRg st="7" end="7"/>
                                            </p:txEl>
                                          </p:spTgt>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9">
                                            <p:txEl>
                                              <p:pRg st="8" end="8"/>
                                            </p:txEl>
                                          </p:spTgt>
                                        </p:tgtEl>
                                        <p:attrNameLst>
                                          <p:attrName>style.visibility</p:attrName>
                                        </p:attrNameLst>
                                      </p:cBhvr>
                                      <p:to>
                                        <p:strVal val="visible"/>
                                      </p:to>
                                    </p:set>
                                    <p:anim calcmode="lin" valueType="num">
                                      <p:cBhvr additive="base">
                                        <p:cTn id="44"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772400" cy="1470025"/>
          </a:xfrm>
        </p:spPr>
        <p:txBody>
          <a:bodyPr/>
          <a:lstStyle/>
          <a:p>
            <a:pPr algn="l"/>
            <a:r>
              <a:rPr lang="en-US" sz="2400" b="1" dirty="0" smtClean="0">
                <a:solidFill>
                  <a:srgbClr val="FF0000"/>
                </a:solidFill>
                <a:latin typeface="Aharoni" panose="02010803020104030203" pitchFamily="2" charset="-79"/>
                <a:cs typeface="Aharoni" panose="02010803020104030203" pitchFamily="2" charset="-79"/>
              </a:rPr>
              <a:t>Responsible Employee</a:t>
            </a:r>
            <a:r>
              <a:rPr lang="en-US" sz="2400" b="1" dirty="0" smtClean="0">
                <a:latin typeface="Aharoni" panose="02010803020104030203" pitchFamily="2" charset="-79"/>
                <a:cs typeface="Aharoni" panose="02010803020104030203" pitchFamily="2" charset="-79"/>
              </a:rPr>
              <a:t> = </a:t>
            </a:r>
            <a:r>
              <a:rPr lang="en-US" sz="2400" dirty="0" smtClean="0">
                <a:latin typeface="Aharoni" panose="02010803020104030203" pitchFamily="2" charset="-79"/>
                <a:cs typeface="Aharoni" panose="02010803020104030203" pitchFamily="2" charset="-79"/>
              </a:rPr>
              <a:t>any employee . . .</a:t>
            </a:r>
            <a:br>
              <a:rPr lang="en-US" sz="2400" dirty="0" smtClean="0">
                <a:latin typeface="Aharoni" panose="02010803020104030203" pitchFamily="2" charset="-79"/>
                <a:cs typeface="Aharoni" panose="02010803020104030203" pitchFamily="2" charset="-79"/>
              </a:rPr>
            </a:br>
            <a:r>
              <a:rPr lang="en-US" sz="2200" dirty="0" smtClean="0">
                <a:latin typeface="Aharoni" panose="02010803020104030203" pitchFamily="2" charset="-79"/>
                <a:cs typeface="Aharoni" panose="02010803020104030203" pitchFamily="2" charset="-79"/>
              </a:rPr>
              <a:t/>
            </a:r>
            <a:br>
              <a:rPr lang="en-US" sz="2200" dirty="0" smtClean="0">
                <a:latin typeface="Aharoni" panose="02010803020104030203" pitchFamily="2" charset="-79"/>
                <a:cs typeface="Aharoni" panose="02010803020104030203" pitchFamily="2" charset="-79"/>
              </a:rPr>
            </a:br>
            <a:r>
              <a:rPr lang="en-US" sz="2200" dirty="0" smtClean="0">
                <a:latin typeface="Aharoni" panose="02010803020104030203" pitchFamily="2" charset="-79"/>
                <a:cs typeface="Aharoni" panose="02010803020104030203" pitchFamily="2" charset="-79"/>
              </a:rPr>
              <a:t>	• who has </a:t>
            </a:r>
            <a:r>
              <a:rPr lang="en-US" sz="2200" dirty="0">
                <a:latin typeface="Aharoni" panose="02010803020104030203" pitchFamily="2" charset="-79"/>
                <a:cs typeface="Aharoni" panose="02010803020104030203" pitchFamily="2" charset="-79"/>
              </a:rPr>
              <a:t>the authority to take action to redress </a:t>
            </a:r>
            <a:r>
              <a:rPr lang="en-US" sz="2200" dirty="0" smtClean="0">
                <a:latin typeface="Aharoni" panose="02010803020104030203" pitchFamily="2" charset="-79"/>
                <a:cs typeface="Aharoni" panose="02010803020104030203" pitchFamily="2" charset="-79"/>
              </a:rPr>
              <a:t>		sexual violence</a:t>
            </a:r>
            <a:r>
              <a:rPr lang="en-US" sz="2200" dirty="0">
                <a:latin typeface="Aharoni" panose="02010803020104030203" pitchFamily="2" charset="-79"/>
                <a:cs typeface="Aharoni" panose="02010803020104030203" pitchFamily="2" charset="-79"/>
              </a:rPr>
              <a:t>; </a:t>
            </a:r>
            <a:r>
              <a:rPr lang="en-US" sz="2200" dirty="0" smtClean="0">
                <a:latin typeface="Aharoni" panose="02010803020104030203" pitchFamily="2" charset="-79"/>
                <a:cs typeface="Aharoni" panose="02010803020104030203" pitchFamily="2" charset="-79"/>
              </a:rPr>
              <a:t/>
            </a:r>
            <a:br>
              <a:rPr lang="en-US" sz="2200" dirty="0" smtClean="0">
                <a:latin typeface="Aharoni" panose="02010803020104030203" pitchFamily="2" charset="-79"/>
                <a:cs typeface="Aharoni" panose="02010803020104030203" pitchFamily="2" charset="-79"/>
              </a:rPr>
            </a:br>
            <a:r>
              <a:rPr lang="en-US" sz="2200" dirty="0">
                <a:latin typeface="Aharoni" panose="02010803020104030203" pitchFamily="2" charset="-79"/>
                <a:cs typeface="Aharoni" panose="02010803020104030203" pitchFamily="2" charset="-79"/>
              </a:rPr>
              <a:t/>
            </a:r>
            <a:br>
              <a:rPr lang="en-US" sz="2200" dirty="0">
                <a:latin typeface="Aharoni" panose="02010803020104030203" pitchFamily="2" charset="-79"/>
                <a:cs typeface="Aharoni" panose="02010803020104030203" pitchFamily="2" charset="-79"/>
              </a:rPr>
            </a:br>
            <a:r>
              <a:rPr lang="en-US" sz="2200" dirty="0" smtClean="0">
                <a:latin typeface="Aharoni" panose="02010803020104030203" pitchFamily="2" charset="-79"/>
                <a:cs typeface="Aharoni" panose="02010803020104030203" pitchFamily="2" charset="-79"/>
              </a:rPr>
              <a:t>	• who has </a:t>
            </a:r>
            <a:r>
              <a:rPr lang="en-US" sz="2200" dirty="0">
                <a:latin typeface="Aharoni" panose="02010803020104030203" pitchFamily="2" charset="-79"/>
                <a:cs typeface="Aharoni" panose="02010803020104030203" pitchFamily="2" charset="-79"/>
              </a:rPr>
              <a:t>been given the duty of reporting incidents </a:t>
            </a:r>
            <a:r>
              <a:rPr lang="en-US" sz="2200" dirty="0" smtClean="0">
                <a:latin typeface="Aharoni" panose="02010803020104030203" pitchFamily="2" charset="-79"/>
                <a:cs typeface="Aharoni" panose="02010803020104030203" pitchFamily="2" charset="-79"/>
              </a:rPr>
              <a:t>	of sexual violence </a:t>
            </a:r>
            <a:r>
              <a:rPr lang="en-US" sz="2200" dirty="0">
                <a:latin typeface="Aharoni" panose="02010803020104030203" pitchFamily="2" charset="-79"/>
                <a:cs typeface="Aharoni" panose="02010803020104030203" pitchFamily="2" charset="-79"/>
              </a:rPr>
              <a:t>or any other misconduct by </a:t>
            </a:r>
            <a:r>
              <a:rPr lang="en-US" sz="2200" dirty="0" smtClean="0">
                <a:latin typeface="Aharoni" panose="02010803020104030203" pitchFamily="2" charset="-79"/>
                <a:cs typeface="Aharoni" panose="02010803020104030203" pitchFamily="2" charset="-79"/>
              </a:rPr>
              <a:t>	students </a:t>
            </a:r>
            <a:r>
              <a:rPr lang="en-US" sz="2200" dirty="0">
                <a:latin typeface="Aharoni" panose="02010803020104030203" pitchFamily="2" charset="-79"/>
                <a:cs typeface="Aharoni" panose="02010803020104030203" pitchFamily="2" charset="-79"/>
              </a:rPr>
              <a:t>to </a:t>
            </a:r>
            <a:r>
              <a:rPr lang="en-US" sz="2200" dirty="0" smtClean="0">
                <a:latin typeface="Aharoni" panose="02010803020104030203" pitchFamily="2" charset="-79"/>
                <a:cs typeface="Aharoni" panose="02010803020104030203" pitchFamily="2" charset="-79"/>
              </a:rPr>
              <a:t>the Title IX </a:t>
            </a:r>
            <a:r>
              <a:rPr lang="en-US" sz="2200" dirty="0">
                <a:latin typeface="Aharoni" panose="02010803020104030203" pitchFamily="2" charset="-79"/>
                <a:cs typeface="Aharoni" panose="02010803020104030203" pitchFamily="2" charset="-79"/>
              </a:rPr>
              <a:t>C</a:t>
            </a:r>
            <a:r>
              <a:rPr lang="en-US" sz="2200" dirty="0" smtClean="0">
                <a:latin typeface="Aharoni" panose="02010803020104030203" pitchFamily="2" charset="-79"/>
                <a:cs typeface="Aharoni" panose="02010803020104030203" pitchFamily="2" charset="-79"/>
              </a:rPr>
              <a:t>oordinator </a:t>
            </a:r>
            <a:r>
              <a:rPr lang="en-US" sz="2200" dirty="0">
                <a:latin typeface="Aharoni" panose="02010803020104030203" pitchFamily="2" charset="-79"/>
                <a:cs typeface="Aharoni" panose="02010803020104030203" pitchFamily="2" charset="-79"/>
              </a:rPr>
              <a:t>or other </a:t>
            </a:r>
            <a:r>
              <a:rPr lang="en-US" sz="2200" dirty="0" smtClean="0">
                <a:latin typeface="Aharoni" panose="02010803020104030203" pitchFamily="2" charset="-79"/>
                <a:cs typeface="Aharoni" panose="02010803020104030203" pitchFamily="2" charset="-79"/>
              </a:rPr>
              <a:t>	appropriate </a:t>
            </a:r>
            <a:r>
              <a:rPr lang="en-US" sz="2200" dirty="0">
                <a:latin typeface="Aharoni" panose="02010803020104030203" pitchFamily="2" charset="-79"/>
                <a:cs typeface="Aharoni" panose="02010803020104030203" pitchFamily="2" charset="-79"/>
              </a:rPr>
              <a:t>school designee; </a:t>
            </a:r>
            <a:r>
              <a:rPr lang="en-US" sz="2200" u="sng" dirty="0" smtClean="0">
                <a:latin typeface="Aharoni" panose="02010803020104030203" pitchFamily="2" charset="-79"/>
                <a:cs typeface="Aharoni" panose="02010803020104030203" pitchFamily="2" charset="-79"/>
              </a:rPr>
              <a:t>or</a:t>
            </a:r>
            <a:r>
              <a:rPr lang="en-US" sz="2200" dirty="0" smtClean="0">
                <a:latin typeface="Aharoni" panose="02010803020104030203" pitchFamily="2" charset="-79"/>
                <a:cs typeface="Aharoni" panose="02010803020104030203" pitchFamily="2" charset="-79"/>
              </a:rPr>
              <a:t> </a:t>
            </a:r>
            <a:br>
              <a:rPr lang="en-US" sz="2200" dirty="0" smtClean="0">
                <a:latin typeface="Aharoni" panose="02010803020104030203" pitchFamily="2" charset="-79"/>
                <a:cs typeface="Aharoni" panose="02010803020104030203" pitchFamily="2" charset="-79"/>
              </a:rPr>
            </a:br>
            <a:r>
              <a:rPr lang="en-US" sz="2200" dirty="0" smtClean="0">
                <a:latin typeface="Aharoni" panose="02010803020104030203" pitchFamily="2" charset="-79"/>
                <a:cs typeface="Aharoni" panose="02010803020104030203" pitchFamily="2" charset="-79"/>
              </a:rPr>
              <a:t/>
            </a:r>
            <a:br>
              <a:rPr lang="en-US" sz="2200" dirty="0" smtClean="0">
                <a:latin typeface="Aharoni" panose="02010803020104030203" pitchFamily="2" charset="-79"/>
                <a:cs typeface="Aharoni" panose="02010803020104030203" pitchFamily="2" charset="-79"/>
              </a:rPr>
            </a:br>
            <a:r>
              <a:rPr lang="en-US" sz="2200" dirty="0">
                <a:latin typeface="Aharoni" panose="02010803020104030203" pitchFamily="2" charset="-79"/>
                <a:cs typeface="Aharoni" panose="02010803020104030203" pitchFamily="2" charset="-79"/>
              </a:rPr>
              <a:t>	</a:t>
            </a:r>
            <a:r>
              <a:rPr lang="en-US" sz="2200" dirty="0" smtClean="0">
                <a:latin typeface="Aharoni" panose="02010803020104030203" pitchFamily="2" charset="-79"/>
                <a:cs typeface="Aharoni" panose="02010803020104030203" pitchFamily="2" charset="-79"/>
              </a:rPr>
              <a:t>• whom </a:t>
            </a:r>
            <a:r>
              <a:rPr lang="en-US" sz="2200" dirty="0">
                <a:latin typeface="Aharoni" panose="02010803020104030203" pitchFamily="2" charset="-79"/>
                <a:cs typeface="Aharoni" panose="02010803020104030203" pitchFamily="2" charset="-79"/>
              </a:rPr>
              <a:t>a student could reasonably believe </a:t>
            </a:r>
            <a:r>
              <a:rPr lang="en-US" sz="2200" dirty="0" smtClean="0">
                <a:latin typeface="Aharoni" panose="02010803020104030203" pitchFamily="2" charset="-79"/>
                <a:cs typeface="Aharoni" panose="02010803020104030203" pitchFamily="2" charset="-79"/>
              </a:rPr>
              <a:t>has this 	authority or duty</a:t>
            </a:r>
            <a:endParaRPr lang="en-US" sz="2200" dirty="0">
              <a:latin typeface="Aharoni" panose="02010803020104030203" pitchFamily="2" charset="-79"/>
              <a:cs typeface="Aharoni" panose="02010803020104030203" pitchFamily="2" charset="-79"/>
            </a:endParaRPr>
          </a:p>
        </p:txBody>
      </p:sp>
      <p:sp>
        <p:nvSpPr>
          <p:cNvPr id="4" name="Title 1"/>
          <p:cNvSpPr txBox="1">
            <a:spLocks/>
          </p:cNvSpPr>
          <p:nvPr/>
        </p:nvSpPr>
        <p:spPr>
          <a:xfrm>
            <a:off x="5562600" y="609601"/>
            <a:ext cx="3581400" cy="914400"/>
          </a:xfrm>
          <a:prstGeom prst="rect">
            <a:avLst/>
          </a:prstGeom>
        </p:spPr>
        <p:txBody>
          <a:bodyPr anchor="t"/>
          <a:lstStyle>
            <a:lvl1pPr algn="ctr" defTabSz="511230" rtl="0" eaLnBrk="1" fontAlgn="base" hangingPunct="1">
              <a:spcBef>
                <a:spcPct val="0"/>
              </a:spcBef>
              <a:spcAft>
                <a:spcPct val="0"/>
              </a:spcAft>
              <a:defRPr sz="4900" kern="1200">
                <a:solidFill>
                  <a:schemeClr val="tx1"/>
                </a:solidFill>
                <a:latin typeface="+mj-lt"/>
                <a:ea typeface="ＭＳ Ｐゴシック" pitchFamily="-112" charset="-128"/>
                <a:cs typeface="ＭＳ Ｐゴシック" pitchFamily="-112" charset="-128"/>
              </a:defRPr>
            </a:lvl1pPr>
            <a:lvl2pPr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2pPr>
            <a:lvl3pPr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3pPr>
            <a:lvl4pPr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4pPr>
            <a:lvl5pPr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5pPr>
            <a:lvl6pPr marL="360868"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6pPr>
            <a:lvl7pPr marL="721736"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7pPr>
            <a:lvl8pPr marL="1082604"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8pPr>
            <a:lvl9pPr marL="1443472"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9pPr>
          </a:lstStyle>
          <a:p>
            <a:r>
              <a:rPr lang="en-US" sz="6000" b="1" dirty="0" smtClean="0">
                <a:latin typeface="Aharoni" panose="02010803020104030203" pitchFamily="2" charset="-79"/>
                <a:cs typeface="Aharoni" panose="02010803020104030203" pitchFamily="2" charset="-79"/>
              </a:rPr>
              <a:t>Title IX</a:t>
            </a:r>
            <a:endParaRPr lang="en-US" sz="6000" b="1" dirty="0" smtClean="0">
              <a:latin typeface="Aharoni" panose="02010803020104030203" pitchFamily="2" charset="-79"/>
              <a:ea typeface="ＭＳ Ｐゴシック" pitchFamily="-110" charset="-128"/>
              <a:cs typeface="Aharoni" panose="02010803020104030203" pitchFamily="2" charset="-79"/>
            </a:endParaRPr>
          </a:p>
        </p:txBody>
      </p:sp>
    </p:spTree>
    <p:extLst>
      <p:ext uri="{BB962C8B-B14F-4D97-AF65-F5344CB8AC3E}">
        <p14:creationId xmlns:p14="http://schemas.microsoft.com/office/powerpoint/2010/main" val="18271949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95600" y="3036541"/>
            <a:ext cx="3174267" cy="738664"/>
          </a:xfrm>
          <a:prstGeom prst="rect">
            <a:avLst/>
          </a:prstGeom>
          <a:noFill/>
        </p:spPr>
        <p:txBody>
          <a:bodyPr wrap="none" rtlCol="0">
            <a:spAutoFit/>
          </a:bodyPr>
          <a:lstStyle/>
          <a:p>
            <a:r>
              <a:rPr lang="en-US" dirty="0" smtClean="0">
                <a:hlinkClick r:id="rId2"/>
              </a:rPr>
              <a:t>http://itsonus.org/#videos</a:t>
            </a:r>
            <a:endParaRPr lang="en-US" dirty="0" smtClean="0"/>
          </a:p>
          <a:p>
            <a:endParaRPr lang="en-US" dirty="0"/>
          </a:p>
        </p:txBody>
      </p:sp>
      <p:sp>
        <p:nvSpPr>
          <p:cNvPr id="2" name="TextBox 1"/>
          <p:cNvSpPr txBox="1"/>
          <p:nvPr/>
        </p:nvSpPr>
        <p:spPr>
          <a:xfrm>
            <a:off x="2133600" y="1904999"/>
            <a:ext cx="4546437" cy="646331"/>
          </a:xfrm>
          <a:prstGeom prst="rect">
            <a:avLst/>
          </a:prstGeom>
          <a:noFill/>
        </p:spPr>
        <p:txBody>
          <a:bodyPr wrap="none" rtlCol="0">
            <a:spAutoFit/>
          </a:bodyPr>
          <a:lstStyle/>
          <a:p>
            <a:r>
              <a:rPr lang="en-US" sz="3600" dirty="0" smtClean="0">
                <a:latin typeface="Aharoni" panose="02010803020104030203" pitchFamily="2" charset="-79"/>
                <a:cs typeface="Aharoni" panose="02010803020104030203" pitchFamily="2" charset="-79"/>
              </a:rPr>
              <a:t>Its On Us – All of us!</a:t>
            </a:r>
            <a:endParaRPr lang="en-US" sz="36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6661751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577975"/>
            <a:ext cx="7772400" cy="1470025"/>
          </a:xfrm>
        </p:spPr>
        <p:txBody>
          <a:bodyPr/>
          <a:lstStyle/>
          <a:p>
            <a:pPr algn="l"/>
            <a:r>
              <a:rPr lang="en-US" sz="2400" b="1" dirty="0">
                <a:solidFill>
                  <a:srgbClr val="FF0000"/>
                </a:solidFill>
                <a:latin typeface="Aharoni" panose="02010803020104030203" pitchFamily="2" charset="-79"/>
                <a:cs typeface="Aharoni" panose="02010803020104030203" pitchFamily="2" charset="-79"/>
              </a:rPr>
              <a:t>Responsible Employee </a:t>
            </a:r>
            <a:r>
              <a:rPr lang="en-US" sz="2400" b="1" dirty="0" smtClean="0">
                <a:solidFill>
                  <a:srgbClr val="FF0000"/>
                </a:solidFill>
                <a:latin typeface="Aharoni" panose="02010803020104030203" pitchFamily="2" charset="-79"/>
                <a:cs typeface="Aharoni" panose="02010803020104030203" pitchFamily="2" charset="-79"/>
              </a:rPr>
              <a:t>=</a:t>
            </a:r>
            <a:br>
              <a:rPr lang="en-US" sz="2400" b="1" dirty="0" smtClean="0">
                <a:solidFill>
                  <a:srgbClr val="FF0000"/>
                </a:solidFill>
                <a:latin typeface="Aharoni" panose="02010803020104030203" pitchFamily="2" charset="-79"/>
                <a:cs typeface="Aharoni" panose="02010803020104030203" pitchFamily="2" charset="-79"/>
              </a:rPr>
            </a:br>
            <a:r>
              <a:rPr lang="en-US" sz="2000" b="1" dirty="0" smtClean="0">
                <a:latin typeface="Aharoni" panose="02010803020104030203" pitchFamily="2" charset="-79"/>
                <a:cs typeface="Aharoni" panose="02010803020104030203" pitchFamily="2" charset="-79"/>
              </a:rPr>
              <a:t/>
            </a:r>
            <a:br>
              <a:rPr lang="en-US" sz="2000" b="1" dirty="0" smtClean="0">
                <a:latin typeface="Aharoni" panose="02010803020104030203" pitchFamily="2" charset="-79"/>
                <a:cs typeface="Aharoni" panose="02010803020104030203" pitchFamily="2" charset="-79"/>
              </a:rPr>
            </a:br>
            <a:r>
              <a:rPr lang="en-US" sz="2000" b="1" dirty="0">
                <a:latin typeface="Aharoni" panose="02010803020104030203" pitchFamily="2" charset="-79"/>
                <a:cs typeface="Aharoni" panose="02010803020104030203" pitchFamily="2" charset="-79"/>
              </a:rPr>
              <a:t>	</a:t>
            </a:r>
            <a:r>
              <a:rPr lang="en-US" sz="2000" b="1" dirty="0" smtClean="0">
                <a:latin typeface="Aharoni" panose="02010803020104030203" pitchFamily="2" charset="-79"/>
                <a:cs typeface="Aharoni" panose="02010803020104030203" pitchFamily="2" charset="-79"/>
              </a:rPr>
              <a:t>• </a:t>
            </a:r>
            <a:r>
              <a:rPr lang="en-US" sz="2000" dirty="0" smtClean="0">
                <a:latin typeface="Aharoni" panose="02010803020104030203" pitchFamily="2" charset="-79"/>
                <a:cs typeface="Aharoni" panose="02010803020104030203" pitchFamily="2" charset="-79"/>
              </a:rPr>
              <a:t>all Cabinet members			</a:t>
            </a:r>
            <a:r>
              <a:rPr lang="en-US" sz="2000" b="1" dirty="0" smtClean="0">
                <a:latin typeface="Aharoni" panose="02010803020104030203" pitchFamily="2" charset="-79"/>
                <a:cs typeface="Aharoni" panose="02010803020104030203" pitchFamily="2" charset="-79"/>
              </a:rPr>
              <a:t>• </a:t>
            </a:r>
            <a:r>
              <a:rPr lang="en-US" sz="2000" dirty="0" smtClean="0">
                <a:latin typeface="Aharoni" panose="02010803020104030203" pitchFamily="2" charset="-79"/>
                <a:cs typeface="Aharoni" panose="02010803020104030203" pitchFamily="2" charset="-79"/>
              </a:rPr>
              <a:t>all faculty 	members</a:t>
            </a:r>
            <a:br>
              <a:rPr lang="en-US" sz="2000" dirty="0" smtClean="0">
                <a:latin typeface="Aharoni" panose="02010803020104030203" pitchFamily="2" charset="-79"/>
                <a:cs typeface="Aharoni" panose="02010803020104030203" pitchFamily="2" charset="-79"/>
              </a:rPr>
            </a:br>
            <a:r>
              <a:rPr lang="en-US" sz="2000" dirty="0" smtClean="0">
                <a:latin typeface="Aharoni" panose="02010803020104030203" pitchFamily="2" charset="-79"/>
                <a:cs typeface="Aharoni" panose="02010803020104030203" pitchFamily="2" charset="-79"/>
              </a:rPr>
              <a:t/>
            </a:r>
            <a:br>
              <a:rPr lang="en-US" sz="2000" dirty="0" smtClean="0">
                <a:latin typeface="Aharoni" panose="02010803020104030203" pitchFamily="2" charset="-79"/>
                <a:cs typeface="Aharoni" panose="02010803020104030203" pitchFamily="2" charset="-79"/>
              </a:rPr>
            </a:br>
            <a:r>
              <a:rPr lang="en-US" sz="2000" dirty="0">
                <a:latin typeface="Aharoni" panose="02010803020104030203" pitchFamily="2" charset="-79"/>
                <a:cs typeface="Aharoni" panose="02010803020104030203" pitchFamily="2" charset="-79"/>
              </a:rPr>
              <a:t>	</a:t>
            </a:r>
            <a:r>
              <a:rPr lang="en-US" sz="2000" b="1" dirty="0" smtClean="0">
                <a:latin typeface="Aharoni" panose="02010803020104030203" pitchFamily="2" charset="-79"/>
                <a:cs typeface="Aharoni" panose="02010803020104030203" pitchFamily="2" charset="-79"/>
              </a:rPr>
              <a:t>• </a:t>
            </a:r>
            <a:r>
              <a:rPr lang="en-US" sz="2000" dirty="0" smtClean="0">
                <a:latin typeface="Aharoni" panose="02010803020104030203" pitchFamily="2" charset="-79"/>
                <a:cs typeface="Aharoni" panose="02010803020104030203" pitchFamily="2" charset="-79"/>
              </a:rPr>
              <a:t>Police &amp; Public Safety			</a:t>
            </a:r>
            <a:r>
              <a:rPr lang="en-US" sz="2000" b="1" dirty="0" smtClean="0">
                <a:latin typeface="Aharoni" panose="02010803020104030203" pitchFamily="2" charset="-79"/>
                <a:cs typeface="Aharoni" panose="02010803020104030203" pitchFamily="2" charset="-79"/>
              </a:rPr>
              <a:t>• </a:t>
            </a:r>
            <a:r>
              <a:rPr lang="en-US" sz="2000" dirty="0" smtClean="0">
                <a:latin typeface="Aharoni" panose="02010803020104030203" pitchFamily="2" charset="-79"/>
                <a:cs typeface="Aharoni" panose="02010803020104030203" pitchFamily="2" charset="-79"/>
              </a:rPr>
              <a:t>Human Resources</a:t>
            </a:r>
            <a:br>
              <a:rPr lang="en-US" sz="2000" dirty="0" smtClean="0">
                <a:latin typeface="Aharoni" panose="02010803020104030203" pitchFamily="2" charset="-79"/>
                <a:cs typeface="Aharoni" panose="02010803020104030203" pitchFamily="2" charset="-79"/>
              </a:rPr>
            </a:br>
            <a:r>
              <a:rPr lang="en-US" sz="2000" dirty="0" smtClean="0">
                <a:latin typeface="Aharoni" panose="02010803020104030203" pitchFamily="2" charset="-79"/>
                <a:cs typeface="Aharoni" panose="02010803020104030203" pitchFamily="2" charset="-79"/>
              </a:rPr>
              <a:t/>
            </a:r>
            <a:br>
              <a:rPr lang="en-US" sz="2000" dirty="0" smtClean="0">
                <a:latin typeface="Aharoni" panose="02010803020104030203" pitchFamily="2" charset="-79"/>
                <a:cs typeface="Aharoni" panose="02010803020104030203" pitchFamily="2" charset="-79"/>
              </a:rPr>
            </a:br>
            <a:r>
              <a:rPr lang="en-US" sz="2000" dirty="0">
                <a:latin typeface="Aharoni" panose="02010803020104030203" pitchFamily="2" charset="-79"/>
                <a:cs typeface="Aharoni" panose="02010803020104030203" pitchFamily="2" charset="-79"/>
              </a:rPr>
              <a:t>	</a:t>
            </a:r>
            <a:r>
              <a:rPr lang="en-US" sz="2000" b="1" dirty="0" smtClean="0">
                <a:latin typeface="Aharoni" panose="02010803020104030203" pitchFamily="2" charset="-79"/>
                <a:cs typeface="Aharoni" panose="02010803020104030203" pitchFamily="2" charset="-79"/>
              </a:rPr>
              <a:t>• </a:t>
            </a:r>
            <a:r>
              <a:rPr lang="en-US" sz="2000" dirty="0" smtClean="0">
                <a:latin typeface="Aharoni" panose="02010803020104030203" pitchFamily="2" charset="-79"/>
                <a:cs typeface="Aharoni" panose="02010803020104030203" pitchFamily="2" charset="-79"/>
              </a:rPr>
              <a:t>Dean of Students office			</a:t>
            </a:r>
            <a:r>
              <a:rPr lang="en-US" sz="2000" b="1" dirty="0" smtClean="0">
                <a:latin typeface="Aharoni" panose="02010803020104030203" pitchFamily="2" charset="-79"/>
                <a:cs typeface="Aharoni" panose="02010803020104030203" pitchFamily="2" charset="-79"/>
              </a:rPr>
              <a:t>• </a:t>
            </a:r>
            <a:r>
              <a:rPr lang="en-US" sz="2000" dirty="0" smtClean="0">
                <a:latin typeface="Aharoni" panose="02010803020104030203" pitchFamily="2" charset="-79"/>
                <a:cs typeface="Aharoni" panose="02010803020104030203" pitchFamily="2" charset="-79"/>
              </a:rPr>
              <a:t>Coaches, trainers</a:t>
            </a:r>
            <a:br>
              <a:rPr lang="en-US" sz="2000" dirty="0" smtClean="0">
                <a:latin typeface="Aharoni" panose="02010803020104030203" pitchFamily="2" charset="-79"/>
                <a:cs typeface="Aharoni" panose="02010803020104030203" pitchFamily="2" charset="-79"/>
              </a:rPr>
            </a:br>
            <a:r>
              <a:rPr lang="en-US" sz="2000" dirty="0" smtClean="0">
                <a:latin typeface="Aharoni" panose="02010803020104030203" pitchFamily="2" charset="-79"/>
                <a:cs typeface="Aharoni" panose="02010803020104030203" pitchFamily="2" charset="-79"/>
              </a:rPr>
              <a:t/>
            </a:r>
            <a:br>
              <a:rPr lang="en-US" sz="2000" dirty="0" smtClean="0">
                <a:latin typeface="Aharoni" panose="02010803020104030203" pitchFamily="2" charset="-79"/>
                <a:cs typeface="Aharoni" panose="02010803020104030203" pitchFamily="2" charset="-79"/>
              </a:rPr>
            </a:br>
            <a:r>
              <a:rPr lang="en-US" sz="2000" dirty="0">
                <a:latin typeface="Aharoni" panose="02010803020104030203" pitchFamily="2" charset="-79"/>
                <a:cs typeface="Aharoni" panose="02010803020104030203" pitchFamily="2" charset="-79"/>
              </a:rPr>
              <a:t>	</a:t>
            </a:r>
            <a:r>
              <a:rPr lang="en-US" sz="2000" b="1" dirty="0" smtClean="0">
                <a:latin typeface="Aharoni" panose="02010803020104030203" pitchFamily="2" charset="-79"/>
                <a:cs typeface="Aharoni" panose="02010803020104030203" pitchFamily="2" charset="-79"/>
              </a:rPr>
              <a:t>• </a:t>
            </a:r>
            <a:r>
              <a:rPr lang="en-US" sz="2000" dirty="0" smtClean="0">
                <a:latin typeface="Aharoni" panose="02010803020104030203" pitchFamily="2" charset="-79"/>
                <a:cs typeface="Aharoni" panose="02010803020104030203" pitchFamily="2" charset="-79"/>
              </a:rPr>
              <a:t>Housing staff, RAs, RCs			</a:t>
            </a:r>
            <a:r>
              <a:rPr lang="en-US" sz="2000" b="1" dirty="0" smtClean="0">
                <a:latin typeface="Aharoni" panose="02010803020104030203" pitchFamily="2" charset="-79"/>
                <a:cs typeface="Aharoni" panose="02010803020104030203" pitchFamily="2" charset="-79"/>
              </a:rPr>
              <a:t>• </a:t>
            </a:r>
            <a:r>
              <a:rPr lang="en-US" sz="2000" dirty="0" smtClean="0">
                <a:latin typeface="Aharoni" panose="02010803020104030203" pitchFamily="2" charset="-79"/>
                <a:cs typeface="Aharoni" panose="02010803020104030203" pitchFamily="2" charset="-79"/>
              </a:rPr>
              <a:t>security personnel</a:t>
            </a:r>
            <a:br>
              <a:rPr lang="en-US" sz="2000" dirty="0" smtClean="0">
                <a:latin typeface="Aharoni" panose="02010803020104030203" pitchFamily="2" charset="-79"/>
                <a:cs typeface="Aharoni" panose="02010803020104030203" pitchFamily="2" charset="-79"/>
              </a:rPr>
            </a:br>
            <a:r>
              <a:rPr lang="en-US" sz="2000" dirty="0" smtClean="0">
                <a:latin typeface="Aharoni" panose="02010803020104030203" pitchFamily="2" charset="-79"/>
                <a:cs typeface="Aharoni" panose="02010803020104030203" pitchFamily="2" charset="-79"/>
              </a:rPr>
              <a:t/>
            </a:r>
            <a:br>
              <a:rPr lang="en-US" sz="2000" dirty="0" smtClean="0">
                <a:latin typeface="Aharoni" panose="02010803020104030203" pitchFamily="2" charset="-79"/>
                <a:cs typeface="Aharoni" panose="02010803020104030203" pitchFamily="2" charset="-79"/>
              </a:rPr>
            </a:br>
            <a:r>
              <a:rPr lang="en-US" sz="2000" dirty="0">
                <a:latin typeface="Aharoni" panose="02010803020104030203" pitchFamily="2" charset="-79"/>
                <a:cs typeface="Aharoni" panose="02010803020104030203" pitchFamily="2" charset="-79"/>
              </a:rPr>
              <a:t>	</a:t>
            </a:r>
            <a:r>
              <a:rPr lang="en-US" sz="2000" b="1" dirty="0" smtClean="0">
                <a:latin typeface="Aharoni" panose="02010803020104030203" pitchFamily="2" charset="-79"/>
                <a:cs typeface="Aharoni" panose="02010803020104030203" pitchFamily="2" charset="-79"/>
              </a:rPr>
              <a:t>• </a:t>
            </a:r>
            <a:r>
              <a:rPr lang="en-US" sz="2000" dirty="0" smtClean="0">
                <a:latin typeface="Aharoni" panose="02010803020104030203" pitchFamily="2" charset="-79"/>
                <a:cs typeface="Aharoni" panose="02010803020104030203" pitchFamily="2" charset="-79"/>
              </a:rPr>
              <a:t>Teaching Assistants				</a:t>
            </a:r>
            <a:r>
              <a:rPr lang="en-US" sz="2000" b="1" dirty="0" smtClean="0">
                <a:latin typeface="Aharoni" panose="02010803020104030203" pitchFamily="2" charset="-79"/>
                <a:cs typeface="Aharoni" panose="02010803020104030203" pitchFamily="2" charset="-79"/>
              </a:rPr>
              <a:t>• </a:t>
            </a:r>
            <a:r>
              <a:rPr lang="en-US" sz="2000" dirty="0" smtClean="0">
                <a:latin typeface="Aharoni" panose="02010803020104030203" pitchFamily="2" charset="-79"/>
                <a:cs typeface="Aharoni" panose="02010803020104030203" pitchFamily="2" charset="-79"/>
              </a:rPr>
              <a:t>certain </a:t>
            </a:r>
            <a:r>
              <a:rPr lang="en-US" sz="2000" dirty="0" err="1" smtClean="0">
                <a:latin typeface="Aharoni" panose="02010803020104030203" pitchFamily="2" charset="-79"/>
                <a:cs typeface="Aharoni" panose="02010803020104030203" pitchFamily="2" charset="-79"/>
              </a:rPr>
              <a:t>PaTS</a:t>
            </a:r>
            <a:r>
              <a:rPr lang="en-US" sz="2000" dirty="0" smtClean="0">
                <a:latin typeface="Aharoni" panose="02010803020104030203" pitchFamily="2" charset="-79"/>
                <a:cs typeface="Aharoni" panose="02010803020104030203" pitchFamily="2" charset="-79"/>
              </a:rPr>
              <a:t> staff</a:t>
            </a:r>
            <a:br>
              <a:rPr lang="en-US" sz="2000" dirty="0" smtClean="0">
                <a:latin typeface="Aharoni" panose="02010803020104030203" pitchFamily="2" charset="-79"/>
                <a:cs typeface="Aharoni" panose="02010803020104030203" pitchFamily="2" charset="-79"/>
              </a:rPr>
            </a:br>
            <a:r>
              <a:rPr lang="en-US" sz="2000" dirty="0" smtClean="0">
                <a:latin typeface="Aharoni" panose="02010803020104030203" pitchFamily="2" charset="-79"/>
                <a:cs typeface="Aharoni" panose="02010803020104030203" pitchFamily="2" charset="-79"/>
              </a:rPr>
              <a:t/>
            </a:r>
            <a:br>
              <a:rPr lang="en-US" sz="2000" dirty="0" smtClean="0">
                <a:latin typeface="Aharoni" panose="02010803020104030203" pitchFamily="2" charset="-79"/>
                <a:cs typeface="Aharoni" panose="02010803020104030203" pitchFamily="2" charset="-79"/>
              </a:rPr>
            </a:br>
            <a:r>
              <a:rPr lang="en-US" sz="2000" dirty="0">
                <a:latin typeface="Aharoni" panose="02010803020104030203" pitchFamily="2" charset="-79"/>
                <a:cs typeface="Aharoni" panose="02010803020104030203" pitchFamily="2" charset="-79"/>
              </a:rPr>
              <a:t>	</a:t>
            </a:r>
            <a:r>
              <a:rPr lang="en-US" sz="2000" b="1" dirty="0" smtClean="0">
                <a:latin typeface="Aharoni" panose="02010803020104030203" pitchFamily="2" charset="-79"/>
                <a:cs typeface="Aharoni" panose="02010803020104030203" pitchFamily="2" charset="-79"/>
              </a:rPr>
              <a:t>• </a:t>
            </a:r>
            <a:r>
              <a:rPr lang="en-US" sz="2000" dirty="0" smtClean="0">
                <a:latin typeface="Aharoni" panose="02010803020104030203" pitchFamily="2" charset="-79"/>
                <a:cs typeface="Aharoni" panose="02010803020104030203" pitchFamily="2" charset="-79"/>
              </a:rPr>
              <a:t>Staff with supervisory </a:t>
            </a:r>
            <a:br>
              <a:rPr lang="en-US" sz="2000" dirty="0" smtClean="0">
                <a:latin typeface="Aharoni" panose="02010803020104030203" pitchFamily="2" charset="-79"/>
                <a:cs typeface="Aharoni" panose="02010803020104030203" pitchFamily="2" charset="-79"/>
              </a:rPr>
            </a:br>
            <a:r>
              <a:rPr lang="en-US" sz="2000" dirty="0">
                <a:latin typeface="Aharoni" panose="02010803020104030203" pitchFamily="2" charset="-79"/>
                <a:cs typeface="Aharoni" panose="02010803020104030203" pitchFamily="2" charset="-79"/>
              </a:rPr>
              <a:t>	</a:t>
            </a:r>
            <a:r>
              <a:rPr lang="en-US" sz="2000" dirty="0" smtClean="0">
                <a:latin typeface="Aharoni" panose="02010803020104030203" pitchFamily="2" charset="-79"/>
                <a:cs typeface="Aharoni" panose="02010803020104030203" pitchFamily="2" charset="-79"/>
              </a:rPr>
              <a:t>	responsibilities </a:t>
            </a:r>
            <a:endParaRPr lang="en-US" sz="2000" dirty="0">
              <a:latin typeface="Aharoni" panose="02010803020104030203" pitchFamily="2" charset="-79"/>
              <a:cs typeface="Aharoni" panose="02010803020104030203" pitchFamily="2" charset="-79"/>
            </a:endParaRPr>
          </a:p>
        </p:txBody>
      </p:sp>
      <p:sp>
        <p:nvSpPr>
          <p:cNvPr id="4" name="Title 1"/>
          <p:cNvSpPr txBox="1">
            <a:spLocks/>
          </p:cNvSpPr>
          <p:nvPr/>
        </p:nvSpPr>
        <p:spPr>
          <a:xfrm>
            <a:off x="5562600" y="609601"/>
            <a:ext cx="3581400" cy="914400"/>
          </a:xfrm>
          <a:prstGeom prst="rect">
            <a:avLst/>
          </a:prstGeom>
        </p:spPr>
        <p:txBody>
          <a:bodyPr anchor="t"/>
          <a:lstStyle>
            <a:lvl1pPr algn="ctr" defTabSz="511230" rtl="0" eaLnBrk="1" fontAlgn="base" hangingPunct="1">
              <a:spcBef>
                <a:spcPct val="0"/>
              </a:spcBef>
              <a:spcAft>
                <a:spcPct val="0"/>
              </a:spcAft>
              <a:defRPr sz="4900" kern="1200">
                <a:solidFill>
                  <a:schemeClr val="tx1"/>
                </a:solidFill>
                <a:latin typeface="+mj-lt"/>
                <a:ea typeface="ＭＳ Ｐゴシック" pitchFamily="-112" charset="-128"/>
                <a:cs typeface="ＭＳ Ｐゴシック" pitchFamily="-112" charset="-128"/>
              </a:defRPr>
            </a:lvl1pPr>
            <a:lvl2pPr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2pPr>
            <a:lvl3pPr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3pPr>
            <a:lvl4pPr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4pPr>
            <a:lvl5pPr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5pPr>
            <a:lvl6pPr marL="360868"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6pPr>
            <a:lvl7pPr marL="721736"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7pPr>
            <a:lvl8pPr marL="1082604"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8pPr>
            <a:lvl9pPr marL="1443472"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9pPr>
          </a:lstStyle>
          <a:p>
            <a:r>
              <a:rPr lang="en-US" sz="4400" b="1" dirty="0" smtClean="0">
                <a:latin typeface="Aharoni" panose="02010803020104030203" pitchFamily="2" charset="-79"/>
                <a:cs typeface="Aharoni" panose="02010803020104030203" pitchFamily="2" charset="-79"/>
              </a:rPr>
              <a:t>Title IX</a:t>
            </a:r>
            <a:endParaRPr lang="en-US" sz="4400" b="1" dirty="0" smtClean="0">
              <a:latin typeface="Aharoni" panose="02010803020104030203" pitchFamily="2" charset="-79"/>
              <a:ea typeface="ＭＳ Ｐゴシック" pitchFamily="-110" charset="-128"/>
              <a:cs typeface="Aharoni" panose="02010803020104030203" pitchFamily="2" charset="-79"/>
            </a:endParaRPr>
          </a:p>
        </p:txBody>
      </p:sp>
    </p:spTree>
    <p:extLst>
      <p:ext uri="{BB962C8B-B14F-4D97-AF65-F5344CB8AC3E}">
        <p14:creationId xmlns:p14="http://schemas.microsoft.com/office/powerpoint/2010/main" val="30250081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580852"/>
            <a:ext cx="7772400" cy="2862322"/>
          </a:xfrm>
          <a:prstGeom prst="rect">
            <a:avLst/>
          </a:prstGeom>
          <a:noFill/>
        </p:spPr>
        <p:txBody>
          <a:bodyPr wrap="square" rtlCol="0">
            <a:spAutoFit/>
          </a:bodyPr>
          <a:lstStyle/>
          <a:p>
            <a:r>
              <a:rPr lang="en-US" sz="2000" dirty="0" smtClean="0">
                <a:solidFill>
                  <a:srgbClr val="FF0000"/>
                </a:solidFill>
                <a:latin typeface="Aharoni" panose="02010803020104030203" pitchFamily="2" charset="-79"/>
                <a:cs typeface="Aharoni" panose="02010803020104030203" pitchFamily="2" charset="-79"/>
              </a:rPr>
              <a:t>Confidential Resources </a:t>
            </a:r>
            <a:r>
              <a:rPr lang="en-US" sz="2000" dirty="0" smtClean="0">
                <a:latin typeface="Aharoni" panose="02010803020104030203" pitchFamily="2" charset="-79"/>
                <a:cs typeface="Aharoni" panose="02010803020104030203" pitchFamily="2" charset="-79"/>
              </a:rPr>
              <a:t>at UNC Charlotte:</a:t>
            </a:r>
          </a:p>
          <a:p>
            <a:endParaRPr lang="en-US" sz="2000" dirty="0" smtClean="0">
              <a:latin typeface="Aharoni" panose="02010803020104030203" pitchFamily="2" charset="-79"/>
              <a:cs typeface="Aharoni" panose="02010803020104030203" pitchFamily="2" charset="-79"/>
            </a:endParaRPr>
          </a:p>
          <a:p>
            <a:r>
              <a:rPr lang="en-US" sz="2000" dirty="0" smtClean="0">
                <a:latin typeface="Aharoni" panose="02010803020104030203" pitchFamily="2" charset="-79"/>
                <a:cs typeface="Aharoni" panose="02010803020104030203" pitchFamily="2" charset="-79"/>
              </a:rPr>
              <a:t>	• Student Health Center</a:t>
            </a:r>
          </a:p>
          <a:p>
            <a:r>
              <a:rPr lang="en-US" sz="2000" dirty="0" smtClean="0">
                <a:latin typeface="Aharoni" panose="02010803020104030203" pitchFamily="2" charset="-79"/>
                <a:cs typeface="Aharoni" panose="02010803020104030203" pitchFamily="2" charset="-79"/>
              </a:rPr>
              <a:t>	• Counseling Center</a:t>
            </a:r>
          </a:p>
          <a:p>
            <a:r>
              <a:rPr lang="en-US" sz="2000" dirty="0" smtClean="0">
                <a:latin typeface="Aharoni" panose="02010803020104030203" pitchFamily="2" charset="-79"/>
                <a:cs typeface="Aharoni" panose="02010803020104030203" pitchFamily="2" charset="-79"/>
              </a:rPr>
              <a:t>	• Center for Wellness Promotion</a:t>
            </a:r>
          </a:p>
          <a:p>
            <a:endParaRPr lang="en-US" sz="2000" dirty="0" smtClean="0">
              <a:latin typeface="Aharoni" panose="02010803020104030203" pitchFamily="2" charset="-79"/>
              <a:cs typeface="Aharoni" panose="02010803020104030203" pitchFamily="2" charset="-79"/>
            </a:endParaRPr>
          </a:p>
          <a:p>
            <a:r>
              <a:rPr lang="en-US" sz="2000" dirty="0" smtClean="0">
                <a:latin typeface="Aharoni" panose="02010803020104030203" pitchFamily="2" charset="-79"/>
                <a:cs typeface="Aharoni" panose="02010803020104030203" pitchFamily="2" charset="-79"/>
              </a:rPr>
              <a:t>Confidential Resources can </a:t>
            </a:r>
            <a:r>
              <a:rPr lang="en-US" sz="2000" dirty="0">
                <a:latin typeface="Aharoni" panose="02010803020104030203" pitchFamily="2" charset="-79"/>
                <a:cs typeface="Aharoni" panose="02010803020104030203" pitchFamily="2" charset="-79"/>
              </a:rPr>
              <a:t>keep reports </a:t>
            </a:r>
            <a:r>
              <a:rPr lang="en-US" sz="2000" dirty="0" smtClean="0">
                <a:latin typeface="Aharoni" panose="02010803020104030203" pitchFamily="2" charset="-79"/>
                <a:cs typeface="Aharoni" panose="02010803020104030203" pitchFamily="2" charset="-79"/>
              </a:rPr>
              <a:t>from students confidential </a:t>
            </a:r>
            <a:r>
              <a:rPr lang="en-US" sz="2000" dirty="0">
                <a:latin typeface="Aharoni" panose="02010803020104030203" pitchFamily="2" charset="-79"/>
                <a:cs typeface="Aharoni" panose="02010803020104030203" pitchFamily="2" charset="-79"/>
              </a:rPr>
              <a:t>and reports will not </a:t>
            </a:r>
            <a:r>
              <a:rPr lang="en-US" sz="2000" dirty="0" smtClean="0">
                <a:latin typeface="Aharoni" panose="02010803020104030203" pitchFamily="2" charset="-79"/>
                <a:cs typeface="Aharoni" panose="02010803020104030203" pitchFamily="2" charset="-79"/>
              </a:rPr>
              <a:t>initiate an </a:t>
            </a:r>
            <a:r>
              <a:rPr lang="en-US" sz="2000" dirty="0">
                <a:latin typeface="Aharoni" panose="02010803020104030203" pitchFamily="2" charset="-79"/>
                <a:cs typeface="Aharoni" panose="02010803020104030203" pitchFamily="2" charset="-79"/>
              </a:rPr>
              <a:t>investigation by Police and Public Safety or </a:t>
            </a:r>
            <a:r>
              <a:rPr lang="en-US" sz="2000" dirty="0" smtClean="0">
                <a:latin typeface="Aharoni" panose="02010803020104030203" pitchFamily="2" charset="-79"/>
                <a:cs typeface="Aharoni" panose="02010803020104030203" pitchFamily="2" charset="-79"/>
              </a:rPr>
              <a:t>the Title IX Office</a:t>
            </a:r>
          </a:p>
        </p:txBody>
      </p:sp>
      <p:sp>
        <p:nvSpPr>
          <p:cNvPr id="3" name="Title 1"/>
          <p:cNvSpPr txBox="1">
            <a:spLocks/>
          </p:cNvSpPr>
          <p:nvPr/>
        </p:nvSpPr>
        <p:spPr>
          <a:xfrm>
            <a:off x="5562600" y="609601"/>
            <a:ext cx="3581400" cy="914400"/>
          </a:xfrm>
          <a:prstGeom prst="rect">
            <a:avLst/>
          </a:prstGeom>
        </p:spPr>
        <p:txBody>
          <a:bodyPr anchor="t"/>
          <a:lstStyle>
            <a:lvl1pPr algn="ctr" defTabSz="511230" rtl="0" eaLnBrk="1" fontAlgn="base" hangingPunct="1">
              <a:spcBef>
                <a:spcPct val="0"/>
              </a:spcBef>
              <a:spcAft>
                <a:spcPct val="0"/>
              </a:spcAft>
              <a:defRPr sz="4900" kern="1200">
                <a:solidFill>
                  <a:schemeClr val="tx1"/>
                </a:solidFill>
                <a:latin typeface="+mj-lt"/>
                <a:ea typeface="ＭＳ Ｐゴシック" pitchFamily="-112" charset="-128"/>
                <a:cs typeface="ＭＳ Ｐゴシック" pitchFamily="-112" charset="-128"/>
              </a:defRPr>
            </a:lvl1pPr>
            <a:lvl2pPr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2pPr>
            <a:lvl3pPr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3pPr>
            <a:lvl4pPr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4pPr>
            <a:lvl5pPr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5pPr>
            <a:lvl6pPr marL="360868"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6pPr>
            <a:lvl7pPr marL="721736"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7pPr>
            <a:lvl8pPr marL="1082604"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8pPr>
            <a:lvl9pPr marL="1443472"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9pPr>
          </a:lstStyle>
          <a:p>
            <a:endParaRPr lang="en-US" sz="4000" b="1" dirty="0" smtClean="0">
              <a:latin typeface="Arial" charset="0"/>
              <a:ea typeface="ＭＳ Ｐゴシック" pitchFamily="-110" charset="-128"/>
              <a:cs typeface="Arial"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68" t="-2031" r="-686" b="2031"/>
          <a:stretch/>
        </p:blipFill>
        <p:spPr>
          <a:xfrm>
            <a:off x="0" y="4495800"/>
            <a:ext cx="9143999" cy="1847850"/>
          </a:xfrm>
          <a:prstGeom prst="rect">
            <a:avLst/>
          </a:prstGeom>
        </p:spPr>
      </p:pic>
    </p:spTree>
    <p:extLst>
      <p:ext uri="{BB962C8B-B14F-4D97-AF65-F5344CB8AC3E}">
        <p14:creationId xmlns:p14="http://schemas.microsoft.com/office/powerpoint/2010/main" val="684850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additive="base">
                                        <p:cTn id="2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 calcmode="lin" valueType="num">
                                      <p:cBhvr additive="base">
                                        <p:cTn id="2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2500"/>
            <a:ext cx="9144000" cy="4953000"/>
          </a:xfrm>
          <a:prstGeom prst="rect">
            <a:avLst/>
          </a:prstGeom>
        </p:spPr>
      </p:pic>
      <p:sp>
        <p:nvSpPr>
          <p:cNvPr id="5" name="TextBox 4"/>
          <p:cNvSpPr txBox="1"/>
          <p:nvPr/>
        </p:nvSpPr>
        <p:spPr>
          <a:xfrm>
            <a:off x="6496666" y="228600"/>
            <a:ext cx="2551469" cy="646331"/>
          </a:xfrm>
          <a:prstGeom prst="rect">
            <a:avLst/>
          </a:prstGeom>
          <a:noFill/>
        </p:spPr>
        <p:txBody>
          <a:bodyPr wrap="none" rtlCol="0">
            <a:spAutoFit/>
          </a:bodyPr>
          <a:lstStyle/>
          <a:p>
            <a:pPr algn="ctr"/>
            <a:r>
              <a:rPr lang="en-US" sz="1800" b="1" dirty="0" smtClean="0">
                <a:solidFill>
                  <a:srgbClr val="FF0000"/>
                </a:solidFill>
                <a:latin typeface="Garamond" panose="02020404030301010803" pitchFamily="18" charset="0"/>
              </a:rPr>
              <a:t>Go to:</a:t>
            </a:r>
          </a:p>
          <a:p>
            <a:pPr algn="ctr"/>
            <a:r>
              <a:rPr lang="en-US" sz="1800" b="1" dirty="0">
                <a:solidFill>
                  <a:srgbClr val="FF0000"/>
                </a:solidFill>
                <a:latin typeface="Garamond" panose="02020404030301010803" pitchFamily="18" charset="0"/>
              </a:rPr>
              <a:t>i</a:t>
            </a:r>
            <a:r>
              <a:rPr lang="en-US" sz="1800" b="1" dirty="0" smtClean="0">
                <a:solidFill>
                  <a:srgbClr val="FF0000"/>
                </a:solidFill>
                <a:latin typeface="Garamond" panose="02020404030301010803" pitchFamily="18" charset="0"/>
              </a:rPr>
              <a:t>ncidentreport.uncc.edu</a:t>
            </a:r>
            <a:endParaRPr lang="en-US" sz="1800" b="1" dirty="0">
              <a:solidFill>
                <a:srgbClr val="FF0000"/>
              </a:solidFill>
              <a:latin typeface="Garamond" panose="02020404030301010803" pitchFamily="18" charset="0"/>
            </a:endParaRPr>
          </a:p>
        </p:txBody>
      </p:sp>
    </p:spTree>
    <p:extLst>
      <p:ext uri="{BB962C8B-B14F-4D97-AF65-F5344CB8AC3E}">
        <p14:creationId xmlns:p14="http://schemas.microsoft.com/office/powerpoint/2010/main" val="3193865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2500"/>
            <a:ext cx="9144000" cy="4953000"/>
          </a:xfrm>
          <a:prstGeom prst="rect">
            <a:avLst/>
          </a:prstGeom>
        </p:spPr>
      </p:pic>
    </p:spTree>
    <p:extLst>
      <p:ext uri="{BB962C8B-B14F-4D97-AF65-F5344CB8AC3E}">
        <p14:creationId xmlns:p14="http://schemas.microsoft.com/office/powerpoint/2010/main" val="3073759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2500"/>
            <a:ext cx="9144000" cy="4953000"/>
          </a:xfrm>
          <a:prstGeom prst="rect">
            <a:avLst/>
          </a:prstGeom>
        </p:spPr>
      </p:pic>
    </p:spTree>
    <p:extLst>
      <p:ext uri="{BB962C8B-B14F-4D97-AF65-F5344CB8AC3E}">
        <p14:creationId xmlns:p14="http://schemas.microsoft.com/office/powerpoint/2010/main" val="24521725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1600200"/>
            <a:ext cx="8153400" cy="5386090"/>
          </a:xfrm>
          <a:prstGeom prst="rect">
            <a:avLst/>
          </a:prstGeom>
          <a:noFill/>
        </p:spPr>
        <p:txBody>
          <a:bodyPr wrap="square" rtlCol="0">
            <a:spAutoFit/>
          </a:bodyPr>
          <a:lstStyle/>
          <a:p>
            <a:endParaRPr lang="en-US" sz="2000" b="1" dirty="0" smtClean="0">
              <a:latin typeface="Garamond" panose="02020404030301010803" pitchFamily="18" charset="0"/>
            </a:endParaRPr>
          </a:p>
          <a:p>
            <a:endParaRPr lang="en-US" sz="2000" b="1" dirty="0">
              <a:latin typeface="Garamond" panose="02020404030301010803" pitchFamily="18" charset="0"/>
            </a:endParaRPr>
          </a:p>
          <a:p>
            <a:endParaRPr lang="en-US" sz="2000" b="1" dirty="0" smtClean="0">
              <a:latin typeface="Garamond" panose="02020404030301010803" pitchFamily="18" charset="0"/>
            </a:endParaRPr>
          </a:p>
          <a:p>
            <a:endParaRPr lang="en-US" sz="2000" b="1" dirty="0">
              <a:latin typeface="Garamond" panose="02020404030301010803" pitchFamily="18" charset="0"/>
            </a:endParaRPr>
          </a:p>
          <a:p>
            <a:endParaRPr lang="en-US" sz="2000" b="1" dirty="0" smtClean="0">
              <a:latin typeface="Garamond" panose="02020404030301010803" pitchFamily="18" charset="0"/>
            </a:endParaRPr>
          </a:p>
          <a:p>
            <a:endParaRPr lang="en-US" sz="2000" b="1" dirty="0">
              <a:latin typeface="Garamond" panose="02020404030301010803" pitchFamily="18" charset="0"/>
            </a:endParaRPr>
          </a:p>
          <a:p>
            <a:endParaRPr lang="en-US" sz="2000" b="1" dirty="0" smtClean="0">
              <a:latin typeface="Garamond" panose="02020404030301010803" pitchFamily="18" charset="0"/>
            </a:endParaRPr>
          </a:p>
          <a:p>
            <a:pPr marL="342900" indent="-342900">
              <a:buFont typeface="Arial" panose="020B0604020202020204" pitchFamily="34" charset="0"/>
              <a:buChar char="•"/>
            </a:pPr>
            <a:r>
              <a:rPr lang="en-US" sz="1800" b="1" dirty="0" smtClean="0">
                <a:latin typeface="Aharoni" panose="02010803020104030203" pitchFamily="2" charset="-79"/>
                <a:cs typeface="Aharoni" panose="02010803020104030203" pitchFamily="2" charset="-79"/>
              </a:rPr>
              <a:t>Title IX Coordinator, </a:t>
            </a:r>
            <a:r>
              <a:rPr lang="en-US" sz="1800" b="1" dirty="0" smtClean="0">
                <a:solidFill>
                  <a:srgbClr val="FF0000"/>
                </a:solidFill>
                <a:latin typeface="Aharoni" panose="02010803020104030203" pitchFamily="2" charset="-79"/>
                <a:cs typeface="Aharoni" panose="02010803020104030203" pitchFamily="2" charset="-79"/>
              </a:rPr>
              <a:t>Dawn Floyd</a:t>
            </a:r>
            <a:r>
              <a:rPr lang="en-US" sz="1800" b="1" dirty="0" smtClean="0">
                <a:latin typeface="Aharoni" panose="02010803020104030203" pitchFamily="2" charset="-79"/>
                <a:cs typeface="Aharoni" panose="02010803020104030203" pitchFamily="2" charset="-79"/>
              </a:rPr>
              <a:t> – </a:t>
            </a:r>
            <a:r>
              <a:rPr lang="en-US" sz="2400" b="1" dirty="0" smtClean="0">
                <a:latin typeface="Aharoni" panose="02010803020104030203" pitchFamily="2" charset="-79"/>
                <a:cs typeface="Aharoni" panose="02010803020104030203" pitchFamily="2" charset="-79"/>
              </a:rPr>
              <a:t>704-687-6130</a:t>
            </a:r>
          </a:p>
          <a:p>
            <a:pPr marL="342900" indent="-342900">
              <a:buFont typeface="Arial" panose="020B0604020202020204" pitchFamily="34" charset="0"/>
              <a:buChar char="•"/>
            </a:pPr>
            <a:r>
              <a:rPr lang="en-US" sz="1800" b="1" dirty="0" smtClean="0">
                <a:latin typeface="Aharoni" panose="02010803020104030203" pitchFamily="2" charset="-79"/>
                <a:cs typeface="Aharoni" panose="02010803020104030203" pitchFamily="2" charset="-79"/>
              </a:rPr>
              <a:t>Title </a:t>
            </a:r>
            <a:r>
              <a:rPr lang="en-US" sz="1800" b="1" dirty="0">
                <a:latin typeface="Aharoni" panose="02010803020104030203" pitchFamily="2" charset="-79"/>
                <a:cs typeface="Aharoni" panose="02010803020104030203" pitchFamily="2" charset="-79"/>
              </a:rPr>
              <a:t>IX </a:t>
            </a:r>
            <a:r>
              <a:rPr lang="en-US" sz="1800" b="1" dirty="0" smtClean="0">
                <a:latin typeface="Aharoni" panose="02010803020104030203" pitchFamily="2" charset="-79"/>
                <a:cs typeface="Aharoni" panose="02010803020104030203" pitchFamily="2" charset="-79"/>
              </a:rPr>
              <a:t>Deputy Coordinator </a:t>
            </a:r>
            <a:r>
              <a:rPr lang="en-US" sz="1800" b="1" dirty="0">
                <a:latin typeface="Aharoni" panose="02010803020104030203" pitchFamily="2" charset="-79"/>
                <a:cs typeface="Aharoni" panose="02010803020104030203" pitchFamily="2" charset="-79"/>
              </a:rPr>
              <a:t>for Academic Affairs, </a:t>
            </a:r>
            <a:r>
              <a:rPr lang="en-US" sz="1800" b="1" dirty="0">
                <a:solidFill>
                  <a:srgbClr val="FF0000"/>
                </a:solidFill>
                <a:latin typeface="Aharoni" panose="02010803020104030203" pitchFamily="2" charset="-79"/>
                <a:cs typeface="Aharoni" panose="02010803020104030203" pitchFamily="2" charset="-79"/>
              </a:rPr>
              <a:t>Katherine Hall-Hertel</a:t>
            </a:r>
            <a:r>
              <a:rPr lang="en-US" sz="1800" b="1" dirty="0">
                <a:latin typeface="Aharoni" panose="02010803020104030203" pitchFamily="2" charset="-79"/>
                <a:cs typeface="Aharoni" panose="02010803020104030203" pitchFamily="2" charset="-79"/>
              </a:rPr>
              <a:t> – </a:t>
            </a:r>
            <a:r>
              <a:rPr lang="en-US" sz="2400" b="1" dirty="0" smtClean="0">
                <a:latin typeface="Aharoni" panose="02010803020104030203" pitchFamily="2" charset="-79"/>
                <a:cs typeface="Aharoni" panose="02010803020104030203" pitchFamily="2" charset="-79"/>
              </a:rPr>
              <a:t>704-687-5661</a:t>
            </a:r>
          </a:p>
          <a:p>
            <a:pPr marL="342900" indent="-342900">
              <a:buFont typeface="Arial" panose="020B0604020202020204" pitchFamily="34" charset="0"/>
              <a:buChar char="•"/>
            </a:pPr>
            <a:r>
              <a:rPr lang="en-US" sz="1800" b="1" dirty="0" smtClean="0">
                <a:latin typeface="Aharoni" panose="02010803020104030203" pitchFamily="2" charset="-79"/>
                <a:cs typeface="Aharoni" panose="02010803020104030203" pitchFamily="2" charset="-79"/>
              </a:rPr>
              <a:t>Title </a:t>
            </a:r>
            <a:r>
              <a:rPr lang="en-US" sz="1800" b="1" dirty="0">
                <a:latin typeface="Aharoni" panose="02010803020104030203" pitchFamily="2" charset="-79"/>
                <a:cs typeface="Aharoni" panose="02010803020104030203" pitchFamily="2" charset="-79"/>
              </a:rPr>
              <a:t>IX </a:t>
            </a:r>
            <a:r>
              <a:rPr lang="en-US" sz="1800" b="1" dirty="0" smtClean="0">
                <a:latin typeface="Aharoni" panose="02010803020104030203" pitchFamily="2" charset="-79"/>
                <a:cs typeface="Aharoni" panose="02010803020104030203" pitchFamily="2" charset="-79"/>
              </a:rPr>
              <a:t>Deputy Coordinator </a:t>
            </a:r>
            <a:r>
              <a:rPr lang="en-US" sz="1800" b="1" dirty="0">
                <a:latin typeface="Aharoni" panose="02010803020104030203" pitchFamily="2" charset="-79"/>
                <a:cs typeface="Aharoni" panose="02010803020104030203" pitchFamily="2" charset="-79"/>
              </a:rPr>
              <a:t>for Human Resources, </a:t>
            </a:r>
            <a:r>
              <a:rPr lang="en-US" sz="1800" b="1" dirty="0">
                <a:solidFill>
                  <a:srgbClr val="FF0000"/>
                </a:solidFill>
                <a:latin typeface="Aharoni" panose="02010803020104030203" pitchFamily="2" charset="-79"/>
                <a:cs typeface="Aharoni" panose="02010803020104030203" pitchFamily="2" charset="-79"/>
              </a:rPr>
              <a:t>Jeanne Madorin</a:t>
            </a:r>
            <a:r>
              <a:rPr lang="en-US" sz="1800" b="1" dirty="0">
                <a:latin typeface="Aharoni" panose="02010803020104030203" pitchFamily="2" charset="-79"/>
                <a:cs typeface="Aharoni" panose="02010803020104030203" pitchFamily="2" charset="-79"/>
              </a:rPr>
              <a:t> – </a:t>
            </a:r>
            <a:r>
              <a:rPr lang="en-US" sz="2400" b="1" dirty="0" smtClean="0">
                <a:latin typeface="Aharoni" panose="02010803020104030203" pitchFamily="2" charset="-79"/>
                <a:cs typeface="Aharoni" panose="02010803020104030203" pitchFamily="2" charset="-79"/>
              </a:rPr>
              <a:t>704-687-0659</a:t>
            </a:r>
          </a:p>
          <a:p>
            <a:pPr marL="342900" indent="-342900">
              <a:buFont typeface="Arial" panose="020B0604020202020204" pitchFamily="34" charset="0"/>
              <a:buChar char="•"/>
            </a:pPr>
            <a:r>
              <a:rPr lang="en-US" sz="1800" b="1" dirty="0" smtClean="0">
                <a:latin typeface="Aharoni" panose="02010803020104030203" pitchFamily="2" charset="-79"/>
                <a:cs typeface="Aharoni" panose="02010803020104030203" pitchFamily="2" charset="-79"/>
              </a:rPr>
              <a:t>Title </a:t>
            </a:r>
            <a:r>
              <a:rPr lang="en-US" sz="1800" b="1" dirty="0">
                <a:latin typeface="Aharoni" panose="02010803020104030203" pitchFamily="2" charset="-79"/>
                <a:cs typeface="Aharoni" panose="02010803020104030203" pitchFamily="2" charset="-79"/>
              </a:rPr>
              <a:t>IX </a:t>
            </a:r>
            <a:r>
              <a:rPr lang="en-US" sz="1800" b="1" dirty="0" smtClean="0">
                <a:latin typeface="Aharoni" panose="02010803020104030203" pitchFamily="2" charset="-79"/>
                <a:cs typeface="Aharoni" panose="02010803020104030203" pitchFamily="2" charset="-79"/>
              </a:rPr>
              <a:t>Deputy Coordinator </a:t>
            </a:r>
            <a:r>
              <a:rPr lang="en-US" sz="1800" b="1" dirty="0">
                <a:latin typeface="Aharoni" panose="02010803020104030203" pitchFamily="2" charset="-79"/>
                <a:cs typeface="Aharoni" panose="02010803020104030203" pitchFamily="2" charset="-79"/>
              </a:rPr>
              <a:t>for Students, </a:t>
            </a:r>
            <a:r>
              <a:rPr lang="en-US" sz="1800" b="1" dirty="0">
                <a:solidFill>
                  <a:srgbClr val="FF0000"/>
                </a:solidFill>
                <a:latin typeface="Aharoni" panose="02010803020104030203" pitchFamily="2" charset="-79"/>
                <a:cs typeface="Aharoni" panose="02010803020104030203" pitchFamily="2" charset="-79"/>
              </a:rPr>
              <a:t>Christine Reed Davis</a:t>
            </a:r>
            <a:r>
              <a:rPr lang="en-US" sz="1800" b="1" dirty="0">
                <a:latin typeface="Aharoni" panose="02010803020104030203" pitchFamily="2" charset="-79"/>
                <a:cs typeface="Aharoni" panose="02010803020104030203" pitchFamily="2" charset="-79"/>
              </a:rPr>
              <a:t> – </a:t>
            </a:r>
            <a:r>
              <a:rPr lang="en-US" sz="2400" b="1" dirty="0" smtClean="0">
                <a:latin typeface="Aharoni" panose="02010803020104030203" pitchFamily="2" charset="-79"/>
                <a:cs typeface="Aharoni" panose="02010803020104030203" pitchFamily="2" charset="-79"/>
              </a:rPr>
              <a:t>704-687-0345</a:t>
            </a:r>
          </a:p>
          <a:p>
            <a:pPr marL="342900" indent="-342900">
              <a:buFont typeface="Arial" panose="020B0604020202020204" pitchFamily="34" charset="0"/>
              <a:buChar char="•"/>
            </a:pPr>
            <a:r>
              <a:rPr lang="en-US" sz="1800" b="1" dirty="0" smtClean="0">
                <a:latin typeface="Aharoni" panose="02010803020104030203" pitchFamily="2" charset="-79"/>
                <a:cs typeface="Aharoni" panose="02010803020104030203" pitchFamily="2" charset="-79"/>
              </a:rPr>
              <a:t>Title </a:t>
            </a:r>
            <a:r>
              <a:rPr lang="en-US" sz="1800" b="1" dirty="0">
                <a:latin typeface="Aharoni" panose="02010803020104030203" pitchFamily="2" charset="-79"/>
                <a:cs typeface="Aharoni" panose="02010803020104030203" pitchFamily="2" charset="-79"/>
              </a:rPr>
              <a:t>IX </a:t>
            </a:r>
            <a:r>
              <a:rPr lang="en-US" sz="1800" b="1" dirty="0" smtClean="0">
                <a:latin typeface="Aharoni" panose="02010803020104030203" pitchFamily="2" charset="-79"/>
                <a:cs typeface="Aharoni" panose="02010803020104030203" pitchFamily="2" charset="-79"/>
              </a:rPr>
              <a:t>Deputy Coordinator </a:t>
            </a:r>
            <a:r>
              <a:rPr lang="en-US" sz="1800" b="1" dirty="0">
                <a:latin typeface="Aharoni" panose="02010803020104030203" pitchFamily="2" charset="-79"/>
                <a:cs typeface="Aharoni" panose="02010803020104030203" pitchFamily="2" charset="-79"/>
              </a:rPr>
              <a:t>for Athletics, </a:t>
            </a:r>
            <a:r>
              <a:rPr lang="en-US" sz="1800" b="1" dirty="0">
                <a:solidFill>
                  <a:srgbClr val="FF0000"/>
                </a:solidFill>
                <a:latin typeface="Aharoni" panose="02010803020104030203" pitchFamily="2" charset="-79"/>
                <a:cs typeface="Aharoni" panose="02010803020104030203" pitchFamily="2" charset="-79"/>
              </a:rPr>
              <a:t>Kim Whitestone</a:t>
            </a:r>
            <a:r>
              <a:rPr lang="en-US" sz="1800" b="1" dirty="0">
                <a:latin typeface="Aharoni" panose="02010803020104030203" pitchFamily="2" charset="-79"/>
                <a:cs typeface="Aharoni" panose="02010803020104030203" pitchFamily="2" charset="-79"/>
              </a:rPr>
              <a:t> – </a:t>
            </a:r>
            <a:r>
              <a:rPr lang="en-US" sz="2400" b="1" dirty="0">
                <a:latin typeface="Aharoni" panose="02010803020104030203" pitchFamily="2" charset="-79"/>
                <a:cs typeface="Aharoni" panose="02010803020104030203" pitchFamily="2" charset="-79"/>
              </a:rPr>
              <a:t>704-687-4955</a:t>
            </a:r>
            <a:endParaRPr lang="en-US" sz="2400" dirty="0">
              <a:latin typeface="Aharoni" panose="02010803020104030203" pitchFamily="2" charset="-79"/>
              <a:cs typeface="Aharoni" panose="02010803020104030203" pitchFamily="2" charset="-79"/>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3639" y="1371600"/>
            <a:ext cx="5943600" cy="1891337"/>
          </a:xfrm>
          <a:prstGeom prst="rect">
            <a:avLst/>
          </a:prstGeom>
        </p:spPr>
      </p:pic>
      <p:sp>
        <p:nvSpPr>
          <p:cNvPr id="8" name="TextBox 7"/>
          <p:cNvSpPr txBox="1"/>
          <p:nvPr/>
        </p:nvSpPr>
        <p:spPr>
          <a:xfrm>
            <a:off x="5105400" y="859578"/>
            <a:ext cx="3833101" cy="1200329"/>
          </a:xfrm>
          <a:prstGeom prst="rect">
            <a:avLst/>
          </a:prstGeom>
          <a:noFill/>
        </p:spPr>
        <p:txBody>
          <a:bodyPr wrap="square" rtlCol="0">
            <a:spAutoFit/>
          </a:bodyPr>
          <a:lstStyle/>
          <a:p>
            <a:r>
              <a:rPr lang="en-US" sz="2400" b="1" dirty="0" smtClean="0">
                <a:latin typeface="Aharoni" panose="02010803020104030203" pitchFamily="2" charset="-79"/>
                <a:cs typeface="Aharoni" panose="02010803020104030203" pitchFamily="2" charset="-79"/>
              </a:rPr>
              <a:t>Another reporting option</a:t>
            </a:r>
          </a:p>
          <a:p>
            <a:endParaRPr lang="en-US" sz="2400" b="1" dirty="0">
              <a:latin typeface="Aharoni" panose="02010803020104030203" pitchFamily="2" charset="-79"/>
              <a:cs typeface="Aharoni" panose="02010803020104030203" pitchFamily="2" charset="-79"/>
            </a:endParaRPr>
          </a:p>
          <a:p>
            <a:endParaRPr lang="en-US" sz="2400" b="1"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3786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anim calcmode="lin" valueType="num">
                                      <p:cBhvr additive="base">
                                        <p:cTn id="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7" end="7"/>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8" end="8"/>
                                            </p:txEl>
                                          </p:spTgt>
                                        </p:tgtEl>
                                        <p:attrNameLst>
                                          <p:attrName>style.visibility</p:attrName>
                                        </p:attrNameLst>
                                      </p:cBhvr>
                                      <p:to>
                                        <p:strVal val="visible"/>
                                      </p:to>
                                    </p:set>
                                    <p:anim calcmode="lin" valueType="num">
                                      <p:cBhvr additive="base">
                                        <p:cTn id="1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8" end="8"/>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9" end="9"/>
                                            </p:txEl>
                                          </p:spTgt>
                                        </p:tgtEl>
                                        <p:attrNameLst>
                                          <p:attrName>style.visibility</p:attrName>
                                        </p:attrNameLst>
                                      </p:cBhvr>
                                      <p:to>
                                        <p:strVal val="visible"/>
                                      </p:to>
                                    </p:set>
                                    <p:anim calcmode="lin" valueType="num">
                                      <p:cBhvr additive="base">
                                        <p:cTn id="15"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9" end="9"/>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10" end="10"/>
                                            </p:txEl>
                                          </p:spTgt>
                                        </p:tgtEl>
                                        <p:attrNameLst>
                                          <p:attrName>style.visibility</p:attrName>
                                        </p:attrNameLst>
                                      </p:cBhvr>
                                      <p:to>
                                        <p:strVal val="visible"/>
                                      </p:to>
                                    </p:set>
                                    <p:anim calcmode="lin" valueType="num">
                                      <p:cBhvr additive="base">
                                        <p:cTn id="19"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11" end="11"/>
                                            </p:txEl>
                                          </p:spTgt>
                                        </p:tgtEl>
                                        <p:attrNameLst>
                                          <p:attrName>style.visibility</p:attrName>
                                        </p:attrNameLst>
                                      </p:cBhvr>
                                      <p:to>
                                        <p:strVal val="visible"/>
                                      </p:to>
                                    </p:set>
                                    <p:anim calcmode="lin" valueType="num">
                                      <p:cBhvr additive="base">
                                        <p:cTn id="23"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752600"/>
            <a:ext cx="8534400" cy="3785652"/>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Aharoni" panose="02010803020104030203" pitchFamily="2" charset="-79"/>
                <a:cs typeface="Aharoni" panose="02010803020104030203" pitchFamily="2" charset="-79"/>
              </a:rPr>
              <a:t>University learns of a complaint of sexual assault, domestic violence, dating violence or stalking;</a:t>
            </a:r>
            <a:endParaRPr lang="en-US" sz="1600" dirty="0">
              <a:latin typeface="Aharoni" panose="02010803020104030203" pitchFamily="2" charset="-79"/>
              <a:cs typeface="Aharoni" panose="02010803020104030203" pitchFamily="2" charset="-79"/>
            </a:endParaRPr>
          </a:p>
          <a:p>
            <a:pPr marL="285750" indent="-285750">
              <a:buFont typeface="Arial" panose="020B0604020202020204" pitchFamily="34" charset="0"/>
              <a:buChar char="•"/>
            </a:pPr>
            <a:r>
              <a:rPr lang="en-US" sz="1600" dirty="0" smtClean="0">
                <a:latin typeface="Aharoni" panose="02010803020104030203" pitchFamily="2" charset="-79"/>
                <a:cs typeface="Aharoni" panose="02010803020104030203" pitchFamily="2" charset="-79"/>
              </a:rPr>
              <a:t>Assistant Dean of Students meets with Complainant and Respondent (if victim doesn’t request confidentiality) to discuss resources, accommodations and explain Title IX process;</a:t>
            </a:r>
          </a:p>
          <a:p>
            <a:pPr marL="285750" indent="-285750">
              <a:buFont typeface="Arial" panose="020B0604020202020204" pitchFamily="34" charset="0"/>
              <a:buChar char="•"/>
            </a:pPr>
            <a:r>
              <a:rPr lang="en-US" sz="1600" dirty="0" smtClean="0">
                <a:latin typeface="Aharoni" panose="02010803020104030203" pitchFamily="2" charset="-79"/>
                <a:cs typeface="Aharoni" panose="02010803020104030203" pitchFamily="2" charset="-79"/>
              </a:rPr>
              <a:t>Title IX Investigator talks with Complainant about his/her wishes in the Title IX process;</a:t>
            </a:r>
          </a:p>
          <a:p>
            <a:pPr marL="285750" indent="-285750">
              <a:buFont typeface="Arial" panose="020B0604020202020204" pitchFamily="34" charset="0"/>
              <a:buChar char="•"/>
            </a:pPr>
            <a:r>
              <a:rPr lang="en-US" sz="1600" dirty="0" smtClean="0">
                <a:latin typeface="Aharoni" panose="02010803020104030203" pitchFamily="2" charset="-79"/>
                <a:cs typeface="Aharoni" panose="02010803020104030203" pitchFamily="2" charset="-79"/>
              </a:rPr>
              <a:t>Title IX Investigator conducts investigation</a:t>
            </a:r>
            <a:r>
              <a:rPr lang="en-US" sz="1600" dirty="0">
                <a:latin typeface="Aharoni" panose="02010803020104030203" pitchFamily="2" charset="-79"/>
                <a:cs typeface="Aharoni" panose="02010803020104030203" pitchFamily="2" charset="-79"/>
              </a:rPr>
              <a:t> </a:t>
            </a:r>
            <a:r>
              <a:rPr lang="en-US" sz="1600" dirty="0" smtClean="0">
                <a:latin typeface="Aharoni" panose="02010803020104030203" pitchFamily="2" charset="-79"/>
                <a:cs typeface="Aharoni" panose="02010803020104030203" pitchFamily="2" charset="-79"/>
              </a:rPr>
              <a:t>and submits report to Office of Student Conduct;</a:t>
            </a:r>
          </a:p>
          <a:p>
            <a:pPr marL="285750" indent="-285750">
              <a:buFont typeface="Arial" panose="020B0604020202020204" pitchFamily="34" charset="0"/>
              <a:buChar char="•"/>
            </a:pPr>
            <a:r>
              <a:rPr lang="en-US" sz="1600" dirty="0" smtClean="0">
                <a:latin typeface="Aharoni" panose="02010803020104030203" pitchFamily="2" charset="-79"/>
                <a:cs typeface="Aharoni" panose="02010803020104030203" pitchFamily="2" charset="-79"/>
              </a:rPr>
              <a:t>Office of Student Conduct determines if the Code of Student Responsibility has been violated and, if so, determines the appropriate sanction;</a:t>
            </a:r>
          </a:p>
          <a:p>
            <a:pPr marL="285750" indent="-285750">
              <a:buFont typeface="Arial" panose="020B0604020202020204" pitchFamily="34" charset="0"/>
              <a:buChar char="•"/>
            </a:pPr>
            <a:r>
              <a:rPr lang="en-US" sz="1600" dirty="0" smtClean="0">
                <a:latin typeface="Aharoni" panose="02010803020104030203" pitchFamily="2" charset="-79"/>
                <a:cs typeface="Aharoni" panose="02010803020104030203" pitchFamily="2" charset="-79"/>
              </a:rPr>
              <a:t>Complainant or Respondent can reject findings or sanctions;</a:t>
            </a:r>
          </a:p>
          <a:p>
            <a:pPr marL="285750" indent="-285750">
              <a:buFont typeface="Arial" panose="020B0604020202020204" pitchFamily="34" charset="0"/>
              <a:buChar char="•"/>
            </a:pPr>
            <a:r>
              <a:rPr lang="en-US" sz="1600" dirty="0" smtClean="0">
                <a:latin typeface="Aharoni" panose="02010803020104030203" pitchFamily="2" charset="-79"/>
                <a:cs typeface="Aharoni" panose="02010803020104030203" pitchFamily="2" charset="-79"/>
              </a:rPr>
              <a:t>Case is heard by a hearing panel comprised of faculty and staff;</a:t>
            </a:r>
          </a:p>
          <a:p>
            <a:pPr marL="285750" indent="-285750">
              <a:buFont typeface="Arial" panose="020B0604020202020204" pitchFamily="34" charset="0"/>
              <a:buChar char="•"/>
            </a:pPr>
            <a:r>
              <a:rPr lang="en-US" sz="1600" dirty="0" smtClean="0">
                <a:latin typeface="Aharoni" panose="02010803020104030203" pitchFamily="2" charset="-79"/>
                <a:cs typeface="Aharoni" panose="02010803020104030203" pitchFamily="2" charset="-79"/>
              </a:rPr>
              <a:t>Decision of hearing panel communicated to both parties;</a:t>
            </a:r>
          </a:p>
          <a:p>
            <a:pPr marL="285750" indent="-285750">
              <a:buFont typeface="Arial" panose="020B0604020202020204" pitchFamily="34" charset="0"/>
              <a:buChar char="•"/>
            </a:pPr>
            <a:r>
              <a:rPr lang="en-US" sz="1600" dirty="0" smtClean="0">
                <a:latin typeface="Aharoni" panose="02010803020104030203" pitchFamily="2" charset="-79"/>
                <a:cs typeface="Aharoni" panose="02010803020104030203" pitchFamily="2" charset="-79"/>
              </a:rPr>
              <a:t>Parties can appeal</a:t>
            </a:r>
          </a:p>
        </p:txBody>
      </p:sp>
      <p:sp>
        <p:nvSpPr>
          <p:cNvPr id="2" name="TextBox 1"/>
          <p:cNvSpPr txBox="1"/>
          <p:nvPr/>
        </p:nvSpPr>
        <p:spPr>
          <a:xfrm>
            <a:off x="6248400" y="457200"/>
            <a:ext cx="2686954" cy="646331"/>
          </a:xfrm>
          <a:prstGeom prst="rect">
            <a:avLst/>
          </a:prstGeom>
          <a:noFill/>
        </p:spPr>
        <p:txBody>
          <a:bodyPr wrap="none" rtlCol="0">
            <a:spAutoFit/>
          </a:bodyPr>
          <a:lstStyle/>
          <a:p>
            <a:pPr algn="ctr"/>
            <a:r>
              <a:rPr lang="en-US" sz="1800" b="1" dirty="0" smtClean="0">
                <a:latin typeface="Aharoni" panose="02010803020104030203" pitchFamily="2" charset="-79"/>
                <a:cs typeface="Aharoni" panose="02010803020104030203" pitchFamily="2" charset="-79"/>
              </a:rPr>
              <a:t>Overview of complaint</a:t>
            </a:r>
          </a:p>
          <a:p>
            <a:pPr algn="ctr"/>
            <a:r>
              <a:rPr lang="en-US" sz="1800" b="1" dirty="0">
                <a:latin typeface="Aharoni" panose="02010803020104030203" pitchFamily="2" charset="-79"/>
                <a:cs typeface="Aharoni" panose="02010803020104030203" pitchFamily="2" charset="-79"/>
              </a:rPr>
              <a:t>r</a:t>
            </a:r>
            <a:r>
              <a:rPr lang="en-US" sz="1800" b="1" dirty="0" smtClean="0">
                <a:latin typeface="Aharoni" panose="02010803020104030203" pitchFamily="2" charset="-79"/>
                <a:cs typeface="Aharoni" panose="02010803020104030203" pitchFamily="2" charset="-79"/>
              </a:rPr>
              <a:t>esolution process</a:t>
            </a:r>
            <a:endParaRPr lang="en-US" sz="1800" b="1"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66744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571804"/>
            <a:ext cx="8763000" cy="584775"/>
          </a:xfrm>
          <a:prstGeom prst="rect">
            <a:avLst/>
          </a:prstGeom>
          <a:noFill/>
        </p:spPr>
        <p:txBody>
          <a:bodyPr wrap="square" rtlCol="0">
            <a:spAutoFit/>
          </a:bodyPr>
          <a:lstStyle/>
          <a:p>
            <a:r>
              <a:rPr lang="en-US" sz="3200" b="1" dirty="0" smtClean="0">
                <a:latin typeface="Aharoni" panose="02010803020104030203" pitchFamily="2" charset="-79"/>
                <a:cs typeface="Aharoni" panose="02010803020104030203" pitchFamily="2" charset="-79"/>
              </a:rPr>
              <a:t>Title IX Priorities and Initiatives 2014-2015</a:t>
            </a:r>
            <a:endParaRPr lang="en-US" sz="3200" b="1" dirty="0">
              <a:latin typeface="Aharoni" panose="02010803020104030203" pitchFamily="2" charset="-79"/>
              <a:cs typeface="Aharoni" panose="02010803020104030203" pitchFamily="2" charset="-79"/>
            </a:endParaRPr>
          </a:p>
        </p:txBody>
      </p:sp>
      <p:sp>
        <p:nvSpPr>
          <p:cNvPr id="3" name="TextBox 2"/>
          <p:cNvSpPr txBox="1"/>
          <p:nvPr/>
        </p:nvSpPr>
        <p:spPr>
          <a:xfrm>
            <a:off x="343676" y="2514600"/>
            <a:ext cx="8734425" cy="3400931"/>
          </a:xfrm>
          <a:prstGeom prst="rect">
            <a:avLst/>
          </a:prstGeom>
          <a:noFill/>
        </p:spPr>
        <p:txBody>
          <a:bodyPr wrap="square" rtlCol="0">
            <a:spAutoFit/>
          </a:bodyPr>
          <a:lstStyle/>
          <a:p>
            <a:pPr marL="288925" indent="-288925">
              <a:spcBef>
                <a:spcPts val="200"/>
              </a:spcBef>
              <a:spcAft>
                <a:spcPts val="400"/>
              </a:spcAft>
              <a:buFont typeface="+mj-lt"/>
              <a:buAutoNum type="arabicPeriod"/>
            </a:pPr>
            <a:r>
              <a:rPr lang="en-US" sz="2000" dirty="0">
                <a:latin typeface="Aharoni" panose="02010803020104030203" pitchFamily="2" charset="-79"/>
                <a:cs typeface="Aharoni" panose="02010803020104030203" pitchFamily="2" charset="-79"/>
              </a:rPr>
              <a:t>Write and/or revise campus-wide policies and protocols for handling reports of sexual misconduct, relationship violence and stalking</a:t>
            </a:r>
          </a:p>
          <a:p>
            <a:pPr marL="288925" indent="-288925">
              <a:spcBef>
                <a:spcPts val="200"/>
              </a:spcBef>
              <a:spcAft>
                <a:spcPts val="400"/>
              </a:spcAft>
              <a:buFont typeface="+mj-lt"/>
              <a:buAutoNum type="arabicPeriod"/>
            </a:pPr>
            <a:r>
              <a:rPr lang="en-US" sz="2000" dirty="0" smtClean="0">
                <a:latin typeface="Aharoni" panose="02010803020104030203" pitchFamily="2" charset="-79"/>
                <a:cs typeface="Aharoni" panose="02010803020104030203" pitchFamily="2" charset="-79"/>
              </a:rPr>
              <a:t>Fair, impartial and equitable handling of all reports of sexual misconduct, relationship violence and stalking</a:t>
            </a:r>
          </a:p>
          <a:p>
            <a:pPr marL="288925" indent="-288925">
              <a:spcBef>
                <a:spcPts val="200"/>
              </a:spcBef>
              <a:spcAft>
                <a:spcPts val="400"/>
              </a:spcAft>
              <a:buFont typeface="+mj-lt"/>
              <a:buAutoNum type="arabicPeriod"/>
            </a:pPr>
            <a:r>
              <a:rPr lang="en-US" sz="2000" dirty="0" smtClean="0">
                <a:latin typeface="Aharoni" panose="02010803020104030203" pitchFamily="2" charset="-79"/>
                <a:cs typeface="Aharoni" panose="02010803020104030203" pitchFamily="2" charset="-79"/>
              </a:rPr>
              <a:t>Coordinate with the Interpersonal Violence Specialist to provide </a:t>
            </a:r>
            <a:br>
              <a:rPr lang="en-US" sz="2000" dirty="0" smtClean="0">
                <a:latin typeface="Aharoni" panose="02010803020104030203" pitchFamily="2" charset="-79"/>
                <a:cs typeface="Aharoni" panose="02010803020104030203" pitchFamily="2" charset="-79"/>
              </a:rPr>
            </a:br>
            <a:r>
              <a:rPr lang="en-US" sz="2000" dirty="0" smtClean="0">
                <a:latin typeface="Aharoni" panose="02010803020104030203" pitchFamily="2" charset="-79"/>
                <a:cs typeface="Aharoni" panose="02010803020104030203" pitchFamily="2" charset="-79"/>
              </a:rPr>
              <a:t>awareness and training programs to campus community members, </a:t>
            </a:r>
            <a:br>
              <a:rPr lang="en-US" sz="2000" dirty="0" smtClean="0">
                <a:latin typeface="Aharoni" panose="02010803020104030203" pitchFamily="2" charset="-79"/>
                <a:cs typeface="Aharoni" panose="02010803020104030203" pitchFamily="2" charset="-79"/>
              </a:rPr>
            </a:br>
            <a:r>
              <a:rPr lang="en-US" sz="2000" dirty="0" smtClean="0">
                <a:latin typeface="Aharoni" panose="02010803020104030203" pitchFamily="2" charset="-79"/>
                <a:cs typeface="Aharoni" panose="02010803020104030203" pitchFamily="2" charset="-79"/>
              </a:rPr>
              <a:t>including bystander training</a:t>
            </a:r>
          </a:p>
          <a:p>
            <a:pPr marL="288925" indent="-288925">
              <a:spcBef>
                <a:spcPts val="200"/>
              </a:spcBef>
              <a:spcAft>
                <a:spcPts val="400"/>
              </a:spcAft>
              <a:buFont typeface="+mj-lt"/>
              <a:buAutoNum type="arabicPeriod"/>
            </a:pPr>
            <a:r>
              <a:rPr lang="en-US" sz="2000" dirty="0" smtClean="0">
                <a:latin typeface="Aharoni" panose="02010803020104030203" pitchFamily="2" charset="-79"/>
                <a:cs typeface="Aharoni" panose="02010803020104030203" pitchFamily="2" charset="-79"/>
              </a:rPr>
              <a:t>Implement on-line educational module for all incoming students called </a:t>
            </a:r>
            <a:r>
              <a:rPr lang="en-US" sz="2000" i="1" dirty="0">
                <a:latin typeface="Aharoni" panose="02010803020104030203" pitchFamily="2" charset="-79"/>
                <a:cs typeface="Aharoni" panose="02010803020104030203" pitchFamily="2" charset="-79"/>
              </a:rPr>
              <a:t>T</a:t>
            </a:r>
            <a:r>
              <a:rPr lang="en-US" sz="2000" i="1" dirty="0" smtClean="0">
                <a:latin typeface="Aharoni" panose="02010803020104030203" pitchFamily="2" charset="-79"/>
                <a:cs typeface="Aharoni" panose="02010803020104030203" pitchFamily="2" charset="-79"/>
              </a:rPr>
              <a:t>hink About It </a:t>
            </a:r>
            <a:r>
              <a:rPr lang="en-US" sz="2000" dirty="0" smtClean="0">
                <a:latin typeface="Aharoni" panose="02010803020104030203" pitchFamily="2" charset="-79"/>
                <a:cs typeface="Aharoni" panose="02010803020104030203" pitchFamily="2" charset="-79"/>
              </a:rPr>
              <a:t>that educates students on alcohol, drugs </a:t>
            </a:r>
            <a:br>
              <a:rPr lang="en-US" sz="2000" dirty="0" smtClean="0">
                <a:latin typeface="Aharoni" panose="02010803020104030203" pitchFamily="2" charset="-79"/>
                <a:cs typeface="Aharoni" panose="02010803020104030203" pitchFamily="2" charset="-79"/>
              </a:rPr>
            </a:br>
            <a:r>
              <a:rPr lang="en-US" sz="2000" dirty="0" smtClean="0">
                <a:latin typeface="Aharoni" panose="02010803020104030203" pitchFamily="2" charset="-79"/>
                <a:cs typeface="Aharoni" panose="02010803020104030203" pitchFamily="2" charset="-79"/>
              </a:rPr>
              <a:t>and sexual assault in compliance with VAWA</a:t>
            </a:r>
          </a:p>
        </p:txBody>
      </p:sp>
      <p:sp>
        <p:nvSpPr>
          <p:cNvPr id="4" name="TextBox 3"/>
          <p:cNvSpPr txBox="1"/>
          <p:nvPr/>
        </p:nvSpPr>
        <p:spPr>
          <a:xfrm>
            <a:off x="337456" y="2012424"/>
            <a:ext cx="3472543" cy="646331"/>
          </a:xfrm>
          <a:prstGeom prst="rect">
            <a:avLst/>
          </a:prstGeom>
          <a:noFill/>
        </p:spPr>
        <p:txBody>
          <a:bodyPr wrap="square" rtlCol="0">
            <a:spAutoFit/>
          </a:bodyPr>
          <a:lstStyle/>
          <a:p>
            <a:r>
              <a:rPr lang="en-US" sz="3600" b="1" dirty="0" smtClean="0">
                <a:solidFill>
                  <a:srgbClr val="C00000"/>
                </a:solidFill>
                <a:latin typeface="Bradley Hand ITC" panose="03070402050302030203" pitchFamily="66" charset="0"/>
              </a:rPr>
              <a:t>Nine for IX</a:t>
            </a:r>
            <a:endParaRPr lang="en-US" sz="3600" b="1" dirty="0">
              <a:solidFill>
                <a:srgbClr val="C00000"/>
              </a:solidFill>
              <a:latin typeface="Bradley Hand ITC" panose="03070402050302030203" pitchFamily="66" charset="0"/>
            </a:endParaRPr>
          </a:p>
        </p:txBody>
      </p:sp>
    </p:spTree>
    <p:extLst>
      <p:ext uri="{BB962C8B-B14F-4D97-AF65-F5344CB8AC3E}">
        <p14:creationId xmlns:p14="http://schemas.microsoft.com/office/powerpoint/2010/main" val="32509627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 y="1581329"/>
            <a:ext cx="8763000" cy="584775"/>
          </a:xfrm>
          <a:prstGeom prst="rect">
            <a:avLst/>
          </a:prstGeom>
          <a:noFill/>
        </p:spPr>
        <p:txBody>
          <a:bodyPr wrap="square" rtlCol="0">
            <a:spAutoFit/>
          </a:bodyPr>
          <a:lstStyle/>
          <a:p>
            <a:r>
              <a:rPr lang="en-US" sz="3200" b="1" dirty="0" smtClean="0">
                <a:latin typeface="Aharoni" panose="02010803020104030203" pitchFamily="2" charset="-79"/>
                <a:cs typeface="Aharoni" panose="02010803020104030203" pitchFamily="2" charset="-79"/>
              </a:rPr>
              <a:t>Title IX Priorities and Initiatives 2014-2015</a:t>
            </a:r>
            <a:endParaRPr lang="en-US" sz="3200" b="1" dirty="0">
              <a:latin typeface="Aharoni" panose="02010803020104030203" pitchFamily="2" charset="-79"/>
              <a:cs typeface="Aharoni" panose="02010803020104030203" pitchFamily="2" charset="-79"/>
            </a:endParaRPr>
          </a:p>
        </p:txBody>
      </p:sp>
      <p:sp>
        <p:nvSpPr>
          <p:cNvPr id="3" name="TextBox 2"/>
          <p:cNvSpPr txBox="1"/>
          <p:nvPr/>
        </p:nvSpPr>
        <p:spPr>
          <a:xfrm>
            <a:off x="204787" y="2667616"/>
            <a:ext cx="8734425" cy="3308598"/>
          </a:xfrm>
          <a:prstGeom prst="rect">
            <a:avLst/>
          </a:prstGeom>
          <a:noFill/>
        </p:spPr>
        <p:txBody>
          <a:bodyPr wrap="square" rtlCol="0">
            <a:spAutoFit/>
          </a:bodyPr>
          <a:lstStyle>
            <a:defPPr>
              <a:defRPr lang="en-US"/>
            </a:defPPr>
            <a:lvl1pPr marL="288925" indent="-288925">
              <a:spcBef>
                <a:spcPts val="200"/>
              </a:spcBef>
              <a:spcAft>
                <a:spcPts val="400"/>
              </a:spcAft>
              <a:buFont typeface="+mj-lt"/>
              <a:buAutoNum type="arabicPeriod"/>
              <a:defRPr>
                <a:latin typeface="Garamond" panose="02020404030301010803" pitchFamily="18" charset="0"/>
              </a:defRPr>
            </a:lvl1pPr>
          </a:lstStyle>
          <a:p>
            <a:pPr>
              <a:buFont typeface="+mj-lt"/>
              <a:buAutoNum type="arabicPeriod" startAt="5"/>
            </a:pPr>
            <a:r>
              <a:rPr lang="en-US" dirty="0">
                <a:latin typeface="Aharoni" panose="02010803020104030203" pitchFamily="2" charset="-79"/>
                <a:cs typeface="Aharoni" panose="02010803020104030203" pitchFamily="2" charset="-79"/>
              </a:rPr>
              <a:t>Publication of Interpersonal Violence Policy and Resource Guide for victims of sexual misconduct, relationship violence and stalking</a:t>
            </a:r>
          </a:p>
          <a:p>
            <a:pPr>
              <a:buFont typeface="+mj-lt"/>
              <a:buAutoNum type="arabicPeriod" startAt="5"/>
            </a:pPr>
            <a:r>
              <a:rPr lang="en-US" dirty="0">
                <a:latin typeface="Aharoni" panose="02010803020104030203" pitchFamily="2" charset="-79"/>
                <a:cs typeface="Aharoni" panose="02010803020104030203" pitchFamily="2" charset="-79"/>
              </a:rPr>
              <a:t>Develop campus climate survey to be completed by students in spring 2015</a:t>
            </a:r>
          </a:p>
          <a:p>
            <a:pPr>
              <a:buFont typeface="+mj-lt"/>
              <a:buAutoNum type="arabicPeriod" startAt="5"/>
            </a:pPr>
            <a:r>
              <a:rPr lang="en-US" dirty="0">
                <a:latin typeface="Aharoni" panose="02010803020104030203" pitchFamily="2" charset="-79"/>
                <a:cs typeface="Aharoni" panose="02010803020104030203" pitchFamily="2" charset="-79"/>
              </a:rPr>
              <a:t>Develop structure of Title IX Office and campus-wide Title IX Committee</a:t>
            </a:r>
          </a:p>
          <a:p>
            <a:pPr>
              <a:buFont typeface="+mj-lt"/>
              <a:buAutoNum type="arabicPeriod" startAt="5"/>
            </a:pPr>
            <a:r>
              <a:rPr lang="en-US" dirty="0">
                <a:latin typeface="Aharoni" panose="02010803020104030203" pitchFamily="2" charset="-79"/>
                <a:cs typeface="Aharoni" panose="02010803020104030203" pitchFamily="2" charset="-79"/>
              </a:rPr>
              <a:t>Coordinate Title IX activities across campus </a:t>
            </a:r>
          </a:p>
          <a:p>
            <a:pPr>
              <a:buFont typeface="+mj-lt"/>
              <a:buAutoNum type="arabicPeriod" startAt="5"/>
            </a:pPr>
            <a:r>
              <a:rPr lang="en-US" dirty="0">
                <a:latin typeface="Aharoni" panose="02010803020104030203" pitchFamily="2" charset="-79"/>
                <a:cs typeface="Aharoni" panose="02010803020104030203" pitchFamily="2" charset="-79"/>
              </a:rPr>
              <a:t>Ensure compliance with all applicable laws </a:t>
            </a:r>
          </a:p>
        </p:txBody>
      </p:sp>
      <p:sp>
        <p:nvSpPr>
          <p:cNvPr id="4" name="TextBox 3"/>
          <p:cNvSpPr txBox="1"/>
          <p:nvPr/>
        </p:nvSpPr>
        <p:spPr>
          <a:xfrm>
            <a:off x="57150" y="2021285"/>
            <a:ext cx="3472543" cy="646331"/>
          </a:xfrm>
          <a:prstGeom prst="rect">
            <a:avLst/>
          </a:prstGeom>
          <a:noFill/>
        </p:spPr>
        <p:txBody>
          <a:bodyPr wrap="square" rtlCol="0">
            <a:spAutoFit/>
          </a:bodyPr>
          <a:lstStyle/>
          <a:p>
            <a:r>
              <a:rPr lang="en-US" sz="3600" b="1" dirty="0" smtClean="0">
                <a:solidFill>
                  <a:srgbClr val="C00000"/>
                </a:solidFill>
                <a:latin typeface="Bradley Hand ITC" panose="03070402050302030203" pitchFamily="66" charset="0"/>
              </a:rPr>
              <a:t>Nine for IX</a:t>
            </a:r>
            <a:endParaRPr lang="en-US" sz="3600" b="1" dirty="0">
              <a:solidFill>
                <a:srgbClr val="C00000"/>
              </a:solidFill>
              <a:latin typeface="Bradley Hand ITC" panose="03070402050302030203" pitchFamily="66" charset="0"/>
            </a:endParaRPr>
          </a:p>
        </p:txBody>
      </p:sp>
    </p:spTree>
    <p:extLst>
      <p:ext uri="{BB962C8B-B14F-4D97-AF65-F5344CB8AC3E}">
        <p14:creationId xmlns:p14="http://schemas.microsoft.com/office/powerpoint/2010/main" val="5070274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 y="1417638"/>
            <a:ext cx="4648200" cy="2468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038600"/>
            <a:ext cx="39624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609600"/>
            <a:ext cx="4267200" cy="559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9965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barn(inVertical)">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barn(inVertical)">
                                      <p:cBhvr>
                                        <p:cTn id="1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anose="02010803020104030203" pitchFamily="2" charset="-79"/>
                <a:cs typeface="Aharoni" panose="02010803020104030203" pitchFamily="2" charset="-79"/>
              </a:rPr>
              <a:t>	Stalking Statistics</a:t>
            </a:r>
            <a:endParaRPr lang="en-US"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p:txBody>
          <a:bodyPr>
            <a:normAutofit fontScale="55000" lnSpcReduction="20000"/>
          </a:bodyPr>
          <a:lstStyle/>
          <a:p>
            <a:r>
              <a:rPr lang="en-US" sz="4400" dirty="0" smtClean="0">
                <a:latin typeface="Aharoni" panose="02010803020104030203" pitchFamily="2" charset="-79"/>
                <a:cs typeface="Aharoni" panose="02010803020104030203" pitchFamily="2" charset="-79"/>
              </a:rPr>
              <a:t>1 in 6 women and 1 in 19 men have experienced stalking victimization at some point during their lifetime in which they felt very fearful or believed that they or someone close to them would be harmed or killed.</a:t>
            </a:r>
          </a:p>
          <a:p>
            <a:endParaRPr lang="en-US" sz="4400" dirty="0" smtClean="0">
              <a:latin typeface="Aharoni" panose="02010803020104030203" pitchFamily="2" charset="-79"/>
              <a:cs typeface="Aharoni" panose="02010803020104030203" pitchFamily="2" charset="-79"/>
            </a:endParaRPr>
          </a:p>
          <a:p>
            <a:r>
              <a:rPr lang="en-US" sz="4400" dirty="0" smtClean="0">
                <a:latin typeface="Aharoni" panose="02010803020104030203" pitchFamily="2" charset="-79"/>
                <a:cs typeface="Aharoni" panose="02010803020104030203" pitchFamily="2" charset="-79"/>
              </a:rPr>
              <a:t>The majority of stalking victims are stalked by someone they know. 66% of female victims and 41% of male victims of stalking are stalked by a current or former intimate partner.</a:t>
            </a:r>
          </a:p>
          <a:p>
            <a:pPr marL="0" indent="0">
              <a:buNone/>
            </a:pPr>
            <a:endParaRPr lang="en-US" sz="4400" dirty="0" smtClean="0">
              <a:latin typeface="Aharoni" panose="02010803020104030203" pitchFamily="2" charset="-79"/>
              <a:cs typeface="Aharoni" panose="02010803020104030203" pitchFamily="2" charset="-79"/>
            </a:endParaRPr>
          </a:p>
          <a:p>
            <a:r>
              <a:rPr lang="en-US" sz="4400" dirty="0" smtClean="0">
                <a:latin typeface="Aharoni" panose="02010803020104030203" pitchFamily="2" charset="-79"/>
                <a:cs typeface="Aharoni" panose="02010803020104030203" pitchFamily="2" charset="-79"/>
              </a:rPr>
              <a:t>More than half of female victims and more than 1/3 of male victims of stalking indicated that they were stalked before the age of 25</a:t>
            </a:r>
          </a:p>
          <a:p>
            <a:pPr marL="0" indent="0">
              <a:buNone/>
            </a:pPr>
            <a:endParaRPr lang="en-US" dirty="0" smtClean="0"/>
          </a:p>
          <a:p>
            <a:endParaRPr lang="en-US" dirty="0"/>
          </a:p>
        </p:txBody>
      </p:sp>
    </p:spTree>
    <p:extLst>
      <p:ext uri="{BB962C8B-B14F-4D97-AF65-F5344CB8AC3E}">
        <p14:creationId xmlns:p14="http://schemas.microsoft.com/office/powerpoint/2010/main" val="30894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latin typeface="Aharoni" panose="02010803020104030203" pitchFamily="2" charset="-79"/>
                <a:cs typeface="Aharoni" panose="02010803020104030203" pitchFamily="2" charset="-79"/>
              </a:rPr>
              <a:t>	Examples of Stalking</a:t>
            </a:r>
            <a:endParaRPr lang="en-US" sz="4400"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457200" y="1417638"/>
            <a:ext cx="4267200" cy="4525963"/>
          </a:xfrm>
        </p:spPr>
        <p:txBody>
          <a:bodyPr>
            <a:noAutofit/>
          </a:bodyPr>
          <a:lstStyle/>
          <a:p>
            <a:pPr marL="0" indent="0">
              <a:buNone/>
            </a:pPr>
            <a:r>
              <a:rPr lang="en-US" sz="2000" dirty="0" smtClean="0">
                <a:latin typeface="Aharoni" panose="02010803020104030203" pitchFamily="2" charset="-79"/>
                <a:cs typeface="Aharoni" panose="02010803020104030203" pitchFamily="2" charset="-79"/>
              </a:rPr>
              <a:t>Stalking can take many forms- here are some examples:</a:t>
            </a:r>
          </a:p>
          <a:p>
            <a:r>
              <a:rPr lang="en-US" sz="2000" dirty="0" smtClean="0">
                <a:latin typeface="Aharoni" panose="02010803020104030203" pitchFamily="2" charset="-79"/>
                <a:cs typeface="Aharoni" panose="02010803020104030203" pitchFamily="2" charset="-79"/>
              </a:rPr>
              <a:t>Excessive phone calls (including hang-ups) or text messages</a:t>
            </a:r>
          </a:p>
          <a:p>
            <a:r>
              <a:rPr lang="en-US" sz="2000" dirty="0" smtClean="0">
                <a:latin typeface="Aharoni" panose="02010803020104030203" pitchFamily="2" charset="-79"/>
                <a:cs typeface="Aharoni" panose="02010803020104030203" pitchFamily="2" charset="-79"/>
              </a:rPr>
              <a:t>“</a:t>
            </a:r>
            <a:r>
              <a:rPr lang="en-US" sz="2000" dirty="0" err="1" smtClean="0">
                <a:latin typeface="Aharoni" panose="02010803020104030203" pitchFamily="2" charset="-79"/>
                <a:cs typeface="Aharoni" panose="02010803020104030203" pitchFamily="2" charset="-79"/>
              </a:rPr>
              <a:t>Cyberstalking</a:t>
            </a:r>
            <a:r>
              <a:rPr lang="en-US" sz="2000" dirty="0" smtClean="0">
                <a:latin typeface="Aharoni" panose="02010803020104030203" pitchFamily="2" charset="-79"/>
                <a:cs typeface="Aharoni" panose="02010803020104030203" pitchFamily="2" charset="-79"/>
              </a:rPr>
              <a:t>”- Using social media as a tool to monitor the actions of the victim</a:t>
            </a:r>
          </a:p>
          <a:p>
            <a:r>
              <a:rPr lang="en-US" sz="2000" dirty="0" smtClean="0">
                <a:latin typeface="Aharoni" panose="02010803020104030203" pitchFamily="2" charset="-79"/>
                <a:cs typeface="Aharoni" panose="02010803020104030203" pitchFamily="2" charset="-79"/>
              </a:rPr>
              <a:t>Showing up uninvited to home, work or school</a:t>
            </a:r>
          </a:p>
          <a:p>
            <a:r>
              <a:rPr lang="en-US" sz="2000" dirty="0" smtClean="0">
                <a:latin typeface="Aharoni" panose="02010803020104030203" pitchFamily="2" charset="-79"/>
                <a:cs typeface="Aharoni" panose="02010803020104030203" pitchFamily="2" charset="-79"/>
              </a:rPr>
              <a:t>Send unwanted gifts, letters, emails</a:t>
            </a:r>
          </a:p>
          <a:p>
            <a:r>
              <a:rPr lang="en-US" sz="2400" dirty="0" smtClean="0">
                <a:latin typeface="Aharoni" panose="02010803020104030203" pitchFamily="2" charset="-79"/>
                <a:cs typeface="Aharoni" panose="02010803020104030203" pitchFamily="2" charset="-79"/>
              </a:rPr>
              <a:t>Make threats to harm you or your friends or family</a:t>
            </a:r>
          </a:p>
          <a:p>
            <a:endParaRPr lang="en-US" sz="2400" dirty="0" smtClean="0">
              <a:latin typeface="Aharoni" panose="02010803020104030203" pitchFamily="2" charset="-79"/>
              <a:cs typeface="Aharoni" panose="02010803020104030203" pitchFamily="2" charset="-79"/>
            </a:endParaRPr>
          </a:p>
          <a:p>
            <a:endParaRPr lang="en-US" sz="2400" dirty="0">
              <a:latin typeface="Aharoni" panose="02010803020104030203" pitchFamily="2" charset="-79"/>
              <a:cs typeface="Aharoni" panose="02010803020104030203" pitchFamily="2" charset="-79"/>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600200"/>
            <a:ext cx="4343400" cy="4571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46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050"/>
                                        </p:tgtEl>
                                        <p:attrNameLst>
                                          <p:attrName>style.visibility</p:attrName>
                                        </p:attrNameLst>
                                      </p:cBhvr>
                                      <p:to>
                                        <p:strVal val="visible"/>
                                      </p:to>
                                    </p:set>
                                    <p:animEffect transition="in" filter="barn(inVertical)">
                                      <p:cBhvr>
                                        <p:cTn id="3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Aharoni" panose="02010803020104030203" pitchFamily="2" charset="-79"/>
                <a:cs typeface="Aharoni" panose="02010803020104030203" pitchFamily="2" charset="-79"/>
              </a:rPr>
              <a:t>Scope of the Issue- Relationship Violence</a:t>
            </a:r>
            <a:endParaRPr lang="en-US" sz="3200"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443483" y="1547727"/>
            <a:ext cx="8686800" cy="5364595"/>
          </a:xfrm>
        </p:spPr>
        <p:txBody>
          <a:bodyPr/>
          <a:lstStyle/>
          <a:p>
            <a:r>
              <a:rPr lang="en-US" sz="2000" dirty="0">
                <a:latin typeface="Aharoni" panose="02010803020104030203" pitchFamily="2" charset="-79"/>
                <a:cs typeface="Aharoni" panose="02010803020104030203" pitchFamily="2" charset="-79"/>
              </a:rPr>
              <a:t>1 in 4 women (24.3%) and 1 in 7 men (13.8%) aged 18 and older in the United States have been the victim of severe physical violence by an intimate partner in their lifetime</a:t>
            </a:r>
            <a:r>
              <a:rPr lang="en-US" sz="2000" dirty="0" smtClean="0">
                <a:latin typeface="Aharoni" panose="02010803020104030203" pitchFamily="2" charset="-79"/>
                <a:cs typeface="Aharoni" panose="02010803020104030203" pitchFamily="2" charset="-79"/>
              </a:rPr>
              <a:t>.</a:t>
            </a:r>
          </a:p>
          <a:p>
            <a:r>
              <a:rPr lang="en-US" sz="2000" dirty="0" smtClean="0">
                <a:latin typeface="Aharoni" panose="02010803020104030203" pitchFamily="2" charset="-79"/>
                <a:cs typeface="Aharoni" panose="02010803020104030203" pitchFamily="2" charset="-79"/>
              </a:rPr>
              <a:t>Nearly </a:t>
            </a:r>
            <a:r>
              <a:rPr lang="en-US" sz="2000" dirty="0">
                <a:latin typeface="Aharoni" panose="02010803020104030203" pitchFamily="2" charset="-79"/>
                <a:cs typeface="Aharoni" panose="02010803020104030203" pitchFamily="2" charset="-79"/>
              </a:rPr>
              <a:t>half of all women and men in the United States have experienced psychological aggression by an intimate partner in their </a:t>
            </a:r>
            <a:r>
              <a:rPr lang="en-US" sz="2000" dirty="0" smtClean="0">
                <a:latin typeface="Aharoni" panose="02010803020104030203" pitchFamily="2" charset="-79"/>
                <a:cs typeface="Aharoni" panose="02010803020104030203" pitchFamily="2" charset="-79"/>
              </a:rPr>
              <a:t>lifetime</a:t>
            </a:r>
          </a:p>
          <a:p>
            <a:r>
              <a:rPr lang="en-US" sz="2000" dirty="0" smtClean="0">
                <a:latin typeface="Aharoni" panose="02010803020104030203" pitchFamily="2" charset="-79"/>
                <a:cs typeface="Aharoni" panose="02010803020104030203" pitchFamily="2" charset="-79"/>
              </a:rPr>
              <a:t>Females </a:t>
            </a:r>
            <a:r>
              <a:rPr lang="en-US" sz="2000" dirty="0">
                <a:latin typeface="Aharoni" panose="02010803020104030203" pitchFamily="2" charset="-79"/>
                <a:cs typeface="Aharoni" panose="02010803020104030203" pitchFamily="2" charset="-79"/>
              </a:rPr>
              <a:t>ages 18 to 24 and 25 to 34 generally experienced the highest rates of intimate partner violence</a:t>
            </a:r>
            <a:r>
              <a:rPr lang="en-US" sz="2000" dirty="0" smtClean="0">
                <a:latin typeface="Aharoni" panose="02010803020104030203" pitchFamily="2" charset="-79"/>
                <a:cs typeface="Aharoni" panose="02010803020104030203" pitchFamily="2" charset="-79"/>
              </a:rPr>
              <a:t>.</a:t>
            </a:r>
          </a:p>
          <a:p>
            <a:pPr marL="0" indent="0">
              <a:buNone/>
            </a:pPr>
            <a:endParaRPr lang="en-US" sz="2000" dirty="0" smtClean="0">
              <a:latin typeface="Aharoni" panose="02010803020104030203" pitchFamily="2" charset="-79"/>
              <a:cs typeface="Aharoni" panose="02010803020104030203" pitchFamily="2" charset="-79"/>
            </a:endParaRPr>
          </a:p>
          <a:p>
            <a:r>
              <a:rPr lang="en-US" sz="2000" dirty="0" smtClean="0">
                <a:latin typeface="Aharoni" panose="02010803020104030203" pitchFamily="2" charset="-79"/>
                <a:cs typeface="Aharoni" panose="02010803020104030203" pitchFamily="2" charset="-79"/>
              </a:rPr>
              <a:t>For </a:t>
            </a:r>
            <a:r>
              <a:rPr lang="en-US" sz="2000" dirty="0">
                <a:latin typeface="Aharoni" panose="02010803020104030203" pitchFamily="2" charset="-79"/>
                <a:cs typeface="Aharoni" panose="02010803020104030203" pitchFamily="2" charset="-79"/>
              </a:rPr>
              <a:t>lesbian and bisexual women: Lesbian – 43.8% Bisexual – 61.1% </a:t>
            </a:r>
          </a:p>
          <a:p>
            <a:r>
              <a:rPr lang="en-US" sz="2000" dirty="0">
                <a:latin typeface="Aharoni" panose="02010803020104030203" pitchFamily="2" charset="-79"/>
                <a:cs typeface="Aharoni" panose="02010803020104030203" pitchFamily="2" charset="-79"/>
              </a:rPr>
              <a:t>For men:  Gay – 26.0% Bisexual – 37.3% </a:t>
            </a:r>
          </a:p>
          <a:p>
            <a:pPr lvl="0"/>
            <a:r>
              <a:rPr lang="en-US" sz="2000" dirty="0">
                <a:latin typeface="Aharoni" panose="02010803020104030203" pitchFamily="2" charset="-79"/>
                <a:cs typeface="Aharoni" panose="02010803020104030203" pitchFamily="2" charset="-79"/>
              </a:rPr>
              <a:t>Transgender individuals are less likely to report and so the statistics specific to them are limited.  Most reports are local but most show that the rates of violence are much higher </a:t>
            </a:r>
            <a:endParaRPr lang="en-US" sz="2000" dirty="0" smtClean="0">
              <a:latin typeface="Aharoni" panose="02010803020104030203" pitchFamily="2" charset="-79"/>
              <a:cs typeface="Aharoni" panose="02010803020104030203" pitchFamily="2" charset="-79"/>
            </a:endParaRPr>
          </a:p>
          <a:p>
            <a:pPr lvl="0"/>
            <a:endParaRPr lang="en-US" sz="1800" dirty="0" smtClean="0"/>
          </a:p>
          <a:p>
            <a:pPr lvl="0"/>
            <a:endParaRPr lang="en-US" sz="1800" dirty="0"/>
          </a:p>
          <a:p>
            <a:endParaRPr lang="en-US" sz="1800" dirty="0" smtClean="0"/>
          </a:p>
          <a:p>
            <a:pPr marL="0" indent="0">
              <a:buNone/>
            </a:pPr>
            <a:endParaRPr lang="en-US" sz="1800" dirty="0" smtClean="0"/>
          </a:p>
          <a:p>
            <a:endParaRPr lang="en-US" sz="1800" dirty="0" smtClean="0"/>
          </a:p>
          <a:p>
            <a:endParaRPr lang="en-US" dirty="0"/>
          </a:p>
        </p:txBody>
      </p:sp>
      <p:sp>
        <p:nvSpPr>
          <p:cNvPr id="4" name="TextBox 3"/>
          <p:cNvSpPr txBox="1"/>
          <p:nvPr/>
        </p:nvSpPr>
        <p:spPr>
          <a:xfrm>
            <a:off x="1151620" y="6195791"/>
            <a:ext cx="6984776" cy="276999"/>
          </a:xfrm>
          <a:prstGeom prst="rect">
            <a:avLst/>
          </a:prstGeom>
          <a:noFill/>
        </p:spPr>
        <p:txBody>
          <a:bodyPr wrap="square" rtlCol="0">
            <a:spAutoFit/>
          </a:bodyPr>
          <a:lstStyle/>
          <a:p>
            <a:r>
              <a:rPr lang="en-US" sz="1200" dirty="0"/>
              <a:t>http://www.cdc.gov/violenceprevention/pdf/nisvs_sofindings.pdf</a:t>
            </a:r>
          </a:p>
        </p:txBody>
      </p:sp>
    </p:spTree>
    <p:extLst>
      <p:ext uri="{BB962C8B-B14F-4D97-AF65-F5344CB8AC3E}">
        <p14:creationId xmlns:p14="http://schemas.microsoft.com/office/powerpoint/2010/main" val="2193536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smtClean="0">
                <a:latin typeface="Aharoni" panose="02010803020104030203" pitchFamily="2" charset="-79"/>
                <a:cs typeface="Aharoni" panose="02010803020104030203" pitchFamily="2" charset="-79"/>
              </a:rPr>
              <a:t>Relationship Violence</a:t>
            </a:r>
            <a:endParaRPr lang="en-US"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457200" y="1600200"/>
            <a:ext cx="4114800" cy="4953000"/>
          </a:xfrm>
        </p:spPr>
        <p:txBody>
          <a:bodyPr>
            <a:normAutofit/>
          </a:bodyPr>
          <a:lstStyle/>
          <a:p>
            <a:r>
              <a:rPr lang="en-US" sz="2400" dirty="0" smtClean="0">
                <a:latin typeface="Aharoni" panose="02010803020104030203" pitchFamily="2" charset="-79"/>
                <a:cs typeface="Aharoni" panose="02010803020104030203" pitchFamily="2" charset="-79"/>
              </a:rPr>
              <a:t>Verbal</a:t>
            </a:r>
          </a:p>
          <a:p>
            <a:r>
              <a:rPr lang="en-US" sz="2400" dirty="0" smtClean="0">
                <a:latin typeface="Aharoni" panose="02010803020104030203" pitchFamily="2" charset="-79"/>
                <a:cs typeface="Aharoni" panose="02010803020104030203" pitchFamily="2" charset="-79"/>
              </a:rPr>
              <a:t>Psychological</a:t>
            </a:r>
          </a:p>
          <a:p>
            <a:r>
              <a:rPr lang="en-US" sz="2400" dirty="0" smtClean="0">
                <a:latin typeface="Aharoni" panose="02010803020104030203" pitchFamily="2" charset="-79"/>
                <a:cs typeface="Aharoni" panose="02010803020104030203" pitchFamily="2" charset="-79"/>
              </a:rPr>
              <a:t>Emotional</a:t>
            </a:r>
          </a:p>
          <a:p>
            <a:r>
              <a:rPr lang="en-US" sz="2400" dirty="0" smtClean="0">
                <a:latin typeface="Aharoni" panose="02010803020104030203" pitchFamily="2" charset="-79"/>
                <a:cs typeface="Aharoni" panose="02010803020104030203" pitchFamily="2" charset="-79"/>
              </a:rPr>
              <a:t>Financial</a:t>
            </a:r>
          </a:p>
          <a:p>
            <a:r>
              <a:rPr lang="en-US" sz="2400" dirty="0" smtClean="0">
                <a:latin typeface="Aharoni" panose="02010803020104030203" pitchFamily="2" charset="-79"/>
                <a:cs typeface="Aharoni" panose="02010803020104030203" pitchFamily="2" charset="-79"/>
              </a:rPr>
              <a:t>Physical</a:t>
            </a:r>
          </a:p>
          <a:p>
            <a:r>
              <a:rPr lang="en-US" sz="2400" dirty="0" smtClean="0">
                <a:latin typeface="Aharoni" panose="02010803020104030203" pitchFamily="2" charset="-79"/>
                <a:cs typeface="Aharoni" panose="02010803020104030203" pitchFamily="2" charset="-79"/>
              </a:rPr>
              <a:t>Immigration status</a:t>
            </a:r>
          </a:p>
          <a:p>
            <a:r>
              <a:rPr lang="en-US" sz="2400" dirty="0" smtClean="0">
                <a:latin typeface="Aharoni" panose="02010803020104030203" pitchFamily="2" charset="-79"/>
                <a:cs typeface="Aharoni" panose="02010803020104030203" pitchFamily="2" charset="-79"/>
              </a:rPr>
              <a:t>Pet abuse</a:t>
            </a:r>
          </a:p>
          <a:p>
            <a:r>
              <a:rPr lang="en-US" sz="2400" dirty="0" smtClean="0">
                <a:latin typeface="Aharoni" panose="02010803020104030203" pitchFamily="2" charset="-79"/>
                <a:cs typeface="Aharoni" panose="02010803020104030203" pitchFamily="2" charset="-79"/>
              </a:rPr>
              <a:t>Child abuse</a:t>
            </a:r>
          </a:p>
          <a:p>
            <a:r>
              <a:rPr lang="en-US" sz="2400" dirty="0" smtClean="0">
                <a:latin typeface="Aharoni" panose="02010803020104030203" pitchFamily="2" charset="-79"/>
                <a:cs typeface="Aharoni" panose="02010803020104030203" pitchFamily="2" charset="-79"/>
              </a:rPr>
              <a:t>Contraceptive abuse</a:t>
            </a:r>
          </a:p>
          <a:p>
            <a:r>
              <a:rPr lang="en-US" sz="2400" dirty="0" smtClean="0">
                <a:latin typeface="Aharoni" panose="02010803020104030203" pitchFamily="2" charset="-79"/>
                <a:cs typeface="Aharoni" panose="02010803020104030203" pitchFamily="2" charset="-79"/>
              </a:rPr>
              <a:t>Gender privilege</a:t>
            </a:r>
          </a:p>
          <a:p>
            <a:r>
              <a:rPr lang="en-US" sz="2400" dirty="0">
                <a:latin typeface="Aharoni" panose="02010803020104030203" pitchFamily="2" charset="-79"/>
                <a:cs typeface="Aharoni" panose="02010803020104030203" pitchFamily="2" charset="-79"/>
              </a:rPr>
              <a:t>T</a:t>
            </a:r>
            <a:r>
              <a:rPr lang="en-US" sz="2400" dirty="0" smtClean="0">
                <a:latin typeface="Aharoni" panose="02010803020104030203" pitchFamily="2" charset="-79"/>
                <a:cs typeface="Aharoni" panose="02010803020104030203" pitchFamily="2" charset="-79"/>
              </a:rPr>
              <a:t>echnology</a:t>
            </a:r>
          </a:p>
          <a:p>
            <a:endParaRPr lang="en-US" sz="2400" dirty="0" smtClean="0"/>
          </a:p>
          <a:p>
            <a:endParaRPr lang="en-US" sz="2400" dirty="0" smtClean="0"/>
          </a:p>
          <a:p>
            <a:endParaRPr lang="en-US" sz="2400" dirty="0" smtClean="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8600" y="1066800"/>
            <a:ext cx="5026855" cy="5486400"/>
          </a:xfrm>
          <a:prstGeom prst="rect">
            <a:avLst/>
          </a:prstGeom>
        </p:spPr>
      </p:pic>
    </p:spTree>
    <p:extLst>
      <p:ext uri="{BB962C8B-B14F-4D97-AF65-F5344CB8AC3E}">
        <p14:creationId xmlns:p14="http://schemas.microsoft.com/office/powerpoint/2010/main" val="2121971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 calcmode="lin" valueType="num">
                                      <p:cBhvr additive="base">
                                        <p:cTn id="3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 calcmode="lin" valueType="num">
                                      <p:cBhvr additive="base">
                                        <p:cTn id="4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 calcmode="lin" valueType="num">
                                      <p:cBhvr additive="base">
                                        <p:cTn id="44"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 calcmode="lin" valueType="num">
                                      <p:cBhvr additive="base">
                                        <p:cTn id="48"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 calcmode="lin" valueType="num">
                                      <p:cBhvr additive="base">
                                        <p:cTn id="52"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69170" y="76200"/>
            <a:ext cx="6119018" cy="6629400"/>
          </a:xfrm>
        </p:spPr>
      </p:pic>
      <p:sp>
        <p:nvSpPr>
          <p:cNvPr id="5" name="TextBox 4"/>
          <p:cNvSpPr txBox="1"/>
          <p:nvPr/>
        </p:nvSpPr>
        <p:spPr>
          <a:xfrm>
            <a:off x="156949" y="1504247"/>
            <a:ext cx="2971800" cy="5409173"/>
          </a:xfrm>
          <a:prstGeom prst="rect">
            <a:avLst/>
          </a:prstGeom>
          <a:noFill/>
        </p:spPr>
        <p:txBody>
          <a:bodyPr wrap="square" rtlCol="0">
            <a:spAutoFit/>
          </a:bodyPr>
          <a:lstStyle/>
          <a:p>
            <a:endParaRPr lang="en-US" sz="1200" b="1" dirty="0"/>
          </a:p>
          <a:p>
            <a:r>
              <a:rPr lang="en-US" sz="1450" b="1" dirty="0" smtClean="0">
                <a:latin typeface="Aharoni" panose="02010803020104030203" pitchFamily="2" charset="-79"/>
                <a:cs typeface="Aharoni" panose="02010803020104030203" pitchFamily="2" charset="-79"/>
              </a:rPr>
              <a:t>The “honeymoon” phase is the part of the cycle used to manipulate the victim into staying and often reminds them of the person they originally started dating. </a:t>
            </a:r>
          </a:p>
          <a:p>
            <a:endParaRPr lang="en-US" sz="1450" b="1" dirty="0">
              <a:latin typeface="Aharoni" panose="02010803020104030203" pitchFamily="2" charset="-79"/>
              <a:cs typeface="Aharoni" panose="02010803020104030203" pitchFamily="2" charset="-79"/>
            </a:endParaRPr>
          </a:p>
          <a:p>
            <a:r>
              <a:rPr lang="en-US" sz="1450" b="1" dirty="0" smtClean="0">
                <a:latin typeface="Aharoni" panose="02010803020104030203" pitchFamily="2" charset="-79"/>
                <a:cs typeface="Aharoni" panose="02010803020104030203" pitchFamily="2" charset="-79"/>
              </a:rPr>
              <a:t>Over time the abuser spends more time in the “tension” and “explosion” phase and the honeymoon phase drops off.</a:t>
            </a:r>
          </a:p>
          <a:p>
            <a:endParaRPr lang="en-US" sz="1450" b="1" dirty="0">
              <a:latin typeface="Aharoni" panose="02010803020104030203" pitchFamily="2" charset="-79"/>
              <a:cs typeface="Aharoni" panose="02010803020104030203" pitchFamily="2" charset="-79"/>
            </a:endParaRPr>
          </a:p>
          <a:p>
            <a:r>
              <a:rPr lang="en-US" sz="1450" b="1" dirty="0" smtClean="0">
                <a:latin typeface="Aharoni" panose="02010803020104030203" pitchFamily="2" charset="-79"/>
                <a:cs typeface="Aharoni" panose="02010803020104030203" pitchFamily="2" charset="-79"/>
              </a:rPr>
              <a:t>We will see victims of dating violence most frequently immediately after the explosive phase- in crisis and very vulnerable.</a:t>
            </a:r>
          </a:p>
          <a:p>
            <a:endParaRPr lang="en-US" sz="1450" b="1" dirty="0">
              <a:latin typeface="Aharoni" panose="02010803020104030203" pitchFamily="2" charset="-79"/>
              <a:cs typeface="Aharoni" panose="02010803020104030203" pitchFamily="2" charset="-79"/>
            </a:endParaRPr>
          </a:p>
          <a:p>
            <a:r>
              <a:rPr lang="en-US" sz="1450" b="1" dirty="0" smtClean="0">
                <a:latin typeface="Aharoni" panose="02010803020104030203" pitchFamily="2" charset="-79"/>
                <a:cs typeface="Aharoni" panose="02010803020104030203" pitchFamily="2" charset="-79"/>
              </a:rPr>
              <a:t>The honey moon phase is one of the reasons that it is very difficult for victims to leave their abusers.</a:t>
            </a:r>
          </a:p>
          <a:p>
            <a:endParaRPr lang="en-US" sz="1450" b="1" dirty="0" smtClean="0">
              <a:latin typeface="Aharoni" panose="02010803020104030203" pitchFamily="2" charset="-79"/>
              <a:cs typeface="Aharoni" panose="02010803020104030203" pitchFamily="2" charset="-79"/>
            </a:endParaRPr>
          </a:p>
        </p:txBody>
      </p:sp>
      <p:sp>
        <p:nvSpPr>
          <p:cNvPr id="6" name="TextBox 5"/>
          <p:cNvSpPr txBox="1"/>
          <p:nvPr/>
        </p:nvSpPr>
        <p:spPr>
          <a:xfrm>
            <a:off x="6778388" y="5893683"/>
            <a:ext cx="2209800" cy="877163"/>
          </a:xfrm>
          <a:prstGeom prst="rect">
            <a:avLst/>
          </a:prstGeom>
          <a:noFill/>
        </p:spPr>
        <p:txBody>
          <a:bodyPr wrap="square" rtlCol="0">
            <a:spAutoFit/>
          </a:bodyPr>
          <a:lstStyle/>
          <a:p>
            <a:r>
              <a:rPr lang="en-US" sz="1000" b="1" dirty="0"/>
              <a:t>Cycle Of Abuse: </a:t>
            </a:r>
            <a:r>
              <a:rPr lang="en-US" sz="1000" dirty="0" err="1"/>
              <a:t>Copywrited</a:t>
            </a:r>
            <a:r>
              <a:rPr lang="en-US" sz="1000" dirty="0"/>
              <a:t> in 2008 by Jill Cory &amp; Karen </a:t>
            </a:r>
            <a:r>
              <a:rPr lang="en-US" sz="1000" dirty="0" err="1"/>
              <a:t>McAndless</a:t>
            </a:r>
            <a:r>
              <a:rPr lang="en-US" sz="1000" dirty="0"/>
              <a:t>-Davis</a:t>
            </a:r>
          </a:p>
          <a:p>
            <a:endParaRPr lang="en-US" dirty="0"/>
          </a:p>
        </p:txBody>
      </p:sp>
    </p:spTree>
    <p:extLst>
      <p:ext uri="{BB962C8B-B14F-4D97-AF65-F5344CB8AC3E}">
        <p14:creationId xmlns:p14="http://schemas.microsoft.com/office/powerpoint/2010/main" val="106241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 calcmode="lin" valueType="num">
                                      <p:cBhvr additive="base">
                                        <p:cTn id="18"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 calcmode="lin" valueType="num">
                                      <p:cBhvr additive="base">
                                        <p:cTn id="24"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anim calcmode="lin" valueType="num">
                                      <p:cBhvr additive="base">
                                        <p:cTn id="30"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1281" y="2060897"/>
            <a:ext cx="8696326" cy="3893374"/>
          </a:xfrm>
          <a:prstGeom prst="rect">
            <a:avLst/>
          </a:prstGeom>
          <a:noFill/>
        </p:spPr>
        <p:txBody>
          <a:bodyPr wrap="square" rtlCol="0">
            <a:spAutoFit/>
          </a:bodyPr>
          <a:lstStyle/>
          <a:p>
            <a:pPr>
              <a:spcBef>
                <a:spcPts val="600"/>
              </a:spcBef>
              <a:spcAft>
                <a:spcPts val="1200"/>
              </a:spcAft>
            </a:pPr>
            <a:r>
              <a:rPr lang="en-US" sz="2800" b="1" dirty="0" smtClean="0">
                <a:latin typeface="Aharoni" panose="02010803020104030203" pitchFamily="2" charset="-79"/>
                <a:cs typeface="Aharoni" panose="02010803020104030203" pitchFamily="2" charset="-79"/>
              </a:rPr>
              <a:t>To address what many call the “epidemic” of sexual violence on college campuses </a:t>
            </a:r>
          </a:p>
          <a:p>
            <a:pPr marL="685800" indent="-342900">
              <a:spcBef>
                <a:spcPts val="600"/>
              </a:spcBef>
              <a:spcAft>
                <a:spcPts val="1000"/>
              </a:spcAft>
              <a:buFont typeface="Wingdings" panose="05000000000000000000" pitchFamily="2" charset="2"/>
              <a:buChar char="Ø"/>
            </a:pPr>
            <a:r>
              <a:rPr lang="en-US" sz="2400" dirty="0" smtClean="0">
                <a:latin typeface="Aharoni" panose="02010803020104030203" pitchFamily="2" charset="-79"/>
                <a:cs typeface="Aharoni" panose="02010803020104030203" pitchFamily="2" charset="-79"/>
              </a:rPr>
              <a:t>One in five college women report surviving rape or attempted rape while in college; </a:t>
            </a:r>
          </a:p>
          <a:p>
            <a:pPr marL="685800" indent="-342900">
              <a:spcBef>
                <a:spcPts val="600"/>
              </a:spcBef>
              <a:spcAft>
                <a:spcPts val="1000"/>
              </a:spcAft>
              <a:buFont typeface="Wingdings" panose="05000000000000000000" pitchFamily="2" charset="2"/>
              <a:buChar char="Ø"/>
            </a:pPr>
            <a:r>
              <a:rPr lang="en-US" sz="2400" dirty="0" smtClean="0">
                <a:latin typeface="Aharoni" panose="02010803020104030203" pitchFamily="2" charset="-79"/>
                <a:cs typeface="Aharoni" panose="02010803020104030203" pitchFamily="2" charset="-79"/>
              </a:rPr>
              <a:t>In 72-81% of cases in which a male rapes a female college student, the female is intoxicated</a:t>
            </a:r>
            <a:r>
              <a:rPr lang="en-US" sz="2400" dirty="0">
                <a:latin typeface="Aharoni" panose="02010803020104030203" pitchFamily="2" charset="-79"/>
                <a:cs typeface="Aharoni" panose="02010803020104030203" pitchFamily="2" charset="-79"/>
              </a:rPr>
              <a:t>. </a:t>
            </a:r>
            <a:endParaRPr lang="en-US" sz="2400" dirty="0" smtClean="0">
              <a:latin typeface="Aharoni" panose="02010803020104030203" pitchFamily="2" charset="-79"/>
              <a:cs typeface="Aharoni" panose="02010803020104030203" pitchFamily="2" charset="-79"/>
            </a:endParaRPr>
          </a:p>
          <a:p>
            <a:pPr marL="685800" indent="-342900">
              <a:spcBef>
                <a:spcPts val="600"/>
              </a:spcBef>
              <a:spcAft>
                <a:spcPts val="1000"/>
              </a:spcAft>
              <a:buFont typeface="Wingdings" panose="05000000000000000000" pitchFamily="2" charset="2"/>
              <a:buChar char="Ø"/>
            </a:pPr>
            <a:r>
              <a:rPr lang="en-US" sz="2400" dirty="0" smtClean="0">
                <a:latin typeface="Aharoni" panose="02010803020104030203" pitchFamily="2" charset="-79"/>
                <a:cs typeface="Aharoni" panose="02010803020104030203" pitchFamily="2" charset="-79"/>
              </a:rPr>
              <a:t>Between 60-90 % of victims know the accused.  </a:t>
            </a:r>
            <a:endParaRPr lang="en-US" sz="1800" dirty="0">
              <a:latin typeface="Aharoni" panose="02010803020104030203" pitchFamily="2" charset="-79"/>
              <a:cs typeface="Aharoni" panose="02010803020104030203" pitchFamily="2" charset="-79"/>
            </a:endParaRPr>
          </a:p>
          <a:p>
            <a:pPr>
              <a:spcBef>
                <a:spcPts val="600"/>
              </a:spcBef>
              <a:spcAft>
                <a:spcPts val="1200"/>
              </a:spcAft>
            </a:pPr>
            <a:r>
              <a:rPr lang="en-US" sz="1600" dirty="0" smtClean="0">
                <a:latin typeface="Garamond" panose="02020404030301010803" pitchFamily="18" charset="0"/>
              </a:rPr>
              <a:t> </a:t>
            </a:r>
            <a:endParaRPr lang="en-US" sz="1600" dirty="0">
              <a:latin typeface="Garamond" panose="02020404030301010803" pitchFamily="18" charset="0"/>
            </a:endParaRPr>
          </a:p>
        </p:txBody>
      </p:sp>
      <p:sp>
        <p:nvSpPr>
          <p:cNvPr id="4" name="TextBox 3"/>
          <p:cNvSpPr txBox="1"/>
          <p:nvPr/>
        </p:nvSpPr>
        <p:spPr>
          <a:xfrm>
            <a:off x="42863" y="1447800"/>
            <a:ext cx="8915400" cy="584775"/>
          </a:xfrm>
          <a:prstGeom prst="rect">
            <a:avLst/>
          </a:prstGeom>
          <a:noFill/>
        </p:spPr>
        <p:txBody>
          <a:bodyPr wrap="square" rtlCol="0">
            <a:spAutoFit/>
          </a:bodyPr>
          <a:lstStyle/>
          <a:p>
            <a:pPr algn="ctr"/>
            <a:r>
              <a:rPr lang="en-US" sz="3200" b="1" dirty="0" smtClean="0">
                <a:latin typeface="Aharoni" panose="02010803020104030203" pitchFamily="2" charset="-79"/>
                <a:cs typeface="Aharoni" panose="02010803020104030203" pitchFamily="2" charset="-79"/>
              </a:rPr>
              <a:t>Why all the fuss?</a:t>
            </a:r>
            <a:endParaRPr lang="en-US" sz="32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831901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UNCCharlotte_template05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UNCCharlotte_template05 (1)</Template>
  <TotalTime>442</TotalTime>
  <Words>1295</Words>
  <Application>Microsoft Office PowerPoint</Application>
  <PresentationFormat>On-screen Show (4:3)</PresentationFormat>
  <Paragraphs>178</Paragraphs>
  <Slides>28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ＭＳ Ｐゴシック</vt:lpstr>
      <vt:lpstr>Aharoni</vt:lpstr>
      <vt:lpstr>Arial</vt:lpstr>
      <vt:lpstr>Bradley Hand ITC</vt:lpstr>
      <vt:lpstr>Calibri</vt:lpstr>
      <vt:lpstr>Garamond</vt:lpstr>
      <vt:lpstr>Wingdings</vt:lpstr>
      <vt:lpstr>UNCCharlotte_template05 (1)</vt:lpstr>
      <vt:lpstr>Understanding Sexual Assault, Relationship Violence, and Stalking: Creating an   Informed Campus Culture  </vt:lpstr>
      <vt:lpstr>PowerPoint Presentation</vt:lpstr>
      <vt:lpstr>PowerPoint Presentation</vt:lpstr>
      <vt:lpstr> Stalking Statistics</vt:lpstr>
      <vt:lpstr> Examples of Stalking</vt:lpstr>
      <vt:lpstr>Scope of the Issue- Relationship Violence</vt:lpstr>
      <vt:lpstr>        Relationship Violence</vt:lpstr>
      <vt:lpstr>PowerPoint Presentation</vt:lpstr>
      <vt:lpstr>PowerPoint Presentation</vt:lpstr>
      <vt:lpstr>PowerPoint Presentation</vt:lpstr>
      <vt:lpstr>Title IX  • prohibits discrimination on the basis of sex   (including sexual harassment, sexual assault, and   other forms of sexual misconduct)  Campus SaVE Act/VAWA (amendment to Clery)  • provides certain notification and procedural   rights to victims of sexual assault, domestic  violence, dating violence, and stalking  Clery Act  • requires reporting of crimes (including sex   offense, domestic violence, dating violence,   and stalking) on or near campus</vt:lpstr>
      <vt:lpstr>PowerPoint Presentation</vt:lpstr>
      <vt:lpstr>               What is Rape Culture? </vt:lpstr>
      <vt:lpstr>Lets Break it Down</vt:lpstr>
      <vt:lpstr>     Break it Down Further</vt:lpstr>
      <vt:lpstr>Some Examples</vt:lpstr>
      <vt:lpstr>PowerPoint Presentation</vt:lpstr>
      <vt:lpstr>Barriers to Reporting</vt:lpstr>
      <vt:lpstr>Responsible Employee = any employee . . .   • who has the authority to take action to redress   sexual violence;    • who has been given the duty of reporting incidents  of sexual violence or any other misconduct by  students to the Title IX Coordinator or other  appropriate school designee; or    • whom a student could reasonably believe has this  authority or duty</vt:lpstr>
      <vt:lpstr>Responsible Employee =   • all Cabinet members   • all faculty  members   • Police &amp; Public Safety   • Human Resources   • Dean of Students office   • Coaches, trainers   • Housing staff, RAs, RCs   • security personnel   • Teaching Assistants    • certain PaTS staff   • Staff with supervisory    responsibilities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UNC Charlotte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 Arial font, 36 point  Presenter &amp; Title Date or conference name</dc:title>
  <dc:creator>Cindy Jones</dc:creator>
  <cp:lastModifiedBy>White, Melanie</cp:lastModifiedBy>
  <cp:revision>32</cp:revision>
  <cp:lastPrinted>2014-10-13T17:29:51Z</cp:lastPrinted>
  <dcterms:created xsi:type="dcterms:W3CDTF">2014-04-28T15:06:35Z</dcterms:created>
  <dcterms:modified xsi:type="dcterms:W3CDTF">2014-10-14T14:29:50Z</dcterms:modified>
</cp:coreProperties>
</file>