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1"/>
  </p:notesMasterIdLst>
  <p:handoutMasterIdLst>
    <p:handoutMasterId r:id="rId22"/>
  </p:handoutMasterIdLst>
  <p:sldIdLst>
    <p:sldId id="276" r:id="rId2"/>
    <p:sldId id="309" r:id="rId3"/>
    <p:sldId id="348" r:id="rId4"/>
    <p:sldId id="327" r:id="rId5"/>
    <p:sldId id="328" r:id="rId6"/>
    <p:sldId id="311" r:id="rId7"/>
    <p:sldId id="349" r:id="rId8"/>
    <p:sldId id="339" r:id="rId9"/>
    <p:sldId id="340" r:id="rId10"/>
    <p:sldId id="312" r:id="rId11"/>
    <p:sldId id="341" r:id="rId12"/>
    <p:sldId id="313" r:id="rId13"/>
    <p:sldId id="342" r:id="rId14"/>
    <p:sldId id="343" r:id="rId15"/>
    <p:sldId id="344" r:id="rId16"/>
    <p:sldId id="345" r:id="rId17"/>
    <p:sldId id="346" r:id="rId18"/>
    <p:sldId id="347" r:id="rId19"/>
    <p:sldId id="33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CFEF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530" autoAdjust="0"/>
  </p:normalViewPr>
  <p:slideViewPr>
    <p:cSldViewPr>
      <p:cViewPr varScale="1">
        <p:scale>
          <a:sx n="93" d="100"/>
          <a:sy n="93" d="100"/>
        </p:scale>
        <p:origin x="9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551C7D-A3BF-4AC6-9F4D-948CF0628CAB}" type="datetimeFigureOut">
              <a:rPr lang="en-US" smtClean="0"/>
              <a:pPr/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CF5584-0335-44A7-B0A5-F4C87381DC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58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3BB91B-2466-4440-AB8B-9522321B36E2}" type="datetimeFigureOut">
              <a:rPr lang="en-US" smtClean="0"/>
              <a:pPr/>
              <a:t>10/7/2015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78226B-52CD-43A5-AA69-F0D641991A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95400"/>
            <a:ext cx="9144000" cy="3202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pic>
        <p:nvPicPr>
          <p:cNvPr id="6" name="Picture 4" descr="UNCC_Logo_whiteTPB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NCC_Logo_whiteTP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0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82000" cy="504138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>
                <a:effectLst/>
                <a:latin typeface="Georgia" panose="02040502050405020303" pitchFamily="18" charset="0"/>
              </a:rPr>
              <a:t>Classroom Management and Disruptive Student Behavior</a:t>
            </a:r>
            <a:r>
              <a:rPr lang="en-US" sz="4000" dirty="0" smtClean="0">
                <a:effectLst/>
                <a:latin typeface="+mn-lt"/>
              </a:rPr>
              <a:t/>
            </a:r>
            <a:br>
              <a:rPr lang="en-US" sz="4000" dirty="0" smtClean="0">
                <a:effectLst/>
                <a:latin typeface="+mn-lt"/>
              </a:rPr>
            </a:br>
            <a:r>
              <a:rPr lang="en-US" sz="4000" dirty="0" smtClean="0">
                <a:effectLst/>
                <a:latin typeface="+mn-lt"/>
              </a:rPr>
              <a:t/>
            </a:r>
            <a:br>
              <a:rPr lang="en-US" sz="4000" dirty="0" smtClean="0">
                <a:effectLst/>
                <a:latin typeface="+mn-lt"/>
              </a:rPr>
            </a:br>
            <a:r>
              <a:rPr lang="en-US" sz="2800" dirty="0">
                <a:effectLst/>
                <a:latin typeface="+mn-lt"/>
              </a:rPr>
              <a:t/>
            </a:r>
            <a:br>
              <a:rPr lang="en-US" sz="2800" dirty="0">
                <a:effectLst/>
                <a:latin typeface="+mn-lt"/>
              </a:rPr>
            </a:br>
            <a:r>
              <a:rPr lang="en-US" sz="2800" dirty="0" smtClean="0">
                <a:effectLst/>
                <a:latin typeface="Georgia" panose="02040502050405020303" pitchFamily="18" charset="0"/>
              </a:rPr>
              <a:t>Jesh Humphrey</a:t>
            </a:r>
            <a:br>
              <a:rPr lang="en-US" sz="2800" dirty="0" smtClean="0">
                <a:effectLst/>
                <a:latin typeface="Georgia" panose="02040502050405020303" pitchFamily="18" charset="0"/>
              </a:rPr>
            </a:br>
            <a:r>
              <a:rPr lang="en-US" sz="2800" dirty="0" smtClean="0">
                <a:effectLst/>
                <a:latin typeface="Georgia" panose="02040502050405020303" pitchFamily="18" charset="0"/>
              </a:rPr>
              <a:t>Deputy General Counsel</a:t>
            </a:r>
            <a:br>
              <a:rPr lang="en-US" sz="2800" dirty="0" smtClean="0">
                <a:effectLst/>
                <a:latin typeface="Georgia" panose="02040502050405020303" pitchFamily="18" charset="0"/>
              </a:rPr>
            </a:br>
            <a:r>
              <a:rPr lang="en-US" sz="2800" dirty="0" smtClean="0">
                <a:effectLst/>
                <a:latin typeface="Georgia" panose="02040502050405020303" pitchFamily="18" charset="0"/>
              </a:rPr>
              <a:t/>
            </a:r>
            <a:br>
              <a:rPr lang="en-US" sz="2800" dirty="0" smtClean="0">
                <a:effectLst/>
                <a:latin typeface="Georgia" panose="02040502050405020303" pitchFamily="18" charset="0"/>
              </a:rPr>
            </a:br>
            <a:r>
              <a:rPr lang="en-US" sz="2800" dirty="0" smtClean="0">
                <a:effectLst/>
                <a:latin typeface="Georgia" panose="02040502050405020303" pitchFamily="18" charset="0"/>
              </a:rPr>
              <a:t/>
            </a:r>
            <a:br>
              <a:rPr lang="en-US" sz="2800" dirty="0" smtClean="0">
                <a:effectLst/>
                <a:latin typeface="Georgia" panose="02040502050405020303" pitchFamily="18" charset="0"/>
              </a:rPr>
            </a:br>
            <a:r>
              <a:rPr lang="en-US" sz="2800" dirty="0" smtClean="0">
                <a:effectLst/>
                <a:latin typeface="Georgia" panose="02040502050405020303" pitchFamily="18" charset="0"/>
              </a:rPr>
              <a:t>October 15, 2015</a:t>
            </a:r>
            <a:endParaRPr lang="en-US" sz="4000" dirty="0">
              <a:effectLst/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Religious Accommodations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43001"/>
            <a:ext cx="8382000" cy="5257799"/>
          </a:xfrm>
        </p:spPr>
        <p:txBody>
          <a:bodyPr>
            <a:normAutofit fontScale="92500"/>
          </a:bodyPr>
          <a:lstStyle/>
          <a:p>
            <a:r>
              <a:rPr lang="en-US" dirty="0"/>
              <a:t>University Policy 409 requires that students be provided reasonable accommodations for a sincerely held religious belief.</a:t>
            </a:r>
          </a:p>
          <a:p>
            <a:r>
              <a:rPr lang="en-US" dirty="0"/>
              <a:t>Faculty must make a good faith effort to accommodate a student’s religious practice or belief, unless it would create an “undue hardship.”</a:t>
            </a:r>
          </a:p>
          <a:p>
            <a:pPr lvl="1"/>
            <a:r>
              <a:rPr lang="en-US" dirty="0"/>
              <a:t>Showing “undue hardship” requires the University to show that a proposed accommodation in a particular case poses a “more than de </a:t>
            </a:r>
            <a:r>
              <a:rPr lang="en-US" dirty="0" err="1"/>
              <a:t>minimis</a:t>
            </a:r>
            <a:r>
              <a:rPr lang="en-US" dirty="0"/>
              <a:t>” cost or burden. </a:t>
            </a:r>
          </a:p>
          <a:p>
            <a:pPr lvl="1"/>
            <a:r>
              <a:rPr lang="en-US" dirty="0"/>
              <a:t>The Office of Legal Affairs should be consulted if a faculty member believes that a particular accommodation would result in “undue hardship.”</a:t>
            </a:r>
          </a:p>
        </p:txBody>
      </p:sp>
    </p:spTree>
    <p:extLst>
      <p:ext uri="{BB962C8B-B14F-4D97-AF65-F5344CB8AC3E}">
        <p14:creationId xmlns:p14="http://schemas.microsoft.com/office/powerpoint/2010/main" val="6485735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Religious Accommodations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43001"/>
            <a:ext cx="8382000" cy="5257799"/>
          </a:xfrm>
        </p:spPr>
        <p:txBody>
          <a:bodyPr>
            <a:normAutofit/>
          </a:bodyPr>
          <a:lstStyle/>
          <a:p>
            <a:r>
              <a:rPr lang="en-US" dirty="0"/>
              <a:t>Faculty are required to authorize a minimum of two excused absences each academic year for religious observances required by a student’s sincerely held religious belief.</a:t>
            </a:r>
          </a:p>
          <a:p>
            <a:r>
              <a:rPr lang="en-US" dirty="0"/>
              <a:t>Students must be provided the opportunity to make up tests or missed coursework due to an excused absence for a religious observance.</a:t>
            </a:r>
          </a:p>
        </p:txBody>
      </p:sp>
    </p:spTree>
    <p:extLst>
      <p:ext uri="{BB962C8B-B14F-4D97-AF65-F5344CB8AC3E}">
        <p14:creationId xmlns:p14="http://schemas.microsoft.com/office/powerpoint/2010/main" val="2681929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Civility in the Classroom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0"/>
            <a:ext cx="8382000" cy="416113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Faculty are responsible for management of the classroom environment.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Faculty should set the stage for civility in the classroom by: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Providing clear and reasonable expectations in advance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Defining standards of behavior in the syllabus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Modeling expected behavior, including demonstrating respect for dissenting or opposing points of view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Maintaining a professional and friendly relationship with students</a:t>
            </a:r>
          </a:p>
        </p:txBody>
      </p:sp>
    </p:spTree>
    <p:extLst>
      <p:ext uri="{BB962C8B-B14F-4D97-AF65-F5344CB8AC3E}">
        <p14:creationId xmlns:p14="http://schemas.microsoft.com/office/powerpoint/2010/main" val="2347372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Disruptive Behaviors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0"/>
            <a:ext cx="8382000" cy="4998291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Faculty also have the primary responsibility for controlling disruptive classroom behavior.</a:t>
            </a:r>
          </a:p>
          <a:p>
            <a:r>
              <a:rPr lang="en-US" dirty="0">
                <a:latin typeface="Calibri" panose="020F0502020204030204" pitchFamily="34" charset="0"/>
              </a:rPr>
              <a:t>Disruptive behaviors can include: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Harassment of students or faculty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Repeated outbursts that disrupt the flow of instruction or prevent concentration on the subject taught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Failure </a:t>
            </a:r>
            <a:r>
              <a:rPr lang="en-US" dirty="0">
                <a:latin typeface="Calibri" panose="020F0502020204030204" pitchFamily="34" charset="0"/>
              </a:rPr>
              <a:t>to cooperate in maintaining classroom decorum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Repeated or severe violations of classroom or University policy</a:t>
            </a:r>
          </a:p>
        </p:txBody>
      </p:sp>
    </p:spTree>
    <p:extLst>
      <p:ext uri="{BB962C8B-B14F-4D97-AF65-F5344CB8AC3E}">
        <p14:creationId xmlns:p14="http://schemas.microsoft.com/office/powerpoint/2010/main" val="32349653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Disruptive Behaviors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1"/>
            <a:ext cx="8382000" cy="50291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Disruptive </a:t>
            </a:r>
            <a:r>
              <a:rPr lang="en-US" dirty="0">
                <a:latin typeface="Calibri" panose="020F0502020204030204" pitchFamily="34" charset="0"/>
              </a:rPr>
              <a:t>behaviors should be addressed as they occur: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Consider </a:t>
            </a:r>
            <a:r>
              <a:rPr lang="en-US" dirty="0">
                <a:latin typeface="Calibri" panose="020F0502020204030204" pitchFamily="34" charset="0"/>
              </a:rPr>
              <a:t>first cautioning the entire class rather than warning a particular student.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If the behavior is irritating, but not disruptive, try speaking with the student after class.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In rare circumstances when necessary to speak to a student during class, do so in a firm, friendly manner, and say that further discussion can occur after class.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If necessary, remind the student that continued disruption may result in removal from the class.</a:t>
            </a:r>
          </a:p>
        </p:txBody>
      </p:sp>
    </p:spTree>
    <p:extLst>
      <p:ext uri="{BB962C8B-B14F-4D97-AF65-F5344CB8AC3E}">
        <p14:creationId xmlns:p14="http://schemas.microsoft.com/office/powerpoint/2010/main" val="15629900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Disruptive Behaviors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1"/>
            <a:ext cx="8382000" cy="502919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 panose="020F0502020204030204" pitchFamily="34" charset="0"/>
              </a:rPr>
              <a:t>A student who persists in disrupting a class may be asked to leave the classroom for the remainder of the class period.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Tell the student the reason(s) for such action;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Give the student an opportunity to discuss the matter ASAP;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Document the incident and promptly consult with the department chair;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Suspension for more than one class period requires appropriate disciplinary action through the DOS office (</a:t>
            </a:r>
            <a:r>
              <a:rPr lang="en-US" u="sng" dirty="0">
                <a:solidFill>
                  <a:srgbClr val="FFFF00"/>
                </a:solidFill>
                <a:latin typeface="Calibri" panose="020F0502020204030204" pitchFamily="34" charset="0"/>
              </a:rPr>
              <a:t>incidentreport.uncc.edu</a:t>
            </a:r>
            <a:r>
              <a:rPr lang="en-US" dirty="0">
                <a:latin typeface="Calibri" panose="020F0502020204030204" pitchFamily="34" charset="0"/>
              </a:rPr>
              <a:t>).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Contact Police and Public Safety if the student does not leave the class promptly or there is a safety issue involved.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If necessary, dismiss the entire class.</a:t>
            </a:r>
          </a:p>
        </p:txBody>
      </p:sp>
    </p:spTree>
    <p:extLst>
      <p:ext uri="{BB962C8B-B14F-4D97-AF65-F5344CB8AC3E}">
        <p14:creationId xmlns:p14="http://schemas.microsoft.com/office/powerpoint/2010/main" val="1066400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Suggested Syllabus Policies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1"/>
            <a:ext cx="8382000" cy="5029199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By including clear policies in the syllabus: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Faculty can clearly set forth expectations for classroom behavior, and 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Students will be duly notified of these expectations at the outset of the course.</a:t>
            </a:r>
          </a:p>
          <a:p>
            <a:r>
              <a:rPr lang="en-US" dirty="0">
                <a:latin typeface="Calibri" panose="020F0502020204030204" pitchFamily="34" charset="0"/>
              </a:rPr>
              <a:t>A syllabus should be in writing, either on paper or through a class/faculty website.</a:t>
            </a:r>
          </a:p>
        </p:txBody>
      </p:sp>
    </p:spTree>
    <p:extLst>
      <p:ext uri="{BB962C8B-B14F-4D97-AF65-F5344CB8AC3E}">
        <p14:creationId xmlns:p14="http://schemas.microsoft.com/office/powerpoint/2010/main" val="20269786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Syllabus Policy 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1"/>
            <a:ext cx="8382000" cy="502919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" panose="020F0502020204030204" pitchFamily="34" charset="0"/>
              </a:rPr>
              <a:t>Academic and behavioral expectations</a:t>
            </a:r>
          </a:p>
          <a:p>
            <a:r>
              <a:rPr lang="en-US" dirty="0">
                <a:latin typeface="Calibri" panose="020F0502020204030204" pitchFamily="34" charset="0"/>
              </a:rPr>
              <a:t>Allowance for revision of the syllabus during the semester</a:t>
            </a:r>
          </a:p>
          <a:p>
            <a:r>
              <a:rPr lang="en-US" dirty="0">
                <a:latin typeface="Calibri" panose="020F0502020204030204" pitchFamily="34" charset="0"/>
              </a:rPr>
              <a:t>Policy on instructor’s absence or tardiness</a:t>
            </a:r>
          </a:p>
          <a:p>
            <a:r>
              <a:rPr lang="en-US" dirty="0">
                <a:latin typeface="Calibri" panose="020F0502020204030204" pitchFamily="34" charset="0"/>
              </a:rPr>
              <a:t>Policy on student absenteeism or tardiness</a:t>
            </a:r>
          </a:p>
          <a:p>
            <a:r>
              <a:rPr lang="en-US" dirty="0">
                <a:latin typeface="Calibri" panose="020F0502020204030204" pitchFamily="34" charset="0"/>
              </a:rPr>
              <a:t>Notify students of rights and responsibilities to obtain accommodations</a:t>
            </a:r>
          </a:p>
          <a:p>
            <a:r>
              <a:rPr lang="en-US" dirty="0">
                <a:latin typeface="Calibri" panose="020F0502020204030204" pitchFamily="34" charset="0"/>
              </a:rPr>
              <a:t>Prohibitions or limitations on use of technology</a:t>
            </a:r>
          </a:p>
          <a:p>
            <a:r>
              <a:rPr lang="en-US" dirty="0">
                <a:latin typeface="Calibri" panose="020F0502020204030204" pitchFamily="34" charset="0"/>
              </a:rPr>
              <a:t>Prohibitions on sexual harassment in web-based or web-assisted courses</a:t>
            </a:r>
          </a:p>
          <a:p>
            <a:r>
              <a:rPr lang="en-US" dirty="0">
                <a:latin typeface="Calibri" panose="020F0502020204030204" pitchFamily="34" charset="0"/>
              </a:rPr>
              <a:t>Notification if you plan to use Turnitin.com (or another plagiarism detection program)</a:t>
            </a:r>
          </a:p>
        </p:txBody>
      </p:sp>
    </p:spTree>
    <p:extLst>
      <p:ext uri="{BB962C8B-B14F-4D97-AF65-F5344CB8AC3E}">
        <p14:creationId xmlns:p14="http://schemas.microsoft.com/office/powerpoint/2010/main" val="944781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Additional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219201"/>
            <a:ext cx="8382000" cy="5029199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rgbClr val="FFFF00"/>
                </a:solidFill>
                <a:latin typeface="Calibri" panose="020F0502020204030204" pitchFamily="34" charset="0"/>
              </a:rPr>
              <a:t>legal.uncc.edu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sym typeface="Wingdings"/>
              </a:rPr>
              <a:t>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Legal Topics </a:t>
            </a:r>
            <a:r>
              <a:rPr lang="en-US" dirty="0">
                <a:latin typeface="Calibri" panose="020F0502020204030204" pitchFamily="34" charset="0"/>
                <a:sym typeface="Wingdings"/>
              </a:rPr>
              <a:t>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>Classroom Policies and Practices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Legal guidance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Practical advice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Syllabus topics and sample language</a:t>
            </a:r>
          </a:p>
          <a:p>
            <a:r>
              <a:rPr lang="en-US" dirty="0">
                <a:latin typeface="Calibri" panose="020F0502020204030204" pitchFamily="34" charset="0"/>
              </a:rPr>
              <a:t>Office of Legal Affairs: x75732</a:t>
            </a:r>
          </a:p>
          <a:p>
            <a:r>
              <a:rPr lang="en-US" dirty="0">
                <a:latin typeface="Calibri" panose="020F0502020204030204" pitchFamily="34" charset="0"/>
              </a:rPr>
              <a:t>Dean of Students Office:  </a:t>
            </a:r>
            <a:r>
              <a:rPr lang="en-US" dirty="0" smtClean="0">
                <a:latin typeface="Calibri" panose="020F0502020204030204" pitchFamily="34" charset="0"/>
              </a:rPr>
              <a:t>x70345</a:t>
            </a:r>
          </a:p>
          <a:p>
            <a:r>
              <a:rPr lang="en-US" u="sng" dirty="0" smtClean="0">
                <a:solidFill>
                  <a:srgbClr val="FFFF00"/>
                </a:solidFill>
                <a:latin typeface="Calibri" panose="020F0502020204030204" pitchFamily="34" charset="0"/>
              </a:rPr>
              <a:t>jesh.humphrey@uncc.edu</a:t>
            </a:r>
            <a:endParaRPr lang="en-US" u="sng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26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Questions?</a:t>
            </a:r>
            <a:endParaRPr lang="en-US" dirty="0"/>
          </a:p>
        </p:txBody>
      </p:sp>
      <p:pic>
        <p:nvPicPr>
          <p:cNvPr id="4" name="Picture 2" descr="http://smartblogs.com/socialmedia/files/2009/06/raise-hand1-300x1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00200"/>
            <a:ext cx="5973464" cy="3962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8026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Topics We’ll Cover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09945"/>
          </a:xfrm>
        </p:spPr>
        <p:txBody>
          <a:bodyPr/>
          <a:lstStyle/>
          <a:p>
            <a:r>
              <a:rPr lang="en-US" dirty="0"/>
              <a:t>Basic Legal Guidelines</a:t>
            </a:r>
          </a:p>
          <a:p>
            <a:r>
              <a:rPr lang="en-US" dirty="0" smtClean="0"/>
              <a:t>Civility in the Classroom</a:t>
            </a:r>
          </a:p>
          <a:p>
            <a:r>
              <a:rPr lang="en-US" dirty="0" smtClean="0"/>
              <a:t>Disruptive Student Behavior</a:t>
            </a:r>
            <a:endParaRPr lang="en-US" dirty="0"/>
          </a:p>
          <a:p>
            <a:r>
              <a:rPr lang="en-US" dirty="0"/>
              <a:t>Suggested Syllabus Policies</a:t>
            </a:r>
          </a:p>
          <a:p>
            <a:r>
              <a:rPr lang="en-US" dirty="0"/>
              <a:t>Additional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7441236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Basic Legal Guidelines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0531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classroom policy will likely be upheld in court if it is:</a:t>
            </a:r>
          </a:p>
          <a:p>
            <a:r>
              <a:rPr lang="en-US" dirty="0"/>
              <a:t>reasonable,</a:t>
            </a:r>
          </a:p>
          <a:p>
            <a:r>
              <a:rPr lang="en-US" dirty="0"/>
              <a:t>not arbitrary and capricious,</a:t>
            </a:r>
          </a:p>
          <a:p>
            <a:r>
              <a:rPr lang="en-US" dirty="0"/>
              <a:t>not based on malice, and</a:t>
            </a:r>
          </a:p>
          <a:p>
            <a:r>
              <a:rPr lang="en-US" dirty="0"/>
              <a:t>not based on illegal discrimination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09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Basic Legal Guidelines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43000"/>
            <a:ext cx="8382000" cy="462280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To be enforceable, a classroom policy should be supported by a rational justification.</a:t>
            </a:r>
          </a:p>
          <a:p>
            <a:r>
              <a:rPr lang="en-US" dirty="0"/>
              <a:t>As an example, if a certain classroom behavior would be disruptive to the teaching or educational process, a limitation or prohibition on such behavior will likely pass the rational basis test.</a:t>
            </a:r>
          </a:p>
          <a:p>
            <a:pPr lvl="1"/>
            <a:r>
              <a:rPr lang="en-US" dirty="0"/>
              <a:t>Cell phones</a:t>
            </a:r>
          </a:p>
          <a:p>
            <a:pPr lvl="1"/>
            <a:r>
              <a:rPr lang="en-US" dirty="0"/>
              <a:t>Text messaging</a:t>
            </a:r>
          </a:p>
          <a:p>
            <a:pPr lvl="1"/>
            <a:r>
              <a:rPr lang="en-US" dirty="0"/>
              <a:t>Use of laptop computers/tablets</a:t>
            </a:r>
          </a:p>
        </p:txBody>
      </p:sp>
    </p:spTree>
    <p:extLst>
      <p:ext uri="{BB962C8B-B14F-4D97-AF65-F5344CB8AC3E}">
        <p14:creationId xmlns:p14="http://schemas.microsoft.com/office/powerpoint/2010/main" val="3302954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Basic Legal Guidelines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43000"/>
            <a:ext cx="8382000" cy="305314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Other examples of enforceable classroom policies include limitations on:</a:t>
            </a:r>
          </a:p>
          <a:p>
            <a:r>
              <a:rPr lang="en-US" dirty="0"/>
              <a:t>Use of recording devices</a:t>
            </a:r>
          </a:p>
          <a:p>
            <a:r>
              <a:rPr lang="en-US" dirty="0"/>
              <a:t>Food and drink</a:t>
            </a:r>
          </a:p>
          <a:p>
            <a:r>
              <a:rPr lang="en-US" dirty="0"/>
              <a:t>Noise/conversations</a:t>
            </a:r>
          </a:p>
          <a:p>
            <a:r>
              <a:rPr lang="en-US" dirty="0"/>
              <a:t>Late arrivals/early departures</a:t>
            </a:r>
          </a:p>
        </p:txBody>
      </p:sp>
    </p:spTree>
    <p:extLst>
      <p:ext uri="{BB962C8B-B14F-4D97-AF65-F5344CB8AC3E}">
        <p14:creationId xmlns:p14="http://schemas.microsoft.com/office/powerpoint/2010/main" val="28798947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</p:spPr>
        <p:txBody>
          <a:bodyPr/>
          <a:lstStyle/>
          <a:p>
            <a:pPr algn="ctr"/>
            <a:r>
              <a:rPr lang="en-US" dirty="0">
                <a:latin typeface="Georgia" panose="02040502050405020303" pitchFamily="18" charset="0"/>
              </a:rPr>
              <a:t>Illegal/Impermissible Discrimination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88351"/>
            <a:ext cx="8382000" cy="2856167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Faculty members should make sure that classroom policies do not have the purpose or effect of illegally/impermissibly discriminating on the basis of a protected status.</a:t>
            </a:r>
          </a:p>
          <a:p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406613" y="3657600"/>
            <a:ext cx="8382000" cy="2819400"/>
          </a:xfrm>
          <a:prstGeom prst="rect">
            <a:avLst/>
          </a:prstGeom>
        </p:spPr>
        <p:txBody>
          <a:bodyPr vert="horz" lIns="0" tIns="0" rIns="0" bIns="0" numCol="2" rtlCol="0">
            <a:normAutofit fontScale="85000" lnSpcReduction="20000"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Sex (including pregnancy and </a:t>
            </a:r>
            <a:r>
              <a:rPr lang="en-US" dirty="0" smtClean="0"/>
              <a:t>parenting</a:t>
            </a:r>
            <a:r>
              <a:rPr lang="en-US" dirty="0"/>
              <a:t>)</a:t>
            </a:r>
          </a:p>
          <a:p>
            <a:r>
              <a:rPr lang="en-US" dirty="0"/>
              <a:t>Gender Identity (actual or </a:t>
            </a:r>
            <a:r>
              <a:rPr lang="en-US" dirty="0" smtClean="0"/>
              <a:t>perceived</a:t>
            </a:r>
            <a:r>
              <a:rPr lang="en-US" dirty="0"/>
              <a:t>)</a:t>
            </a:r>
          </a:p>
          <a:p>
            <a:r>
              <a:rPr lang="en-US" dirty="0"/>
              <a:t>Race</a:t>
            </a:r>
          </a:p>
          <a:p>
            <a:r>
              <a:rPr lang="en-US" dirty="0"/>
              <a:t>Color</a:t>
            </a:r>
          </a:p>
          <a:p>
            <a:r>
              <a:rPr lang="en-US" dirty="0"/>
              <a:t>National Origin</a:t>
            </a:r>
          </a:p>
          <a:p>
            <a:r>
              <a:rPr lang="en-US" dirty="0"/>
              <a:t>Religion/Beliefs</a:t>
            </a:r>
          </a:p>
          <a:p>
            <a:r>
              <a:rPr lang="en-US" dirty="0"/>
              <a:t>Age</a:t>
            </a:r>
          </a:p>
          <a:p>
            <a:r>
              <a:rPr lang="en-US" dirty="0"/>
              <a:t>Disability</a:t>
            </a:r>
          </a:p>
          <a:p>
            <a:r>
              <a:rPr lang="en-US" dirty="0"/>
              <a:t>Military Service</a:t>
            </a:r>
          </a:p>
          <a:p>
            <a:r>
              <a:rPr lang="en-US" dirty="0"/>
              <a:t>Sexual Orientation</a:t>
            </a:r>
          </a:p>
          <a:p>
            <a:r>
              <a:rPr lang="en-US" dirty="0"/>
              <a:t>Political Affiliation</a:t>
            </a:r>
          </a:p>
          <a:p>
            <a:r>
              <a:rPr lang="en-US" dirty="0"/>
              <a:t>Genetic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836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Students with Disabilities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88351"/>
            <a:ext cx="8382000" cy="3200876"/>
          </a:xfrm>
        </p:spPr>
        <p:txBody>
          <a:bodyPr/>
          <a:lstStyle/>
          <a:p>
            <a:r>
              <a:rPr lang="en-US" dirty="0"/>
              <a:t>The ADA requires the University to provide reasonable accommodations to those students who identify themselves as having a disability and who request such accommodations.</a:t>
            </a:r>
          </a:p>
          <a:p>
            <a:r>
              <a:rPr lang="en-US" dirty="0"/>
              <a:t>Students are not required to disclose a disability and faculty should not ask a student about a disability.</a:t>
            </a:r>
          </a:p>
        </p:txBody>
      </p:sp>
    </p:spTree>
    <p:extLst>
      <p:ext uri="{BB962C8B-B14F-4D97-AF65-F5344CB8AC3E}">
        <p14:creationId xmlns:p14="http://schemas.microsoft.com/office/powerpoint/2010/main" val="41852342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Students with Disabilities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88351"/>
            <a:ext cx="8382000" cy="428425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Are the following classroom policies enforceable?</a:t>
            </a:r>
          </a:p>
          <a:p>
            <a:r>
              <a:rPr lang="en-US" dirty="0"/>
              <a:t>This class begins promptly at 9 a.m.  Students arriving after 9 a.m. will not be admitted and will be counted absent.    </a:t>
            </a:r>
          </a:p>
          <a:p>
            <a:r>
              <a:rPr lang="en-US" dirty="0"/>
              <a:t>All written essays must be submitted in hard copy.  No electronic copies will be accepted.  </a:t>
            </a:r>
          </a:p>
          <a:p>
            <a:r>
              <a:rPr lang="en-US" dirty="0"/>
              <a:t>Every student must attend a conference at the professor’s office.  Missing the conference is an absence.</a:t>
            </a:r>
          </a:p>
        </p:txBody>
      </p:sp>
    </p:spTree>
    <p:extLst>
      <p:ext uri="{BB962C8B-B14F-4D97-AF65-F5344CB8AC3E}">
        <p14:creationId xmlns:p14="http://schemas.microsoft.com/office/powerpoint/2010/main" val="9139799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Georgia" panose="02040502050405020303" pitchFamily="18" charset="0"/>
              </a:rPr>
              <a:t>Students with Disabilities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188351"/>
            <a:ext cx="8382000" cy="55172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Are the following classroom policies enforceable?</a:t>
            </a:r>
          </a:p>
          <a:p>
            <a:r>
              <a:rPr lang="en-US" dirty="0"/>
              <a:t>Class participation means that students must give an oral report to the class.  Those who do not speak will have the class participation grade reduced.</a:t>
            </a:r>
          </a:p>
          <a:p>
            <a:r>
              <a:rPr lang="en-US" dirty="0"/>
              <a:t>Students who need special assistance or accommodations must raise their hand and identify themselves on the first day of class.  If a student does not do so, then no accommodation will be provided.</a:t>
            </a:r>
          </a:p>
          <a:p>
            <a:r>
              <a:rPr lang="en-US" dirty="0"/>
              <a:t>Student with a visible disability requests what appears to be an appropriate accommodation, but has no accommodation letter from Disability Services.</a:t>
            </a:r>
          </a:p>
        </p:txBody>
      </p:sp>
    </p:spTree>
    <p:extLst>
      <p:ext uri="{BB962C8B-B14F-4D97-AF65-F5344CB8AC3E}">
        <p14:creationId xmlns:p14="http://schemas.microsoft.com/office/powerpoint/2010/main" val="33015715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5947</TotalTime>
  <Words>1023</Words>
  <Application>Microsoft Office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Georgia</vt:lpstr>
      <vt:lpstr>Wingdings</vt:lpstr>
      <vt:lpstr>Sample presentation slides</vt:lpstr>
      <vt:lpstr> Classroom Management and Disruptive Student Behavior   Jesh Humphrey Deputy General Counsel   October 15, 2015</vt:lpstr>
      <vt:lpstr>Topics We’ll Cover</vt:lpstr>
      <vt:lpstr>Basic Legal Guidelines</vt:lpstr>
      <vt:lpstr>Basic Legal Guidelines</vt:lpstr>
      <vt:lpstr>Basic Legal Guidelines</vt:lpstr>
      <vt:lpstr>Illegal/Impermissible Discrimination</vt:lpstr>
      <vt:lpstr>Students with Disabilities</vt:lpstr>
      <vt:lpstr>Students with Disabilities</vt:lpstr>
      <vt:lpstr>Students with Disabilities</vt:lpstr>
      <vt:lpstr>Religious Accommodations</vt:lpstr>
      <vt:lpstr>Religious Accommodations</vt:lpstr>
      <vt:lpstr>Civility in the Classroom</vt:lpstr>
      <vt:lpstr>Disruptive Behaviors</vt:lpstr>
      <vt:lpstr>Disruptive Behaviors</vt:lpstr>
      <vt:lpstr>Disruptive Behaviors</vt:lpstr>
      <vt:lpstr>Suggested Syllabus Policies</vt:lpstr>
      <vt:lpstr>Syllabus Policy Examples</vt:lpstr>
      <vt:lpstr>Additional Resources</vt:lpstr>
      <vt:lpstr>Questions?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idadio</dc:creator>
  <cp:lastModifiedBy>White, Melanie</cp:lastModifiedBy>
  <cp:revision>245</cp:revision>
  <cp:lastPrinted>2013-10-28T20:05:58Z</cp:lastPrinted>
  <dcterms:created xsi:type="dcterms:W3CDTF">2010-08-10T14:00:46Z</dcterms:created>
  <dcterms:modified xsi:type="dcterms:W3CDTF">2015-10-07T19:51:27Z</dcterms:modified>
</cp:coreProperties>
</file>