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26"/>
  </p:notesMasterIdLst>
  <p:handoutMasterIdLst>
    <p:handoutMasterId r:id="rId27"/>
  </p:handoutMasterIdLst>
  <p:sldIdLst>
    <p:sldId id="276" r:id="rId2"/>
    <p:sldId id="296" r:id="rId3"/>
    <p:sldId id="309" r:id="rId4"/>
    <p:sldId id="327" r:id="rId5"/>
    <p:sldId id="328" r:id="rId6"/>
    <p:sldId id="310" r:id="rId7"/>
    <p:sldId id="335" r:id="rId8"/>
    <p:sldId id="311" r:id="rId9"/>
    <p:sldId id="312" r:id="rId10"/>
    <p:sldId id="338" r:id="rId11"/>
    <p:sldId id="313" r:id="rId12"/>
    <p:sldId id="329" r:id="rId13"/>
    <p:sldId id="330" r:id="rId14"/>
    <p:sldId id="331" r:id="rId15"/>
    <p:sldId id="316" r:id="rId16"/>
    <p:sldId id="323" r:id="rId17"/>
    <p:sldId id="314" r:id="rId18"/>
    <p:sldId id="333" r:id="rId19"/>
    <p:sldId id="315" r:id="rId20"/>
    <p:sldId id="324" r:id="rId21"/>
    <p:sldId id="334" r:id="rId22"/>
    <p:sldId id="336" r:id="rId23"/>
    <p:sldId id="337" r:id="rId24"/>
    <p:sldId id="308"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CFEFE"/>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0" autoAdjust="0"/>
    <p:restoredTop sz="95530" autoAdjust="0"/>
  </p:normalViewPr>
  <p:slideViewPr>
    <p:cSldViewPr>
      <p:cViewPr varScale="1">
        <p:scale>
          <a:sx n="93" d="100"/>
          <a:sy n="93" d="100"/>
        </p:scale>
        <p:origin x="93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7551C7D-A3BF-4AC6-9F4D-948CF0628CAB}" type="datetimeFigureOut">
              <a:rPr lang="en-US" smtClean="0"/>
              <a:pPr/>
              <a:t>10/7/2015</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9CF5584-0335-44A7-B0A5-F4C87381DC20}" type="slidenum">
              <a:rPr lang="en-US" smtClean="0"/>
              <a:pPr/>
              <a:t>‹#›</a:t>
            </a:fld>
            <a:endParaRPr lang="en-US" dirty="0"/>
          </a:p>
        </p:txBody>
      </p:sp>
    </p:spTree>
    <p:extLst>
      <p:ext uri="{BB962C8B-B14F-4D97-AF65-F5344CB8AC3E}">
        <p14:creationId xmlns:p14="http://schemas.microsoft.com/office/powerpoint/2010/main" val="2117658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33BB91B-2466-4440-AB8B-9522321B36E2}" type="datetimeFigureOut">
              <a:rPr lang="en-US" smtClean="0"/>
              <a:pPr/>
              <a:t>10/7/2015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F78226B-52CD-43A5-AA69-F0D641991AF3}" type="slidenum">
              <a:rPr lang="en-US" smtClean="0"/>
              <a:pPr/>
              <a:t>‹#›</a:t>
            </a:fld>
            <a:endParaRPr lang="en-US" dirty="0"/>
          </a:p>
        </p:txBody>
      </p:sp>
    </p:spTree>
    <p:extLst>
      <p:ext uri="{BB962C8B-B14F-4D97-AF65-F5344CB8AC3E}">
        <p14:creationId xmlns:p14="http://schemas.microsoft.com/office/powerpoint/2010/main" val="196690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7</a:t>
            </a:fld>
            <a:endParaRPr lang="en-US" dirty="0"/>
          </a:p>
        </p:txBody>
      </p:sp>
    </p:spTree>
    <p:extLst>
      <p:ext uri="{BB962C8B-B14F-4D97-AF65-F5344CB8AC3E}">
        <p14:creationId xmlns:p14="http://schemas.microsoft.com/office/powerpoint/2010/main" val="13245910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baseline="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4" name="Picture 4" descr="UNCC_Logo_whiteTPBG"/>
          <p:cNvPicPr>
            <a:picLocks noChangeAspect="1" noChangeArrowheads="1"/>
          </p:cNvPicPr>
          <p:nvPr/>
        </p:nvPicPr>
        <p:blipFill>
          <a:blip r:embed="rId3"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pic>
        <p:nvPicPr>
          <p:cNvPr id="5" name="Picture 4" descr="Swirl.png"/>
          <p:cNvPicPr>
            <a:picLocks noChangeAspect="1"/>
          </p:cNvPicPr>
          <p:nvPr/>
        </p:nvPicPr>
        <p:blipFill>
          <a:blip r:embed="rId3" cstate="print"/>
          <a:stretch>
            <a:fillRect/>
          </a:stretch>
        </p:blipFill>
        <p:spPr>
          <a:xfrm>
            <a:off x="0" y="1295400"/>
            <a:ext cx="9144000" cy="3202682"/>
          </a:xfrm>
          <a:prstGeom prst="rect">
            <a:avLst/>
          </a:prstGeom>
        </p:spPr>
      </p:pic>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pic>
        <p:nvPicPr>
          <p:cNvPr id="6" name="Picture 4" descr="UNCC_Logo_whiteTPBG"/>
          <p:cNvPicPr>
            <a:picLocks noChangeAspect="1" noChangeArrowheads="1"/>
          </p:cNvPicPr>
          <p:nvPr/>
        </p:nvPicPr>
        <p:blipFill>
          <a:blip r:embed="rId4"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4" descr="UNCC_Logo_whiteTPBG"/>
          <p:cNvPicPr>
            <a:picLocks noChangeAspect="1" noChangeArrowheads="1"/>
          </p:cNvPicPr>
          <p:nvPr/>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4" descr="UNCC_Logo_whiteTPBG"/>
          <p:cNvPicPr>
            <a:picLocks noChangeAspect="1" noChangeArrowheads="1"/>
          </p:cNvPicPr>
          <p:nvPr/>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4" descr="UNCC_Logo_whiteTPBG"/>
          <p:cNvPicPr>
            <a:picLocks noChangeAspect="1" noChangeArrowheads="1"/>
          </p:cNvPicPr>
          <p:nvPr/>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3" name="Picture 4" descr="UNCC_Logo_whiteTPBG"/>
          <p:cNvPicPr>
            <a:picLocks noChangeAspect="1" noChangeArrowheads="1"/>
          </p:cNvPicPr>
          <p:nvPr/>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descr="UNCC_Logo_whiteTPBG"/>
          <p:cNvPicPr>
            <a:picLocks noChangeAspect="1" noChangeArrowheads="1"/>
          </p:cNvPicPr>
          <p:nvPr/>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hyperlink" Target="mailto:amy.kelso@uncc.edu"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legal.uncc.edu/policies/up-402"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382000" cy="5041380"/>
          </a:xfrm>
        </p:spPr>
        <p:txBody>
          <a:bodyPr/>
          <a:lstStyle/>
          <a:p>
            <a:pPr algn="ctr"/>
            <a:r>
              <a:rPr lang="en-US" dirty="0" smtClean="0"/>
              <a:t/>
            </a:r>
            <a:br>
              <a:rPr lang="en-US" dirty="0" smtClean="0"/>
            </a:br>
            <a:r>
              <a:rPr lang="en-US" sz="5400" dirty="0" smtClean="0">
                <a:effectLst/>
                <a:latin typeface="Georgia" panose="02040502050405020303" pitchFamily="18" charset="0"/>
              </a:rPr>
              <a:t>Family Educational Rights and Privacy Act (FERPA)</a:t>
            </a:r>
            <a:r>
              <a:rPr lang="en-US" sz="4000" dirty="0" smtClean="0">
                <a:effectLst/>
                <a:latin typeface="+mn-lt"/>
              </a:rPr>
              <a:t/>
            </a:r>
            <a:br>
              <a:rPr lang="en-US" sz="4000" dirty="0" smtClean="0">
                <a:effectLst/>
                <a:latin typeface="+mn-lt"/>
              </a:rPr>
            </a:br>
            <a:r>
              <a:rPr lang="en-US" sz="4000" dirty="0" smtClean="0">
                <a:effectLst/>
                <a:latin typeface="+mn-lt"/>
              </a:rPr>
              <a:t/>
            </a:r>
            <a:br>
              <a:rPr lang="en-US" sz="4000" dirty="0" smtClean="0">
                <a:effectLst/>
                <a:latin typeface="+mn-lt"/>
              </a:rPr>
            </a:br>
            <a:r>
              <a:rPr lang="en-US" sz="2800" dirty="0">
                <a:effectLst/>
                <a:latin typeface="+mn-lt"/>
              </a:rPr>
              <a:t/>
            </a:r>
            <a:br>
              <a:rPr lang="en-US" sz="2800" dirty="0">
                <a:effectLst/>
                <a:latin typeface="+mn-lt"/>
              </a:rPr>
            </a:br>
            <a:r>
              <a:rPr lang="en-US" sz="2800" dirty="0" smtClean="0">
                <a:effectLst/>
                <a:latin typeface="Georgia" panose="02040502050405020303" pitchFamily="18" charset="0"/>
              </a:rPr>
              <a:t>Jesh Humphrey</a:t>
            </a:r>
            <a:br>
              <a:rPr lang="en-US" sz="2800" dirty="0" smtClean="0">
                <a:effectLst/>
                <a:latin typeface="Georgia" panose="02040502050405020303" pitchFamily="18" charset="0"/>
              </a:rPr>
            </a:br>
            <a:r>
              <a:rPr lang="en-US" sz="2800" dirty="0" smtClean="0">
                <a:effectLst/>
                <a:latin typeface="Georgia" panose="02040502050405020303" pitchFamily="18" charset="0"/>
              </a:rPr>
              <a:t>Deputy General Counsel</a:t>
            </a:r>
            <a:br>
              <a:rPr lang="en-US" sz="2800" dirty="0" smtClean="0">
                <a:effectLst/>
                <a:latin typeface="Georgia" panose="02040502050405020303" pitchFamily="18" charset="0"/>
              </a:rPr>
            </a:br>
            <a:r>
              <a:rPr lang="en-US" sz="2800" dirty="0" smtClean="0">
                <a:effectLst/>
                <a:latin typeface="Georgia" panose="02040502050405020303" pitchFamily="18" charset="0"/>
              </a:rPr>
              <a:t/>
            </a:r>
            <a:br>
              <a:rPr lang="en-US" sz="2800" dirty="0" smtClean="0">
                <a:effectLst/>
                <a:latin typeface="Georgia" panose="02040502050405020303" pitchFamily="18" charset="0"/>
              </a:rPr>
            </a:br>
            <a:r>
              <a:rPr lang="en-US" sz="2800" dirty="0" smtClean="0">
                <a:effectLst/>
                <a:latin typeface="Georgia" panose="02040502050405020303" pitchFamily="18" charset="0"/>
              </a:rPr>
              <a:t/>
            </a:r>
            <a:br>
              <a:rPr lang="en-US" sz="2800" dirty="0" smtClean="0">
                <a:effectLst/>
                <a:latin typeface="Georgia" panose="02040502050405020303" pitchFamily="18" charset="0"/>
              </a:rPr>
            </a:br>
            <a:r>
              <a:rPr lang="en-US" sz="2800" dirty="0" smtClean="0">
                <a:effectLst/>
                <a:latin typeface="Georgia" panose="02040502050405020303" pitchFamily="18" charset="0"/>
              </a:rPr>
              <a:t>October 15, 2015</a:t>
            </a:r>
            <a:endParaRPr lang="en-US" sz="4000" dirty="0">
              <a:effectLst/>
              <a:latin typeface="Georgia" panose="02040502050405020303" pitchFamily="18"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Directory Information</a:t>
            </a:r>
            <a:endParaRPr lang="en-US" dirty="0"/>
          </a:p>
        </p:txBody>
      </p:sp>
      <p:sp>
        <p:nvSpPr>
          <p:cNvPr id="3" name="Text Placeholder 2"/>
          <p:cNvSpPr>
            <a:spLocks noGrp="1"/>
          </p:cNvSpPr>
          <p:nvPr>
            <p:ph type="body" sz="quarter" idx="10"/>
          </p:nvPr>
        </p:nvSpPr>
        <p:spPr>
          <a:xfrm>
            <a:off x="381000" y="1143000"/>
            <a:ext cx="8382000" cy="5447645"/>
          </a:xfrm>
        </p:spPr>
        <p:txBody>
          <a:bodyPr/>
          <a:lstStyle/>
          <a:p>
            <a:r>
              <a:rPr lang="en-US" dirty="0" smtClean="0"/>
              <a:t>Directory information is exempt from FERPA confidentiality requirements</a:t>
            </a:r>
          </a:p>
          <a:p>
            <a:endParaRPr lang="en-US" sz="2000" dirty="0" smtClean="0"/>
          </a:p>
          <a:p>
            <a:r>
              <a:rPr lang="en-US" dirty="0" smtClean="0"/>
              <a:t>“Directory information” =</a:t>
            </a:r>
          </a:p>
          <a:p>
            <a:pPr lvl="1"/>
            <a:r>
              <a:rPr lang="en-US" sz="2400" dirty="0" smtClean="0"/>
              <a:t>student’s </a:t>
            </a:r>
            <a:r>
              <a:rPr lang="en-US" sz="2400" dirty="0"/>
              <a:t>name, </a:t>
            </a:r>
            <a:r>
              <a:rPr lang="en-US" sz="2400" strike="sngStrike" dirty="0"/>
              <a:t>local and permanent address, email address, telephone number, date and place of birth, class, </a:t>
            </a:r>
            <a:r>
              <a:rPr lang="en-US" sz="2400" dirty="0"/>
              <a:t>major field of study, dates of attendance, enrollment status, degrees and awards (including scholarships) received, </a:t>
            </a:r>
            <a:r>
              <a:rPr lang="en-US" sz="2400" strike="sngStrike" dirty="0"/>
              <a:t>participation in officially recognized activities and sports, weight and height of members of athletic teams, and the most recent previous educational agency or institution </a:t>
            </a:r>
            <a:r>
              <a:rPr lang="en-US" sz="2400" strike="sngStrike" dirty="0" smtClean="0"/>
              <a:t>attended.</a:t>
            </a:r>
          </a:p>
          <a:p>
            <a:pPr lvl="1"/>
            <a:endParaRPr lang="en-US" sz="2000" dirty="0"/>
          </a:p>
          <a:p>
            <a:pPr lvl="0"/>
            <a:r>
              <a:rPr lang="en-US" dirty="0">
                <a:solidFill>
                  <a:srgbClr val="FFFFFF"/>
                </a:solidFill>
              </a:rPr>
              <a:t>Students may opt </a:t>
            </a:r>
            <a:r>
              <a:rPr lang="en-US" dirty="0" smtClean="0">
                <a:solidFill>
                  <a:srgbClr val="FFFFFF"/>
                </a:solidFill>
              </a:rPr>
              <a:t>out</a:t>
            </a:r>
            <a:r>
              <a:rPr lang="en-US" dirty="0">
                <a:solidFill>
                  <a:srgbClr val="FFFFFF"/>
                </a:solidFill>
              </a:rPr>
              <a:t> </a:t>
            </a:r>
            <a:r>
              <a:rPr lang="en-US" dirty="0" smtClean="0">
                <a:solidFill>
                  <a:srgbClr val="FFFFFF"/>
                </a:solidFill>
              </a:rPr>
              <a:t>(privacy hold)</a:t>
            </a:r>
            <a:endParaRPr lang="en-US" dirty="0">
              <a:solidFill>
                <a:srgbClr val="FFFFFF"/>
              </a:solidFill>
            </a:endParaRPr>
          </a:p>
        </p:txBody>
      </p:sp>
      <p:sp>
        <p:nvSpPr>
          <p:cNvPr id="4" name="Rectangular Callout 3"/>
          <p:cNvSpPr/>
          <p:nvPr/>
        </p:nvSpPr>
        <p:spPr bwMode="auto">
          <a:xfrm>
            <a:off x="4504267" y="152400"/>
            <a:ext cx="4267200" cy="2556933"/>
          </a:xfrm>
          <a:prstGeom prst="wedgeRectCallout">
            <a:avLst>
              <a:gd name="adj1" fmla="val -46428"/>
              <a:gd name="adj2" fmla="val 63241"/>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normAutofit fontScale="92500" lnSpcReduction="20000"/>
          </a:bodyPr>
          <a:lstStyle/>
          <a:p>
            <a:pPr algn="ctr" defTabSz="914099" fontAlgn="base">
              <a:spcBef>
                <a:spcPct val="0"/>
              </a:spcBef>
              <a:spcAft>
                <a:spcPct val="0"/>
              </a:spcAft>
            </a:pPr>
            <a:endParaRPr lang="en-US" sz="2400" dirty="0" smtClean="0"/>
          </a:p>
          <a:p>
            <a:pPr algn="ctr" defTabSz="914099" fontAlgn="base">
              <a:spcBef>
                <a:spcPct val="0"/>
              </a:spcBef>
              <a:spcAft>
                <a:spcPct val="0"/>
              </a:spcAft>
            </a:pPr>
            <a:r>
              <a:rPr lang="en-US" sz="2400" dirty="0" smtClean="0"/>
              <a:t>Photographs</a:t>
            </a:r>
            <a:r>
              <a:rPr lang="en-US" sz="2400" dirty="0"/>
              <a:t>, videos, or other media containing a student’s image or likeness and University-issued student electronic mail addresses are designated by UNC Charlotte as “limited use directory information” and generally are only available for official University use.</a:t>
            </a:r>
          </a:p>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113894852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Georgia" panose="02040502050405020303" pitchFamily="18" charset="0"/>
              </a:rPr>
              <a:t>Overview</a:t>
            </a:r>
            <a:endParaRPr lang="en-US" dirty="0"/>
          </a:p>
        </p:txBody>
      </p:sp>
      <p:sp>
        <p:nvSpPr>
          <p:cNvPr id="3" name="Text Placeholder 2"/>
          <p:cNvSpPr>
            <a:spLocks noGrp="1"/>
          </p:cNvSpPr>
          <p:nvPr>
            <p:ph type="body" sz="quarter" idx="10"/>
          </p:nvPr>
        </p:nvSpPr>
        <p:spPr>
          <a:xfrm>
            <a:off x="381000" y="1219200"/>
            <a:ext cx="8382000" cy="4118050"/>
          </a:xfrm>
        </p:spPr>
        <p:txBody>
          <a:bodyPr/>
          <a:lstStyle/>
          <a:p>
            <a:r>
              <a:rPr lang="en-US" dirty="0" smtClean="0">
                <a:latin typeface="Calibri" panose="020F0502020204030204" pitchFamily="34" charset="0"/>
              </a:rPr>
              <a:t>When may education records be released to third parties?</a:t>
            </a:r>
          </a:p>
          <a:p>
            <a:pPr lvl="1"/>
            <a:r>
              <a:rPr lang="en-US" dirty="0" smtClean="0">
                <a:latin typeface="Calibri" panose="020F0502020204030204" pitchFamily="34" charset="0"/>
              </a:rPr>
              <a:t>directory information (unless privacy hold!)</a:t>
            </a:r>
            <a:endParaRPr lang="en-US" dirty="0">
              <a:latin typeface="Calibri" panose="020F0502020204030204" pitchFamily="34" charset="0"/>
            </a:endParaRPr>
          </a:p>
          <a:p>
            <a:pPr lvl="1"/>
            <a:r>
              <a:rPr lang="en-US" dirty="0" smtClean="0">
                <a:latin typeface="Calibri" panose="020F0502020204030204" pitchFamily="34" charset="0"/>
              </a:rPr>
              <a:t>written consent </a:t>
            </a:r>
            <a:r>
              <a:rPr lang="en-US" dirty="0">
                <a:latin typeface="Calibri" panose="020F0502020204030204" pitchFamily="34" charset="0"/>
              </a:rPr>
              <a:t>of student</a:t>
            </a:r>
          </a:p>
          <a:p>
            <a:pPr lvl="1"/>
            <a:r>
              <a:rPr lang="en-US" dirty="0" smtClean="0">
                <a:latin typeface="Calibri" panose="020F0502020204030204" pitchFamily="34" charset="0"/>
              </a:rPr>
              <a:t>judicial </a:t>
            </a:r>
            <a:r>
              <a:rPr lang="en-US" dirty="0">
                <a:latin typeface="Calibri" panose="020F0502020204030204" pitchFamily="34" charset="0"/>
              </a:rPr>
              <a:t>order/subpoena</a:t>
            </a:r>
          </a:p>
          <a:p>
            <a:pPr lvl="1"/>
            <a:r>
              <a:rPr lang="en-US" dirty="0" smtClean="0">
                <a:latin typeface="Calibri" panose="020F0502020204030204" pitchFamily="34" charset="0"/>
              </a:rPr>
              <a:t>university </a:t>
            </a:r>
            <a:r>
              <a:rPr lang="en-US" dirty="0">
                <a:latin typeface="Calibri" panose="020F0502020204030204" pitchFamily="34" charset="0"/>
              </a:rPr>
              <a:t>officials </a:t>
            </a:r>
            <a:r>
              <a:rPr lang="en-US" dirty="0" smtClean="0">
                <a:latin typeface="Calibri" panose="020F0502020204030204" pitchFamily="34" charset="0"/>
              </a:rPr>
              <a:t>with </a:t>
            </a:r>
            <a:r>
              <a:rPr lang="en-US" dirty="0">
                <a:latin typeface="Calibri" panose="020F0502020204030204" pitchFamily="34" charset="0"/>
              </a:rPr>
              <a:t>legitimate educational interest</a:t>
            </a:r>
          </a:p>
          <a:p>
            <a:pPr lvl="1"/>
            <a:r>
              <a:rPr lang="en-US" dirty="0" smtClean="0">
                <a:latin typeface="Calibri" panose="020F0502020204030204" pitchFamily="34" charset="0"/>
              </a:rPr>
              <a:t>parents </a:t>
            </a:r>
            <a:r>
              <a:rPr lang="en-US" dirty="0">
                <a:latin typeface="Calibri" panose="020F0502020204030204" pitchFamily="34" charset="0"/>
              </a:rPr>
              <a:t>under if student </a:t>
            </a:r>
            <a:r>
              <a:rPr lang="en-US" dirty="0" smtClean="0">
                <a:latin typeface="Calibri" panose="020F0502020204030204" pitchFamily="34" charset="0"/>
              </a:rPr>
              <a:t>is dependent</a:t>
            </a:r>
            <a:endParaRPr lang="en-US" dirty="0">
              <a:latin typeface="Calibri" panose="020F0502020204030204" pitchFamily="34" charset="0"/>
            </a:endParaRPr>
          </a:p>
          <a:p>
            <a:pPr lvl="1"/>
            <a:r>
              <a:rPr lang="en-US" dirty="0" smtClean="0">
                <a:latin typeface="Calibri" panose="020F0502020204030204" pitchFamily="34" charset="0"/>
              </a:rPr>
              <a:t>other circumstances</a:t>
            </a:r>
            <a:endParaRPr lang="en-US" dirty="0">
              <a:latin typeface="Calibri" panose="020F0502020204030204" pitchFamily="34" charset="0"/>
            </a:endParaRPr>
          </a:p>
        </p:txBody>
      </p:sp>
    </p:spTree>
    <p:extLst>
      <p:ext uri="{BB962C8B-B14F-4D97-AF65-F5344CB8AC3E}">
        <p14:creationId xmlns:p14="http://schemas.microsoft.com/office/powerpoint/2010/main" val="2347372503"/>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Georgia" panose="02040502050405020303" pitchFamily="18" charset="0"/>
              </a:rPr>
              <a:t>Overview</a:t>
            </a:r>
            <a:endParaRPr lang="en-US" dirty="0"/>
          </a:p>
        </p:txBody>
      </p:sp>
      <p:sp>
        <p:nvSpPr>
          <p:cNvPr id="3" name="Text Placeholder 2"/>
          <p:cNvSpPr>
            <a:spLocks noGrp="1"/>
          </p:cNvSpPr>
          <p:nvPr>
            <p:ph type="body" sz="quarter" idx="10"/>
          </p:nvPr>
        </p:nvSpPr>
        <p:spPr>
          <a:xfrm>
            <a:off x="381000" y="1219200"/>
            <a:ext cx="8382000" cy="4505849"/>
          </a:xfrm>
        </p:spPr>
        <p:txBody>
          <a:bodyPr/>
          <a:lstStyle/>
          <a:p>
            <a:r>
              <a:rPr lang="en-US" dirty="0" smtClean="0"/>
              <a:t>Written consent of student</a:t>
            </a:r>
          </a:p>
          <a:p>
            <a:pPr lvl="1"/>
            <a:r>
              <a:rPr lang="en-US" dirty="0" smtClean="0"/>
              <a:t>Signed </a:t>
            </a:r>
          </a:p>
          <a:p>
            <a:pPr lvl="1"/>
            <a:r>
              <a:rPr lang="en-US" dirty="0" smtClean="0"/>
              <a:t>Dated</a:t>
            </a:r>
          </a:p>
          <a:p>
            <a:pPr lvl="1"/>
            <a:r>
              <a:rPr lang="en-US" dirty="0" smtClean="0"/>
              <a:t>Must include:</a:t>
            </a:r>
          </a:p>
          <a:p>
            <a:pPr lvl="2"/>
            <a:r>
              <a:rPr lang="en-US" dirty="0" smtClean="0"/>
              <a:t>Specific records to be disclosed</a:t>
            </a:r>
          </a:p>
          <a:p>
            <a:pPr lvl="2"/>
            <a:r>
              <a:rPr lang="en-US" dirty="0" smtClean="0"/>
              <a:t>Purpose of disclosure</a:t>
            </a:r>
          </a:p>
          <a:p>
            <a:pPr lvl="2"/>
            <a:r>
              <a:rPr lang="en-US" dirty="0" smtClean="0"/>
              <a:t>Identity of person to whom records will be disclosed</a:t>
            </a:r>
          </a:p>
          <a:p>
            <a:pPr lvl="2"/>
            <a:endParaRPr lang="en-US" dirty="0"/>
          </a:p>
          <a:p>
            <a:pPr lvl="0"/>
            <a:r>
              <a:rPr lang="en-US" dirty="0" smtClean="0">
                <a:solidFill>
                  <a:srgbClr val="FFFFFF"/>
                </a:solidFill>
              </a:rPr>
              <a:t>Judicial orders/subpoenas</a:t>
            </a:r>
          </a:p>
          <a:p>
            <a:pPr lvl="1"/>
            <a:r>
              <a:rPr lang="en-US" dirty="0">
                <a:solidFill>
                  <a:srgbClr val="FFFFFF"/>
                </a:solidFill>
              </a:rPr>
              <a:t>S</a:t>
            </a:r>
            <a:r>
              <a:rPr lang="en-US" dirty="0" smtClean="0">
                <a:solidFill>
                  <a:srgbClr val="FFFFFF"/>
                </a:solidFill>
              </a:rPr>
              <a:t>end to Office of Legal Affairs </a:t>
            </a:r>
          </a:p>
        </p:txBody>
      </p:sp>
    </p:spTree>
    <p:extLst>
      <p:ext uri="{BB962C8B-B14F-4D97-AF65-F5344CB8AC3E}">
        <p14:creationId xmlns:p14="http://schemas.microsoft.com/office/powerpoint/2010/main" val="1492256756"/>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Georgia" panose="02040502050405020303" pitchFamily="18" charset="0"/>
              </a:rPr>
              <a:t>Overview</a:t>
            </a:r>
            <a:endParaRPr lang="en-US" dirty="0"/>
          </a:p>
        </p:txBody>
      </p:sp>
      <p:sp>
        <p:nvSpPr>
          <p:cNvPr id="3" name="Text Placeholder 2"/>
          <p:cNvSpPr>
            <a:spLocks noGrp="1"/>
          </p:cNvSpPr>
          <p:nvPr>
            <p:ph type="body" sz="quarter" idx="10"/>
          </p:nvPr>
        </p:nvSpPr>
        <p:spPr>
          <a:xfrm>
            <a:off x="381000" y="1219200"/>
            <a:ext cx="8382000" cy="4936736"/>
          </a:xfrm>
        </p:spPr>
        <p:txBody>
          <a:bodyPr/>
          <a:lstStyle/>
          <a:p>
            <a:r>
              <a:rPr lang="en-US" dirty="0" smtClean="0">
                <a:latin typeface="Calibri" panose="020F0502020204030204" pitchFamily="34" charset="0"/>
              </a:rPr>
              <a:t>University officials </a:t>
            </a:r>
            <a:r>
              <a:rPr lang="en-US" dirty="0">
                <a:latin typeface="Calibri" panose="020F0502020204030204" pitchFamily="34" charset="0"/>
              </a:rPr>
              <a:t>with a </a:t>
            </a:r>
            <a:r>
              <a:rPr lang="en-US" dirty="0" smtClean="0">
                <a:latin typeface="Calibri" panose="020F0502020204030204" pitchFamily="34" charset="0"/>
              </a:rPr>
              <a:t>legitimate educational </a:t>
            </a:r>
            <a:r>
              <a:rPr lang="en-US" dirty="0">
                <a:latin typeface="Calibri" panose="020F0502020204030204" pitchFamily="34" charset="0"/>
              </a:rPr>
              <a:t>i</a:t>
            </a:r>
            <a:r>
              <a:rPr lang="en-US" dirty="0" smtClean="0">
                <a:latin typeface="Calibri" panose="020F0502020204030204" pitchFamily="34" charset="0"/>
              </a:rPr>
              <a:t>nterest</a:t>
            </a:r>
          </a:p>
          <a:p>
            <a:pPr lvl="1"/>
            <a:r>
              <a:rPr lang="en-US" dirty="0" smtClean="0">
                <a:latin typeface="Calibri" panose="020F0502020204030204" pitchFamily="34" charset="0"/>
              </a:rPr>
              <a:t>University </a:t>
            </a:r>
            <a:r>
              <a:rPr lang="en-US" dirty="0">
                <a:latin typeface="Calibri" panose="020F0502020204030204" pitchFamily="34" charset="0"/>
              </a:rPr>
              <a:t>Policy </a:t>
            </a:r>
            <a:r>
              <a:rPr lang="en-US" dirty="0" smtClean="0">
                <a:latin typeface="Calibri" panose="020F0502020204030204" pitchFamily="34" charset="0"/>
              </a:rPr>
              <a:t>402</a:t>
            </a:r>
          </a:p>
          <a:p>
            <a:pPr lvl="1"/>
            <a:r>
              <a:rPr lang="en-US" dirty="0" smtClean="0">
                <a:latin typeface="Calibri" panose="020F0502020204030204" pitchFamily="34" charset="0"/>
              </a:rPr>
              <a:t>Questions to ask:</a:t>
            </a:r>
          </a:p>
          <a:p>
            <a:pPr lvl="2"/>
            <a:r>
              <a:rPr lang="en-US" dirty="0" smtClean="0">
                <a:latin typeface="Calibri" panose="020F0502020204030204" pitchFamily="34" charset="0"/>
              </a:rPr>
              <a:t>Does the person </a:t>
            </a:r>
            <a:r>
              <a:rPr lang="en-US" dirty="0">
                <a:latin typeface="Calibri" panose="020F0502020204030204" pitchFamily="34" charset="0"/>
              </a:rPr>
              <a:t>have a </a:t>
            </a:r>
            <a:r>
              <a:rPr lang="en-US" dirty="0" smtClean="0">
                <a:latin typeface="Calibri" panose="020F0502020204030204" pitchFamily="34" charset="0"/>
              </a:rPr>
              <a:t>“legitimate educational interest”?</a:t>
            </a:r>
          </a:p>
          <a:p>
            <a:pPr lvl="2"/>
            <a:r>
              <a:rPr lang="en-US" dirty="0" smtClean="0">
                <a:latin typeface="Calibri" panose="020F0502020204030204" pitchFamily="34" charset="0"/>
              </a:rPr>
              <a:t>Has the person </a:t>
            </a:r>
            <a:r>
              <a:rPr lang="en-US" dirty="0">
                <a:latin typeface="Calibri" panose="020F0502020204030204" pitchFamily="34" charset="0"/>
              </a:rPr>
              <a:t>clearly articulated the </a:t>
            </a:r>
            <a:r>
              <a:rPr lang="en-US" dirty="0" smtClean="0">
                <a:latin typeface="Calibri" panose="020F0502020204030204" pitchFamily="34" charset="0"/>
              </a:rPr>
              <a:t>interest?</a:t>
            </a:r>
          </a:p>
          <a:p>
            <a:pPr lvl="2"/>
            <a:r>
              <a:rPr lang="en-US" dirty="0" smtClean="0">
                <a:latin typeface="Calibri" panose="020F0502020204030204" pitchFamily="34" charset="0"/>
              </a:rPr>
              <a:t>Is </a:t>
            </a:r>
            <a:r>
              <a:rPr lang="en-US" dirty="0">
                <a:latin typeface="Calibri" panose="020F0502020204030204" pitchFamily="34" charset="0"/>
              </a:rPr>
              <a:t>the interest actual and </a:t>
            </a:r>
            <a:r>
              <a:rPr lang="en-US" dirty="0" smtClean="0">
                <a:latin typeface="Calibri" panose="020F0502020204030204" pitchFamily="34" charset="0"/>
              </a:rPr>
              <a:t>concrete?</a:t>
            </a:r>
          </a:p>
          <a:p>
            <a:pPr lvl="2"/>
            <a:r>
              <a:rPr lang="en-US" dirty="0" smtClean="0">
                <a:latin typeface="Calibri" panose="020F0502020204030204" pitchFamily="34" charset="0"/>
              </a:rPr>
              <a:t>Is </a:t>
            </a:r>
            <a:r>
              <a:rPr lang="en-US" dirty="0">
                <a:latin typeface="Calibri" panose="020F0502020204030204" pitchFamily="34" charset="0"/>
              </a:rPr>
              <a:t>the interest educationally </a:t>
            </a:r>
            <a:r>
              <a:rPr lang="en-US" dirty="0" smtClean="0">
                <a:latin typeface="Calibri" panose="020F0502020204030204" pitchFamily="34" charset="0"/>
              </a:rPr>
              <a:t>related?</a:t>
            </a:r>
          </a:p>
          <a:p>
            <a:pPr lvl="2"/>
            <a:r>
              <a:rPr lang="en-US" dirty="0" smtClean="0">
                <a:latin typeface="Calibri" panose="020F0502020204030204" pitchFamily="34" charset="0"/>
              </a:rPr>
              <a:t>Is </a:t>
            </a:r>
            <a:r>
              <a:rPr lang="en-US" dirty="0">
                <a:latin typeface="Calibri" panose="020F0502020204030204" pitchFamily="34" charset="0"/>
              </a:rPr>
              <a:t>the interest narrow in </a:t>
            </a:r>
            <a:r>
              <a:rPr lang="en-US" dirty="0" smtClean="0">
                <a:latin typeface="Calibri" panose="020F0502020204030204" pitchFamily="34" charset="0"/>
              </a:rPr>
              <a:t>scope?</a:t>
            </a:r>
          </a:p>
          <a:p>
            <a:pPr lvl="2"/>
            <a:r>
              <a:rPr lang="en-US" dirty="0" smtClean="0">
                <a:latin typeface="Calibri" panose="020F0502020204030204" pitchFamily="34" charset="0"/>
              </a:rPr>
              <a:t>Has the person </a:t>
            </a:r>
            <a:r>
              <a:rPr lang="en-US" dirty="0">
                <a:latin typeface="Calibri" panose="020F0502020204030204" pitchFamily="34" charset="0"/>
              </a:rPr>
              <a:t>been informed as to </a:t>
            </a:r>
            <a:r>
              <a:rPr lang="en-US" dirty="0" smtClean="0">
                <a:latin typeface="Calibri" panose="020F0502020204030204" pitchFamily="34" charset="0"/>
              </a:rPr>
              <a:t>restrictions re: </a:t>
            </a:r>
            <a:r>
              <a:rPr lang="en-US" dirty="0">
                <a:latin typeface="Calibri" panose="020F0502020204030204" pitchFamily="34" charset="0"/>
              </a:rPr>
              <a:t>dissemination </a:t>
            </a:r>
            <a:r>
              <a:rPr lang="en-US" dirty="0" smtClean="0">
                <a:latin typeface="Calibri" panose="020F0502020204030204" pitchFamily="34" charset="0"/>
              </a:rPr>
              <a:t>to </a:t>
            </a:r>
            <a:r>
              <a:rPr lang="en-US" dirty="0">
                <a:latin typeface="Calibri" panose="020F0502020204030204" pitchFamily="34" charset="0"/>
              </a:rPr>
              <a:t>others</a:t>
            </a:r>
            <a:r>
              <a:rPr lang="en-US" dirty="0" smtClean="0">
                <a:latin typeface="Calibri" panose="020F0502020204030204" pitchFamily="34" charset="0"/>
              </a:rPr>
              <a:t>?</a:t>
            </a:r>
            <a:endParaRPr lang="en-US" dirty="0">
              <a:latin typeface="Calibri" panose="020F0502020204030204" pitchFamily="34" charset="0"/>
            </a:endParaRPr>
          </a:p>
        </p:txBody>
      </p:sp>
    </p:spTree>
    <p:extLst>
      <p:ext uri="{BB962C8B-B14F-4D97-AF65-F5344CB8AC3E}">
        <p14:creationId xmlns:p14="http://schemas.microsoft.com/office/powerpoint/2010/main" val="2767009274"/>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Georgia" panose="02040502050405020303" pitchFamily="18" charset="0"/>
              </a:rPr>
              <a:t>Overview</a:t>
            </a:r>
            <a:endParaRPr lang="en-US" dirty="0"/>
          </a:p>
        </p:txBody>
      </p:sp>
      <p:sp>
        <p:nvSpPr>
          <p:cNvPr id="3" name="Text Placeholder 2"/>
          <p:cNvSpPr>
            <a:spLocks noGrp="1"/>
          </p:cNvSpPr>
          <p:nvPr>
            <p:ph type="body" sz="quarter" idx="10"/>
          </p:nvPr>
        </p:nvSpPr>
        <p:spPr>
          <a:xfrm>
            <a:off x="381000" y="1183243"/>
            <a:ext cx="8382000" cy="4905958"/>
          </a:xfrm>
        </p:spPr>
        <p:txBody>
          <a:bodyPr/>
          <a:lstStyle/>
          <a:p>
            <a:r>
              <a:rPr lang="en-US" dirty="0" smtClean="0">
                <a:latin typeface="Calibri" panose="020F0502020204030204" pitchFamily="34" charset="0"/>
              </a:rPr>
              <a:t>Major FERPA concepts –</a:t>
            </a:r>
          </a:p>
          <a:p>
            <a:endParaRPr lang="en-US" dirty="0" smtClean="0">
              <a:latin typeface="Calibri" panose="020F0502020204030204" pitchFamily="34" charset="0"/>
            </a:endParaRPr>
          </a:p>
          <a:p>
            <a:pPr lvl="1"/>
            <a:r>
              <a:rPr lang="en-US" dirty="0">
                <a:latin typeface="Calibri" panose="020F0502020204030204" pitchFamily="34" charset="0"/>
              </a:rPr>
              <a:t>Most records at the </a:t>
            </a:r>
            <a:r>
              <a:rPr lang="en-US" dirty="0" smtClean="0">
                <a:latin typeface="Calibri" panose="020F0502020204030204" pitchFamily="34" charset="0"/>
              </a:rPr>
              <a:t>university </a:t>
            </a:r>
            <a:r>
              <a:rPr lang="en-US" dirty="0">
                <a:latin typeface="Calibri" panose="020F0502020204030204" pitchFamily="34" charset="0"/>
              </a:rPr>
              <a:t>relating to students are protected as education records under FERPA.</a:t>
            </a:r>
          </a:p>
          <a:p>
            <a:pPr lvl="1"/>
            <a:endParaRPr lang="en-US" dirty="0">
              <a:latin typeface="Calibri" panose="020F0502020204030204" pitchFamily="34" charset="0"/>
            </a:endParaRPr>
          </a:p>
          <a:p>
            <a:pPr lvl="1"/>
            <a:r>
              <a:rPr lang="en-US" dirty="0">
                <a:latin typeface="Calibri" panose="020F0502020204030204" pitchFamily="34" charset="0"/>
              </a:rPr>
              <a:t>Generally speaking, written consent of the student is required to release education records outside of the </a:t>
            </a:r>
            <a:r>
              <a:rPr lang="en-US" dirty="0" smtClean="0">
                <a:latin typeface="Calibri" panose="020F0502020204030204" pitchFamily="34" charset="0"/>
              </a:rPr>
              <a:t>university.</a:t>
            </a:r>
            <a:r>
              <a:rPr lang="en-US" dirty="0">
                <a:latin typeface="Calibri" panose="020F0502020204030204" pitchFamily="34" charset="0"/>
              </a:rPr>
              <a:t/>
            </a:r>
            <a:br>
              <a:rPr lang="en-US" dirty="0">
                <a:latin typeface="Calibri" panose="020F0502020204030204" pitchFamily="34" charset="0"/>
              </a:rPr>
            </a:br>
            <a:endParaRPr lang="en-US" dirty="0">
              <a:latin typeface="Calibri" panose="020F0502020204030204" pitchFamily="34" charset="0"/>
            </a:endParaRPr>
          </a:p>
          <a:p>
            <a:pPr lvl="1"/>
            <a:r>
              <a:rPr lang="en-US" dirty="0">
                <a:latin typeface="Calibri" panose="020F0502020204030204" pitchFamily="34" charset="0"/>
              </a:rPr>
              <a:t>When in doubt, ask.</a:t>
            </a:r>
          </a:p>
          <a:p>
            <a:pPr lvl="1"/>
            <a:endParaRPr lang="en-US" dirty="0">
              <a:latin typeface="Georgia" panose="02040502050405020303" pitchFamily="18" charset="0"/>
            </a:endParaRPr>
          </a:p>
        </p:txBody>
      </p:sp>
    </p:spTree>
    <p:extLst>
      <p:ext uri="{BB962C8B-B14F-4D97-AF65-F5344CB8AC3E}">
        <p14:creationId xmlns:p14="http://schemas.microsoft.com/office/powerpoint/2010/main" val="1240488788"/>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Practical Advice</a:t>
            </a:r>
            <a:endParaRPr lang="en-US" dirty="0"/>
          </a:p>
        </p:txBody>
      </p:sp>
      <p:sp>
        <p:nvSpPr>
          <p:cNvPr id="3" name="Text Placeholder 2"/>
          <p:cNvSpPr>
            <a:spLocks noGrp="1"/>
          </p:cNvSpPr>
          <p:nvPr>
            <p:ph type="body" sz="quarter" idx="10"/>
          </p:nvPr>
        </p:nvSpPr>
        <p:spPr>
          <a:xfrm>
            <a:off x="381000" y="1295400"/>
            <a:ext cx="8382000" cy="4825937"/>
          </a:xfrm>
        </p:spPr>
        <p:txBody>
          <a:bodyPr/>
          <a:lstStyle/>
          <a:p>
            <a:r>
              <a:rPr lang="en-US" dirty="0" smtClean="0">
                <a:latin typeface="Calibri" panose="020F0502020204030204" pitchFamily="34" charset="0"/>
              </a:rPr>
              <a:t>Always the possibility that student will request access to written information, so think about that when writing notes and emails</a:t>
            </a:r>
          </a:p>
          <a:p>
            <a:endParaRPr lang="en-US" dirty="0">
              <a:latin typeface="Calibri" panose="020F0502020204030204" pitchFamily="34" charset="0"/>
            </a:endParaRPr>
          </a:p>
          <a:p>
            <a:r>
              <a:rPr lang="en-US" dirty="0" smtClean="0">
                <a:latin typeface="Calibri" panose="020F0502020204030204" pitchFamily="34" charset="0"/>
              </a:rPr>
              <a:t>Don’t talk about student with other staff or faculty who do not have a need to know</a:t>
            </a:r>
          </a:p>
          <a:p>
            <a:endParaRPr lang="en-US" dirty="0">
              <a:latin typeface="Calibri" panose="020F0502020204030204" pitchFamily="34" charset="0"/>
            </a:endParaRPr>
          </a:p>
          <a:p>
            <a:r>
              <a:rPr lang="en-US" dirty="0" smtClean="0">
                <a:latin typeface="Calibri" panose="020F0502020204030204" pitchFamily="34" charset="0"/>
              </a:rPr>
              <a:t>Moral of the story – be thoughtful, considerate, and reasonable when handling student information</a:t>
            </a:r>
            <a:endParaRPr lang="en-US" dirty="0">
              <a:latin typeface="Calibri" panose="020F0502020204030204" pitchFamily="34" charset="0"/>
            </a:endParaRPr>
          </a:p>
        </p:txBody>
      </p:sp>
    </p:spTree>
    <p:extLst>
      <p:ext uri="{BB962C8B-B14F-4D97-AF65-F5344CB8AC3E}">
        <p14:creationId xmlns:p14="http://schemas.microsoft.com/office/powerpoint/2010/main" val="875413219"/>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Georgia" panose="02040502050405020303" pitchFamily="18" charset="0"/>
              </a:rPr>
              <a:t>Letters of Recommendation</a:t>
            </a:r>
            <a:endParaRPr lang="en-US" dirty="0"/>
          </a:p>
        </p:txBody>
      </p:sp>
      <p:sp>
        <p:nvSpPr>
          <p:cNvPr id="3" name="Text Placeholder 2"/>
          <p:cNvSpPr>
            <a:spLocks noGrp="1"/>
          </p:cNvSpPr>
          <p:nvPr>
            <p:ph type="body" sz="quarter" idx="10"/>
          </p:nvPr>
        </p:nvSpPr>
        <p:spPr>
          <a:xfrm>
            <a:off x="381000" y="1133999"/>
            <a:ext cx="8382000" cy="5343001"/>
          </a:xfrm>
        </p:spPr>
        <p:txBody>
          <a:bodyPr/>
          <a:lstStyle/>
          <a:p>
            <a:r>
              <a:rPr lang="en-US" dirty="0" smtClean="0">
                <a:latin typeface="Calibri" panose="020F0502020204030204" pitchFamily="34" charset="0"/>
              </a:rPr>
              <a:t>Without written consent:</a:t>
            </a:r>
          </a:p>
          <a:p>
            <a:pPr lvl="1"/>
            <a:endParaRPr lang="en-US" sz="2000" dirty="0" smtClean="0">
              <a:latin typeface="Calibri" panose="020F0502020204030204" pitchFamily="34" charset="0"/>
            </a:endParaRPr>
          </a:p>
          <a:p>
            <a:pPr lvl="1"/>
            <a:r>
              <a:rPr lang="en-US" dirty="0" smtClean="0">
                <a:latin typeface="Calibri" panose="020F0502020204030204" pitchFamily="34" charset="0"/>
              </a:rPr>
              <a:t>“He’s a hard worker” = okay (based on your perception, not based on records maintained by university)</a:t>
            </a:r>
            <a:endParaRPr lang="en-US" dirty="0">
              <a:latin typeface="Calibri" panose="020F0502020204030204" pitchFamily="34" charset="0"/>
            </a:endParaRPr>
          </a:p>
          <a:p>
            <a:pPr lvl="1"/>
            <a:endParaRPr lang="en-US" sz="2000" dirty="0" smtClean="0">
              <a:latin typeface="Calibri" panose="020F0502020204030204" pitchFamily="34" charset="0"/>
            </a:endParaRPr>
          </a:p>
          <a:p>
            <a:pPr lvl="1"/>
            <a:r>
              <a:rPr lang="en-US" dirty="0" smtClean="0">
                <a:latin typeface="Calibri" panose="020F0502020204030204" pitchFamily="34" charset="0"/>
              </a:rPr>
              <a:t>“As his academic advisor, I’ve noticed that he is a hard worker” = not okay (advisor relationship with student is not directory information)</a:t>
            </a:r>
          </a:p>
          <a:p>
            <a:pPr lvl="1"/>
            <a:endParaRPr lang="en-US" sz="2000" dirty="0" smtClean="0">
              <a:latin typeface="Calibri" panose="020F0502020204030204" pitchFamily="34" charset="0"/>
            </a:endParaRPr>
          </a:p>
          <a:p>
            <a:pPr lvl="1"/>
            <a:r>
              <a:rPr lang="en-US" dirty="0" smtClean="0">
                <a:latin typeface="Calibri" panose="020F0502020204030204" pitchFamily="34" charset="0"/>
              </a:rPr>
              <a:t>“He is a hard worker; that’s why he got three A’s this semester.” = not okay (grades are education records)</a:t>
            </a:r>
          </a:p>
        </p:txBody>
      </p:sp>
    </p:spTree>
    <p:extLst>
      <p:ext uri="{BB962C8B-B14F-4D97-AF65-F5344CB8AC3E}">
        <p14:creationId xmlns:p14="http://schemas.microsoft.com/office/powerpoint/2010/main" val="33320406"/>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5791200" y="1068657"/>
            <a:ext cx="3200400" cy="3274743"/>
          </a:xfrm>
        </p:spPr>
        <p:txBody>
          <a:bodyPr/>
          <a:lstStyle/>
          <a:p>
            <a:r>
              <a:rPr lang="en-US" sz="2800" dirty="0" smtClean="0">
                <a:latin typeface="Calibri" panose="020F0502020204030204" pitchFamily="34" charset="0"/>
              </a:rPr>
              <a:t>On Legal Affairs FERPA page</a:t>
            </a:r>
          </a:p>
          <a:p>
            <a:endParaRPr lang="en-US" sz="2800" dirty="0">
              <a:latin typeface="Calibri" panose="020F0502020204030204" pitchFamily="34" charset="0"/>
            </a:endParaRPr>
          </a:p>
          <a:p>
            <a:r>
              <a:rPr lang="en-US" sz="2800" dirty="0" smtClean="0">
                <a:latin typeface="Calibri" panose="020F0502020204030204" pitchFamily="34" charset="0"/>
              </a:rPr>
              <a:t>Student must complete form </a:t>
            </a:r>
            <a:r>
              <a:rPr lang="en-US" sz="2800" u="sng" dirty="0" smtClean="0">
                <a:latin typeface="Calibri" panose="020F0502020204030204" pitchFamily="34" charset="0"/>
              </a:rPr>
              <a:t>before</a:t>
            </a:r>
            <a:r>
              <a:rPr lang="en-US" sz="2800" dirty="0" smtClean="0">
                <a:latin typeface="Calibri" panose="020F0502020204030204" pitchFamily="34" charset="0"/>
              </a:rPr>
              <a:t> you can provide recommendation</a:t>
            </a:r>
            <a:endParaRPr lang="en-US" sz="2800" u="sng" dirty="0">
              <a:latin typeface="Calibri" panose="020F0502020204030204" pitchFamily="34"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480000">
            <a:off x="580824" y="121024"/>
            <a:ext cx="5029200" cy="6508376"/>
          </a:xfrm>
          <a:prstGeom prst="rect">
            <a:avLst/>
          </a:prstGeom>
        </p:spPr>
      </p:pic>
    </p:spTree>
    <p:extLst>
      <p:ext uri="{BB962C8B-B14F-4D97-AF65-F5344CB8AC3E}">
        <p14:creationId xmlns:p14="http://schemas.microsoft.com/office/powerpoint/2010/main" val="396239681"/>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Georgia" panose="02040502050405020303" pitchFamily="18" charset="0"/>
              </a:rPr>
              <a:t>Letters of Recommendation</a:t>
            </a:r>
            <a:endParaRPr lang="en-US" dirty="0"/>
          </a:p>
        </p:txBody>
      </p:sp>
      <p:sp>
        <p:nvSpPr>
          <p:cNvPr id="3" name="Text Placeholder 2"/>
          <p:cNvSpPr>
            <a:spLocks noGrp="1"/>
          </p:cNvSpPr>
          <p:nvPr>
            <p:ph type="body" sz="quarter" idx="10"/>
          </p:nvPr>
        </p:nvSpPr>
        <p:spPr>
          <a:xfrm>
            <a:off x="381000" y="1411552"/>
            <a:ext cx="8382000" cy="4111895"/>
          </a:xfrm>
        </p:spPr>
        <p:txBody>
          <a:bodyPr/>
          <a:lstStyle/>
          <a:p>
            <a:r>
              <a:rPr lang="en-US" dirty="0" smtClean="0"/>
              <a:t>With written consent:</a:t>
            </a:r>
          </a:p>
          <a:p>
            <a:endParaRPr lang="en-US" sz="2000" dirty="0" smtClean="0"/>
          </a:p>
          <a:p>
            <a:pPr lvl="1"/>
            <a:r>
              <a:rPr lang="en-US" dirty="0" smtClean="0"/>
              <a:t>Permitted to disclose information from education records </a:t>
            </a:r>
          </a:p>
          <a:p>
            <a:pPr lvl="2"/>
            <a:r>
              <a:rPr lang="en-US" dirty="0" smtClean="0"/>
              <a:t>to person/entity specified on consent form </a:t>
            </a:r>
          </a:p>
          <a:p>
            <a:pPr lvl="2"/>
            <a:r>
              <a:rPr lang="en-US" dirty="0" smtClean="0"/>
              <a:t>for the purpose specified on consent form</a:t>
            </a:r>
          </a:p>
          <a:p>
            <a:pPr lvl="2"/>
            <a:endParaRPr lang="en-US" sz="2000" dirty="0" smtClean="0"/>
          </a:p>
          <a:p>
            <a:pPr lvl="1"/>
            <a:r>
              <a:rPr lang="en-US" dirty="0" smtClean="0"/>
              <a:t>Remember that if waiver box is </a:t>
            </a:r>
            <a:r>
              <a:rPr lang="en-US" u="sng" dirty="0" smtClean="0"/>
              <a:t>not</a:t>
            </a:r>
            <a:r>
              <a:rPr lang="en-US" dirty="0" smtClean="0"/>
              <a:t> checked, student has right to access the recommendation you write about him/her</a:t>
            </a:r>
            <a:endParaRPr lang="en-US" dirty="0"/>
          </a:p>
        </p:txBody>
      </p:sp>
    </p:spTree>
    <p:extLst>
      <p:ext uri="{BB962C8B-B14F-4D97-AF65-F5344CB8AC3E}">
        <p14:creationId xmlns:p14="http://schemas.microsoft.com/office/powerpoint/2010/main" val="3640651211"/>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pPr algn="ctr"/>
            <a:r>
              <a:rPr lang="en-US" dirty="0" smtClean="0">
                <a:latin typeface="Georgia" panose="02040502050405020303" pitchFamily="18" charset="0"/>
              </a:rPr>
              <a:t>Parents</a:t>
            </a:r>
            <a:endParaRPr lang="en-US" dirty="0"/>
          </a:p>
        </p:txBody>
      </p:sp>
      <p:sp>
        <p:nvSpPr>
          <p:cNvPr id="3" name="Text Placeholder 2"/>
          <p:cNvSpPr>
            <a:spLocks noGrp="1"/>
          </p:cNvSpPr>
          <p:nvPr>
            <p:ph type="body" sz="quarter" idx="10"/>
          </p:nvPr>
        </p:nvSpPr>
        <p:spPr>
          <a:xfrm>
            <a:off x="381000" y="1411552"/>
            <a:ext cx="8382000" cy="4641271"/>
          </a:xfrm>
        </p:spPr>
        <p:txBody>
          <a:bodyPr/>
          <a:lstStyle/>
          <a:p>
            <a:r>
              <a:rPr lang="en-US" dirty="0" smtClean="0">
                <a:latin typeface="Calibri" panose="020F0502020204030204" pitchFamily="34" charset="0"/>
              </a:rPr>
              <a:t>FERPA rights belong to student, not parents</a:t>
            </a:r>
          </a:p>
          <a:p>
            <a:endParaRPr lang="en-US" dirty="0" smtClean="0">
              <a:latin typeface="Calibri" panose="020F0502020204030204" pitchFamily="34" charset="0"/>
            </a:endParaRPr>
          </a:p>
          <a:p>
            <a:r>
              <a:rPr lang="en-US" dirty="0" smtClean="0">
                <a:latin typeface="Calibri" panose="020F0502020204030204" pitchFamily="34" charset="0"/>
              </a:rPr>
              <a:t>Some ways by which parents can receive information from education records</a:t>
            </a:r>
            <a:endParaRPr lang="en-US" dirty="0">
              <a:latin typeface="Calibri" panose="020F0502020204030204" pitchFamily="34" charset="0"/>
            </a:endParaRPr>
          </a:p>
          <a:p>
            <a:pPr lvl="1"/>
            <a:r>
              <a:rPr lang="en-US" dirty="0" smtClean="0">
                <a:latin typeface="Calibri" panose="020F0502020204030204" pitchFamily="34" charset="0"/>
              </a:rPr>
              <a:t>With student’s written consent;</a:t>
            </a:r>
          </a:p>
          <a:p>
            <a:pPr lvl="1"/>
            <a:r>
              <a:rPr lang="en-US" dirty="0" smtClean="0">
                <a:latin typeface="Calibri" panose="020F0502020204030204" pitchFamily="34" charset="0"/>
              </a:rPr>
              <a:t>If student is dependent for tax purposes;</a:t>
            </a:r>
          </a:p>
          <a:p>
            <a:pPr lvl="1"/>
            <a:r>
              <a:rPr lang="en-US" dirty="0" smtClean="0">
                <a:latin typeface="Calibri" panose="020F0502020204030204" pitchFamily="34" charset="0"/>
              </a:rPr>
              <a:t>In a health or safety emergency; or</a:t>
            </a:r>
          </a:p>
          <a:p>
            <a:pPr lvl="1"/>
            <a:r>
              <a:rPr lang="en-US" dirty="0" smtClean="0">
                <a:latin typeface="Calibri" panose="020F0502020204030204" pitchFamily="34" charset="0"/>
              </a:rPr>
              <a:t>If the information is based on personal knowledge or observation of student, </a:t>
            </a:r>
            <a:r>
              <a:rPr lang="en-US" u="sng" dirty="0" smtClean="0">
                <a:latin typeface="Calibri" panose="020F0502020204030204" pitchFamily="34" charset="0"/>
              </a:rPr>
              <a:t>not</a:t>
            </a:r>
            <a:r>
              <a:rPr lang="en-US" dirty="0" smtClean="0">
                <a:latin typeface="Calibri" panose="020F0502020204030204" pitchFamily="34" charset="0"/>
              </a:rPr>
              <a:t> based on protected record information</a:t>
            </a:r>
          </a:p>
        </p:txBody>
      </p:sp>
    </p:spTree>
    <p:extLst>
      <p:ext uri="{BB962C8B-B14F-4D97-AF65-F5344CB8AC3E}">
        <p14:creationId xmlns:p14="http://schemas.microsoft.com/office/powerpoint/2010/main" val="3979942795"/>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77108"/>
          </a:xfrm>
        </p:spPr>
        <p:txBody>
          <a:bodyPr/>
          <a:lstStyle/>
          <a:p>
            <a:pPr algn="ctr"/>
            <a:r>
              <a:rPr lang="en-US" dirty="0" smtClean="0">
                <a:latin typeface="Georgia" panose="02040502050405020303" pitchFamily="18" charset="0"/>
              </a:rPr>
              <a:t>Topics We’ll Cover</a:t>
            </a:r>
            <a:endParaRPr lang="en-US" dirty="0"/>
          </a:p>
        </p:txBody>
      </p:sp>
      <p:sp>
        <p:nvSpPr>
          <p:cNvPr id="3" name="Content Placeholder 2"/>
          <p:cNvSpPr>
            <a:spLocks noGrp="1"/>
          </p:cNvSpPr>
          <p:nvPr>
            <p:ph idx="1"/>
          </p:nvPr>
        </p:nvSpPr>
        <p:spPr>
          <a:xfrm>
            <a:off x="381000" y="1412875"/>
            <a:ext cx="8382000" cy="3976473"/>
          </a:xfrm>
        </p:spPr>
        <p:txBody>
          <a:bodyPr/>
          <a:lstStyle/>
          <a:p>
            <a:pPr marL="514350" indent="-514350">
              <a:spcBef>
                <a:spcPts val="0"/>
              </a:spcBef>
              <a:spcAft>
                <a:spcPts val="2400"/>
              </a:spcAft>
              <a:buFont typeface="+mj-lt"/>
              <a:buAutoNum type="arabicPeriod"/>
            </a:pPr>
            <a:r>
              <a:rPr lang="en-US" dirty="0" smtClean="0"/>
              <a:t>FERPA overview</a:t>
            </a:r>
            <a:endParaRPr lang="en-US" dirty="0"/>
          </a:p>
          <a:p>
            <a:pPr marL="514350" indent="-514350">
              <a:spcBef>
                <a:spcPts val="0"/>
              </a:spcBef>
              <a:spcAft>
                <a:spcPts val="2400"/>
              </a:spcAft>
              <a:buFont typeface="+mj-lt"/>
              <a:buAutoNum type="arabicPeriod"/>
            </a:pPr>
            <a:r>
              <a:rPr lang="en-US" dirty="0" smtClean="0"/>
              <a:t>And how it applies to . . . </a:t>
            </a:r>
          </a:p>
          <a:p>
            <a:pPr lvl="1">
              <a:spcBef>
                <a:spcPts val="0"/>
              </a:spcBef>
              <a:spcAft>
                <a:spcPts val="2400"/>
              </a:spcAft>
              <a:buFont typeface="Arial" panose="020B0604020202020204" pitchFamily="34" charset="0"/>
              <a:buChar char="•"/>
            </a:pPr>
            <a:r>
              <a:rPr lang="en-US" dirty="0" smtClean="0"/>
              <a:t>Advising </a:t>
            </a:r>
          </a:p>
          <a:p>
            <a:pPr lvl="1">
              <a:spcBef>
                <a:spcPts val="0"/>
              </a:spcBef>
              <a:spcAft>
                <a:spcPts val="2400"/>
              </a:spcAft>
              <a:buFont typeface="Arial" panose="020B0604020202020204" pitchFamily="34" charset="0"/>
              <a:buChar char="•"/>
            </a:pPr>
            <a:r>
              <a:rPr lang="en-US" dirty="0" smtClean="0"/>
              <a:t>Teaching </a:t>
            </a:r>
          </a:p>
          <a:p>
            <a:pPr lvl="1">
              <a:spcBef>
                <a:spcPts val="0"/>
              </a:spcBef>
              <a:spcAft>
                <a:spcPts val="2400"/>
              </a:spcAft>
              <a:buFont typeface="Arial" panose="020B0604020202020204" pitchFamily="34" charset="0"/>
              <a:buChar char="•"/>
            </a:pPr>
            <a:r>
              <a:rPr lang="en-US" dirty="0" smtClean="0"/>
              <a:t>Writing </a:t>
            </a:r>
            <a:r>
              <a:rPr lang="en-US" dirty="0"/>
              <a:t>letters of recommendation </a:t>
            </a:r>
            <a:endParaRPr lang="en-US" dirty="0" smtClean="0"/>
          </a:p>
          <a:p>
            <a:pPr lvl="1">
              <a:spcBef>
                <a:spcPts val="0"/>
              </a:spcBef>
              <a:spcAft>
                <a:spcPts val="2400"/>
              </a:spcAft>
              <a:buFont typeface="Arial" panose="020B0604020202020204" pitchFamily="34" charset="0"/>
              <a:buChar char="•"/>
            </a:pPr>
            <a:r>
              <a:rPr lang="en-US" dirty="0" smtClean="0"/>
              <a:t>Dealing </a:t>
            </a:r>
            <a:r>
              <a:rPr lang="en-US" dirty="0"/>
              <a:t>with parents</a:t>
            </a:r>
          </a:p>
        </p:txBody>
      </p:sp>
    </p:spTree>
    <p:extLst>
      <p:ext uri="{BB962C8B-B14F-4D97-AF65-F5344CB8AC3E}">
        <p14:creationId xmlns:p14="http://schemas.microsoft.com/office/powerpoint/2010/main" val="2767096743"/>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Parents (cont.)</a:t>
            </a:r>
            <a:endParaRPr lang="en-US" dirty="0"/>
          </a:p>
        </p:txBody>
      </p:sp>
      <p:sp>
        <p:nvSpPr>
          <p:cNvPr id="3" name="Text Placeholder 2"/>
          <p:cNvSpPr>
            <a:spLocks noGrp="1"/>
          </p:cNvSpPr>
          <p:nvPr>
            <p:ph type="body" sz="quarter" idx="10"/>
          </p:nvPr>
        </p:nvSpPr>
        <p:spPr>
          <a:xfrm>
            <a:off x="381000" y="1066800"/>
            <a:ext cx="8382000" cy="5562599"/>
          </a:xfrm>
        </p:spPr>
        <p:txBody>
          <a:bodyPr>
            <a:normAutofit fontScale="92500" lnSpcReduction="10000"/>
          </a:bodyPr>
          <a:lstStyle/>
          <a:p>
            <a:r>
              <a:rPr lang="en-US" dirty="0" smtClean="0">
                <a:latin typeface="Calibri" panose="020F0502020204030204" pitchFamily="34" charset="0"/>
              </a:rPr>
              <a:t>Some parents can be good influences to help student succeed, so don’t automatically cut off communications for fear of FERPA</a:t>
            </a:r>
          </a:p>
          <a:p>
            <a:endParaRPr lang="en-US" dirty="0">
              <a:latin typeface="Calibri" panose="020F0502020204030204" pitchFamily="34" charset="0"/>
            </a:endParaRPr>
          </a:p>
          <a:p>
            <a:r>
              <a:rPr lang="en-US" dirty="0" smtClean="0">
                <a:latin typeface="Calibri" panose="020F0502020204030204" pitchFamily="34" charset="0"/>
              </a:rPr>
              <a:t>However, if conversation gets difficult or unproductive, you can end it</a:t>
            </a:r>
          </a:p>
          <a:p>
            <a:pPr lvl="1"/>
            <a:r>
              <a:rPr lang="en-US" dirty="0" smtClean="0">
                <a:latin typeface="Calibri" panose="020F0502020204030204" pitchFamily="34" charset="0"/>
              </a:rPr>
              <a:t>Signed consent </a:t>
            </a:r>
            <a:r>
              <a:rPr lang="en-US" dirty="0">
                <a:latin typeface="Calibri" panose="020F0502020204030204" pitchFamily="34" charset="0"/>
              </a:rPr>
              <a:t>form </a:t>
            </a:r>
            <a:r>
              <a:rPr lang="en-US" dirty="0" smtClean="0">
                <a:latin typeface="Calibri" panose="020F0502020204030204" pitchFamily="34" charset="0"/>
              </a:rPr>
              <a:t>permits (but does </a:t>
            </a:r>
            <a:r>
              <a:rPr lang="en-US" dirty="0">
                <a:latin typeface="Calibri" panose="020F0502020204030204" pitchFamily="34" charset="0"/>
              </a:rPr>
              <a:t>not </a:t>
            </a:r>
            <a:r>
              <a:rPr lang="en-US" dirty="0" smtClean="0">
                <a:latin typeface="Calibri" panose="020F0502020204030204" pitchFamily="34" charset="0"/>
              </a:rPr>
              <a:t>require) you to </a:t>
            </a:r>
            <a:r>
              <a:rPr lang="en-US" dirty="0">
                <a:latin typeface="Calibri" panose="020F0502020204030204" pitchFamily="34" charset="0"/>
              </a:rPr>
              <a:t>talk with parents</a:t>
            </a:r>
          </a:p>
          <a:p>
            <a:pPr lvl="1"/>
            <a:endParaRPr lang="en-US" dirty="0" smtClean="0">
              <a:latin typeface="Calibri" panose="020F0502020204030204" pitchFamily="34" charset="0"/>
            </a:endParaRPr>
          </a:p>
          <a:p>
            <a:r>
              <a:rPr lang="en-US" dirty="0" smtClean="0">
                <a:latin typeface="Calibri" panose="020F0502020204030204" pitchFamily="34" charset="0"/>
              </a:rPr>
              <a:t>If FERPA vs. health/safety of student, always err on side of health/safety</a:t>
            </a:r>
          </a:p>
          <a:p>
            <a:endParaRPr lang="en-US" dirty="0">
              <a:latin typeface="Calibri" panose="020F0502020204030204" pitchFamily="34" charset="0"/>
            </a:endParaRPr>
          </a:p>
          <a:p>
            <a:r>
              <a:rPr lang="en-US" dirty="0" smtClean="0">
                <a:latin typeface="Calibri" panose="020F0502020204030204" pitchFamily="34" charset="0"/>
              </a:rPr>
              <a:t>“Proxy” system in development</a:t>
            </a:r>
          </a:p>
        </p:txBody>
      </p:sp>
    </p:spTree>
    <p:extLst>
      <p:ext uri="{BB962C8B-B14F-4D97-AF65-F5344CB8AC3E}">
        <p14:creationId xmlns:p14="http://schemas.microsoft.com/office/powerpoint/2010/main" val="1943853464"/>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Examples</a:t>
            </a:r>
            <a:endParaRPr lang="en-US" dirty="0"/>
          </a:p>
        </p:txBody>
      </p:sp>
      <p:sp>
        <p:nvSpPr>
          <p:cNvPr id="3" name="Text Placeholder 2"/>
          <p:cNvSpPr>
            <a:spLocks noGrp="1"/>
          </p:cNvSpPr>
          <p:nvPr>
            <p:ph type="body" sz="quarter" idx="10"/>
          </p:nvPr>
        </p:nvSpPr>
        <p:spPr>
          <a:xfrm>
            <a:off x="381000" y="1359217"/>
            <a:ext cx="8382000" cy="5422583"/>
          </a:xfrm>
        </p:spPr>
        <p:txBody>
          <a:bodyPr>
            <a:normAutofit fontScale="85000" lnSpcReduction="20000"/>
          </a:bodyPr>
          <a:lstStyle/>
          <a:p>
            <a:r>
              <a:rPr lang="en-US" sz="2400" dirty="0"/>
              <a:t>A </a:t>
            </a:r>
            <a:r>
              <a:rPr lang="en-US" sz="2400" dirty="0" smtClean="0"/>
              <a:t>concerned father calls </a:t>
            </a:r>
            <a:r>
              <a:rPr lang="en-US" sz="2400" dirty="0"/>
              <a:t>and shares their student is diagnosed with </a:t>
            </a:r>
            <a:r>
              <a:rPr lang="en-US" sz="2400" dirty="0" smtClean="0"/>
              <a:t>depression.  He asks </a:t>
            </a:r>
            <a:r>
              <a:rPr lang="en-US" sz="2400" dirty="0"/>
              <a:t>that you check on the student and let them know how </a:t>
            </a:r>
            <a:r>
              <a:rPr lang="en-US" sz="2400" dirty="0" smtClean="0"/>
              <a:t>his child </a:t>
            </a:r>
            <a:r>
              <a:rPr lang="en-US" sz="2400" dirty="0"/>
              <a:t>is doing both in class and outside of class. What </a:t>
            </a:r>
            <a:r>
              <a:rPr lang="en-US" sz="2400" dirty="0" smtClean="0"/>
              <a:t>should you do?  What can </a:t>
            </a:r>
            <a:r>
              <a:rPr lang="en-US" sz="2400" dirty="0"/>
              <a:t>you share</a:t>
            </a:r>
            <a:r>
              <a:rPr lang="en-US" sz="2400" dirty="0" smtClean="0"/>
              <a:t>?</a:t>
            </a:r>
          </a:p>
          <a:p>
            <a:endParaRPr lang="en-US" sz="2400" dirty="0"/>
          </a:p>
          <a:p>
            <a:r>
              <a:rPr lang="en-US" sz="2400" dirty="0"/>
              <a:t>A parent calls and wants to know why </a:t>
            </a:r>
            <a:r>
              <a:rPr lang="en-US" sz="2400" dirty="0" smtClean="0"/>
              <a:t>you aren’t following a specified university process. </a:t>
            </a:r>
            <a:r>
              <a:rPr lang="en-US" sz="2400" dirty="0"/>
              <a:t>You know the </a:t>
            </a:r>
            <a:r>
              <a:rPr lang="en-US" sz="2400" dirty="0" smtClean="0"/>
              <a:t>student </a:t>
            </a:r>
            <a:r>
              <a:rPr lang="en-US" sz="2400" dirty="0"/>
              <a:t>well and have </a:t>
            </a:r>
            <a:r>
              <a:rPr lang="en-US" sz="2400" dirty="0" smtClean="0"/>
              <a:t>helped on multiple occasions, </a:t>
            </a:r>
            <a:r>
              <a:rPr lang="en-US" sz="2400" dirty="0"/>
              <a:t>but the student </a:t>
            </a:r>
            <a:r>
              <a:rPr lang="en-US" sz="2400" dirty="0" smtClean="0"/>
              <a:t>is unresponsive and doesn’t follow through with what she needs to do in order to allow the process to move forward. </a:t>
            </a:r>
            <a:r>
              <a:rPr lang="en-US" sz="2400" dirty="0"/>
              <a:t>What do you tell the parent?</a:t>
            </a:r>
            <a:endParaRPr lang="en-US" sz="2400" dirty="0" smtClean="0"/>
          </a:p>
          <a:p>
            <a:endParaRPr lang="en-US" sz="2400" dirty="0" smtClean="0"/>
          </a:p>
          <a:p>
            <a:r>
              <a:rPr lang="en-US" sz="2400" dirty="0" smtClean="0"/>
              <a:t>Honor </a:t>
            </a:r>
            <a:r>
              <a:rPr lang="en-US" sz="2400" dirty="0"/>
              <a:t>Society writes dean and asks for names and addresses of all students in college majoring in </a:t>
            </a:r>
            <a:r>
              <a:rPr lang="en-US" sz="2400" dirty="0" smtClean="0"/>
              <a:t>Biology and </a:t>
            </a:r>
            <a:r>
              <a:rPr lang="en-US" sz="2400" dirty="0"/>
              <a:t>who have achieved 3.0 average</a:t>
            </a:r>
            <a:r>
              <a:rPr lang="en-US" sz="2400" dirty="0" smtClean="0"/>
              <a:t>.</a:t>
            </a:r>
          </a:p>
          <a:p>
            <a:endParaRPr lang="en-US" sz="2400" dirty="0"/>
          </a:p>
          <a:p>
            <a:r>
              <a:rPr lang="en-US" sz="2400" dirty="0"/>
              <a:t>Disclosure to </a:t>
            </a:r>
            <a:r>
              <a:rPr lang="en-US" sz="2400" dirty="0" smtClean="0"/>
              <a:t>parents/third </a:t>
            </a:r>
            <a:r>
              <a:rPr lang="en-US" sz="2400" dirty="0"/>
              <a:t>parties when student is </a:t>
            </a:r>
            <a:r>
              <a:rPr lang="en-US" sz="2400" dirty="0" smtClean="0"/>
              <a:t>present</a:t>
            </a:r>
            <a:r>
              <a:rPr lang="en-US" sz="2400" dirty="0"/>
              <a:t>.</a:t>
            </a:r>
            <a:endParaRPr lang="en-US" sz="2400" dirty="0" smtClean="0"/>
          </a:p>
          <a:p>
            <a:endParaRPr lang="en-US" sz="2400" dirty="0"/>
          </a:p>
          <a:p>
            <a:r>
              <a:rPr lang="en-US" sz="2400" dirty="0"/>
              <a:t>You have a valid written consent from a student to release her information, but in your judgment, you don’t think it’s in the student’s best interest to make the release</a:t>
            </a:r>
            <a:r>
              <a:rPr lang="en-US" sz="2400" dirty="0" smtClean="0"/>
              <a:t>.</a:t>
            </a:r>
          </a:p>
          <a:p>
            <a:endParaRPr lang="en-US" sz="2400" dirty="0"/>
          </a:p>
          <a:p>
            <a:r>
              <a:rPr lang="en-US" sz="2400" dirty="0"/>
              <a:t>Leaving student information on desk or computer screen</a:t>
            </a:r>
            <a:r>
              <a:rPr lang="en-US" sz="2400" dirty="0" smtClean="0"/>
              <a:t>.</a:t>
            </a:r>
            <a:endParaRPr lang="en-US" sz="2400" dirty="0"/>
          </a:p>
        </p:txBody>
      </p:sp>
    </p:spTree>
    <p:extLst>
      <p:ext uri="{BB962C8B-B14F-4D97-AF65-F5344CB8AC3E}">
        <p14:creationId xmlns:p14="http://schemas.microsoft.com/office/powerpoint/2010/main" val="810033859"/>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Examples (cont.)</a:t>
            </a:r>
            <a:endParaRPr lang="en-US" dirty="0"/>
          </a:p>
        </p:txBody>
      </p:sp>
      <p:sp>
        <p:nvSpPr>
          <p:cNvPr id="3" name="Text Placeholder 2"/>
          <p:cNvSpPr>
            <a:spLocks noGrp="1"/>
          </p:cNvSpPr>
          <p:nvPr>
            <p:ph type="body" sz="quarter" idx="10"/>
          </p:nvPr>
        </p:nvSpPr>
        <p:spPr>
          <a:xfrm>
            <a:off x="381000" y="1359217"/>
            <a:ext cx="8382000" cy="5422583"/>
          </a:xfrm>
        </p:spPr>
        <p:txBody>
          <a:bodyPr>
            <a:normAutofit/>
          </a:bodyPr>
          <a:lstStyle/>
          <a:p>
            <a:r>
              <a:rPr lang="en-US" sz="2400" dirty="0"/>
              <a:t>Woman says, “I am X’s wife and he asked me to pick up his transcript.”  </a:t>
            </a:r>
          </a:p>
          <a:p>
            <a:pPr lvl="1"/>
            <a:r>
              <a:rPr lang="en-US" sz="2000" dirty="0" smtClean="0"/>
              <a:t>What </a:t>
            </a:r>
            <a:r>
              <a:rPr lang="en-US" sz="2000" dirty="0"/>
              <a:t>if she has a written note from the husband/student authorizing delivery to his wife ? </a:t>
            </a:r>
            <a:endParaRPr lang="en-US" sz="2000" dirty="0" smtClean="0"/>
          </a:p>
          <a:p>
            <a:pPr marL="517525" lvl="1" indent="0">
              <a:buNone/>
            </a:pPr>
            <a:endParaRPr lang="en-US" sz="2000" dirty="0"/>
          </a:p>
          <a:p>
            <a:r>
              <a:rPr lang="en-US" sz="2400" dirty="0"/>
              <a:t>FBI agent presents badge and says that he is investigating a crime and it is of the utmost urgency that he see student’s records </a:t>
            </a:r>
            <a:r>
              <a:rPr lang="en-US" sz="2400" dirty="0" smtClean="0"/>
              <a:t>immediately.</a:t>
            </a:r>
          </a:p>
          <a:p>
            <a:pPr marL="0" indent="0">
              <a:buNone/>
            </a:pPr>
            <a:r>
              <a:rPr lang="en-US" sz="2400" dirty="0" smtClean="0"/>
              <a:t> </a:t>
            </a:r>
          </a:p>
          <a:p>
            <a:r>
              <a:rPr lang="en-US" sz="2400" dirty="0" smtClean="0"/>
              <a:t>Two students are accused of cheating off of each other during an exam after a third student reports the behavior.  One of the accused students requests to inspect any emails related to the situation.</a:t>
            </a:r>
          </a:p>
          <a:p>
            <a:endParaRPr lang="en-US" sz="2400" dirty="0"/>
          </a:p>
          <a:p>
            <a:endParaRPr lang="en-US" sz="2400" dirty="0" smtClean="0"/>
          </a:p>
          <a:p>
            <a:endParaRPr lang="en-US" sz="2400" dirty="0" smtClean="0"/>
          </a:p>
        </p:txBody>
      </p:sp>
    </p:spTree>
    <p:extLst>
      <p:ext uri="{BB962C8B-B14F-4D97-AF65-F5344CB8AC3E}">
        <p14:creationId xmlns:p14="http://schemas.microsoft.com/office/powerpoint/2010/main" val="3665557452"/>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Questions?</a:t>
            </a:r>
            <a:endParaRPr lang="en-US" dirty="0"/>
          </a:p>
        </p:txBody>
      </p:sp>
      <p:pic>
        <p:nvPicPr>
          <p:cNvPr id="4" name="Picture 2" descr="http://smartblogs.com/socialmedia/files/2009/06/raise-hand1-300x199.jpg"/>
          <p:cNvPicPr>
            <a:picLocks noChangeAspect="1" noChangeArrowheads="1"/>
          </p:cNvPicPr>
          <p:nvPr/>
        </p:nvPicPr>
        <p:blipFill>
          <a:blip r:embed="rId2" cstate="print"/>
          <a:srcRect/>
          <a:stretch>
            <a:fillRect/>
          </a:stretch>
        </p:blipFill>
        <p:spPr bwMode="auto">
          <a:xfrm>
            <a:off x="1600200" y="1600200"/>
            <a:ext cx="5973464" cy="3962400"/>
          </a:xfrm>
          <a:prstGeom prst="rect">
            <a:avLst/>
          </a:prstGeom>
          <a:noFill/>
        </p:spPr>
      </p:pic>
    </p:spTree>
    <p:extLst>
      <p:ext uri="{BB962C8B-B14F-4D97-AF65-F5344CB8AC3E}">
        <p14:creationId xmlns:p14="http://schemas.microsoft.com/office/powerpoint/2010/main" val="1358026950"/>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64069" y="1752600"/>
            <a:ext cx="7566495" cy="2985433"/>
          </a:xfrm>
          <a:prstGeom prst="rect">
            <a:avLst/>
          </a:prstGeom>
          <a:noFill/>
        </p:spPr>
        <p:txBody>
          <a:bodyPr wrap="none" rtlCol="0">
            <a:spAutoFit/>
          </a:bodyPr>
          <a:lstStyle/>
          <a:p>
            <a:pPr algn="ctr"/>
            <a:r>
              <a:rPr lang="en-US" sz="3200" dirty="0" smtClean="0">
                <a:latin typeface="Georgia" panose="02040502050405020303" pitchFamily="18" charset="0"/>
              </a:rPr>
              <a:t>Office of Legal Affairs website on FERPA</a:t>
            </a:r>
          </a:p>
          <a:p>
            <a:pPr marL="0" lvl="1" algn="ctr"/>
            <a:r>
              <a:rPr lang="en-US" sz="2800" dirty="0" smtClean="0">
                <a:latin typeface="Georgia" panose="02040502050405020303" pitchFamily="18" charset="0"/>
                <a:hlinkClick r:id="rId2"/>
              </a:rPr>
              <a:t>https</a:t>
            </a:r>
            <a:r>
              <a:rPr lang="en-US" sz="2800" dirty="0">
                <a:latin typeface="Georgia" panose="02040502050405020303" pitchFamily="18" charset="0"/>
                <a:hlinkClick r:id="rId2"/>
              </a:rPr>
              <a:t>://legal.uncc.edu/legal-topics/ferpa</a:t>
            </a:r>
          </a:p>
          <a:p>
            <a:pPr algn="ctr"/>
            <a:endParaRPr lang="en-US" sz="3200" dirty="0" smtClean="0">
              <a:latin typeface="Georgia" panose="02040502050405020303" pitchFamily="18" charset="0"/>
            </a:endParaRPr>
          </a:p>
          <a:p>
            <a:pPr algn="ctr"/>
            <a:endParaRPr lang="en-US" sz="3200" dirty="0" smtClean="0">
              <a:latin typeface="Georgia" panose="02040502050405020303" pitchFamily="18" charset="0"/>
            </a:endParaRPr>
          </a:p>
          <a:p>
            <a:pPr algn="ctr"/>
            <a:r>
              <a:rPr lang="en-US" sz="3200" dirty="0" smtClean="0">
                <a:latin typeface="Georgia" panose="02040502050405020303" pitchFamily="18" charset="0"/>
              </a:rPr>
              <a:t>My email address</a:t>
            </a:r>
          </a:p>
          <a:p>
            <a:pPr algn="ctr"/>
            <a:r>
              <a:rPr lang="en-US" sz="3200" dirty="0" smtClean="0">
                <a:latin typeface="Georgia" panose="02040502050405020303" pitchFamily="18" charset="0"/>
                <a:hlinkClick r:id="rId2"/>
              </a:rPr>
              <a:t>jesh.humphrey@uncc.edu</a:t>
            </a:r>
            <a:endParaRPr lang="en-US" sz="3200" dirty="0">
              <a:latin typeface="Georgia" panose="02040502050405020303" pitchFamily="18" charset="0"/>
            </a:endParaRPr>
          </a:p>
        </p:txBody>
      </p:sp>
    </p:spTree>
    <p:extLst>
      <p:ext uri="{BB962C8B-B14F-4D97-AF65-F5344CB8AC3E}">
        <p14:creationId xmlns:p14="http://schemas.microsoft.com/office/powerpoint/2010/main" val="3776366056"/>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Overview</a:t>
            </a:r>
            <a:endParaRPr lang="en-US" dirty="0"/>
          </a:p>
        </p:txBody>
      </p:sp>
      <p:sp>
        <p:nvSpPr>
          <p:cNvPr id="3" name="Text Placeholder 2"/>
          <p:cNvSpPr>
            <a:spLocks noGrp="1"/>
          </p:cNvSpPr>
          <p:nvPr>
            <p:ph type="body" sz="quarter" idx="10"/>
          </p:nvPr>
        </p:nvSpPr>
        <p:spPr>
          <a:xfrm>
            <a:off x="381000" y="1411552"/>
            <a:ext cx="8382000" cy="4573560"/>
          </a:xfrm>
        </p:spPr>
        <p:txBody>
          <a:bodyPr/>
          <a:lstStyle/>
          <a:p>
            <a:r>
              <a:rPr lang="en-US" dirty="0" smtClean="0"/>
              <a:t>Family Educational Rights and Privacy Act (FERPA) is a federal law that:</a:t>
            </a:r>
          </a:p>
          <a:p>
            <a:pPr lvl="1"/>
            <a:r>
              <a:rPr lang="en-US" dirty="0"/>
              <a:t>protects students’ education records from being disclosed without consent and </a:t>
            </a:r>
          </a:p>
          <a:p>
            <a:pPr lvl="1"/>
            <a:r>
              <a:rPr lang="en-US" dirty="0"/>
              <a:t>permits students to have access to their own education </a:t>
            </a:r>
            <a:r>
              <a:rPr lang="en-US" dirty="0" smtClean="0"/>
              <a:t>records</a:t>
            </a:r>
          </a:p>
          <a:p>
            <a:pPr marL="517525" lvl="1" indent="0">
              <a:buNone/>
            </a:pPr>
            <a:endParaRPr lang="en-US" dirty="0"/>
          </a:p>
          <a:p>
            <a:r>
              <a:rPr lang="en-US" dirty="0" smtClean="0"/>
              <a:t>University Policy 402, Student Records</a:t>
            </a:r>
          </a:p>
          <a:p>
            <a:pPr lvl="1"/>
            <a:r>
              <a:rPr lang="en-US" dirty="0" smtClean="0"/>
              <a:t>explains how FERPA applies on our campus</a:t>
            </a:r>
          </a:p>
          <a:p>
            <a:pPr lvl="1"/>
            <a:r>
              <a:rPr lang="en-US" dirty="0" smtClean="0">
                <a:hlinkClick r:id="rId2"/>
              </a:rPr>
              <a:t>http</a:t>
            </a:r>
            <a:r>
              <a:rPr lang="en-US" dirty="0">
                <a:hlinkClick r:id="rId2"/>
              </a:rPr>
              <a:t>://</a:t>
            </a:r>
            <a:r>
              <a:rPr lang="en-US" dirty="0" smtClean="0">
                <a:hlinkClick r:id="rId2"/>
              </a:rPr>
              <a:t>legal.uncc.edu/policies/up-402</a:t>
            </a:r>
            <a:r>
              <a:rPr lang="en-US" dirty="0" smtClean="0"/>
              <a:t> </a:t>
            </a:r>
          </a:p>
        </p:txBody>
      </p:sp>
    </p:spTree>
    <p:extLst>
      <p:ext uri="{BB962C8B-B14F-4D97-AF65-F5344CB8AC3E}">
        <p14:creationId xmlns:p14="http://schemas.microsoft.com/office/powerpoint/2010/main" val="74412368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Student Rights Under FERPA</a:t>
            </a:r>
            <a:endParaRPr lang="en-US" dirty="0"/>
          </a:p>
        </p:txBody>
      </p:sp>
      <p:sp>
        <p:nvSpPr>
          <p:cNvPr id="3" name="Text Placeholder 2"/>
          <p:cNvSpPr>
            <a:spLocks noGrp="1"/>
          </p:cNvSpPr>
          <p:nvPr>
            <p:ph type="body" sz="quarter" idx="10"/>
          </p:nvPr>
        </p:nvSpPr>
        <p:spPr>
          <a:xfrm>
            <a:off x="381000" y="1143000"/>
            <a:ext cx="8382000" cy="4567404"/>
          </a:xfrm>
        </p:spPr>
        <p:txBody>
          <a:bodyPr/>
          <a:lstStyle/>
          <a:p>
            <a:r>
              <a:rPr lang="en-US" dirty="0" smtClean="0"/>
              <a:t>Students’ FERPA rights:</a:t>
            </a:r>
          </a:p>
          <a:p>
            <a:endParaRPr lang="en-US" sz="1200" dirty="0" smtClean="0"/>
          </a:p>
          <a:p>
            <a:pPr lvl="1"/>
            <a:r>
              <a:rPr lang="en-US" dirty="0"/>
              <a:t>T</a:t>
            </a:r>
            <a:r>
              <a:rPr lang="en-US" dirty="0" smtClean="0"/>
              <a:t>o </a:t>
            </a:r>
            <a:r>
              <a:rPr lang="en-US" u="sng" dirty="0"/>
              <a:t>inspect</a:t>
            </a:r>
            <a:r>
              <a:rPr lang="en-US" dirty="0"/>
              <a:t> their education </a:t>
            </a:r>
            <a:r>
              <a:rPr lang="en-US" dirty="0" smtClean="0"/>
              <a:t>records;</a:t>
            </a:r>
          </a:p>
          <a:p>
            <a:pPr lvl="1"/>
            <a:r>
              <a:rPr lang="en-US" dirty="0" smtClean="0"/>
              <a:t>To </a:t>
            </a:r>
            <a:r>
              <a:rPr lang="en-US" u="sng" dirty="0"/>
              <a:t>prevent disclosure</a:t>
            </a:r>
            <a:r>
              <a:rPr lang="en-US" dirty="0"/>
              <a:t> of their education </a:t>
            </a:r>
            <a:r>
              <a:rPr lang="en-US" dirty="0" smtClean="0"/>
              <a:t>records;</a:t>
            </a:r>
          </a:p>
          <a:p>
            <a:pPr lvl="1"/>
            <a:r>
              <a:rPr lang="en-US" dirty="0" smtClean="0"/>
              <a:t>To </a:t>
            </a:r>
            <a:r>
              <a:rPr lang="en-US" u="sng" dirty="0"/>
              <a:t>seek amendment</a:t>
            </a:r>
            <a:r>
              <a:rPr lang="en-US" dirty="0"/>
              <a:t> to their education records if </a:t>
            </a:r>
            <a:r>
              <a:rPr lang="en-US" dirty="0" smtClean="0"/>
              <a:t>believed </a:t>
            </a:r>
            <a:r>
              <a:rPr lang="en-US" dirty="0"/>
              <a:t>to be inaccurate or misleading</a:t>
            </a:r>
            <a:r>
              <a:rPr lang="en-US" dirty="0" smtClean="0"/>
              <a:t>;</a:t>
            </a:r>
          </a:p>
          <a:p>
            <a:pPr lvl="1"/>
            <a:r>
              <a:rPr lang="en-US" dirty="0" smtClean="0"/>
              <a:t>To </a:t>
            </a:r>
            <a:r>
              <a:rPr lang="en-US" u="sng" dirty="0"/>
              <a:t>be notified</a:t>
            </a:r>
            <a:r>
              <a:rPr lang="en-US" dirty="0"/>
              <a:t> of their privacy rights under FERPA; </a:t>
            </a:r>
            <a:r>
              <a:rPr lang="en-US" dirty="0" smtClean="0"/>
              <a:t>and</a:t>
            </a:r>
          </a:p>
          <a:p>
            <a:pPr lvl="1"/>
            <a:r>
              <a:rPr lang="en-US" dirty="0" smtClean="0"/>
              <a:t>To </a:t>
            </a:r>
            <a:r>
              <a:rPr lang="en-US" u="sng" dirty="0"/>
              <a:t>file a complaint</a:t>
            </a:r>
            <a:r>
              <a:rPr lang="en-US" dirty="0"/>
              <a:t> with the U.S. Department </a:t>
            </a:r>
            <a:r>
              <a:rPr lang="en-US" dirty="0" smtClean="0"/>
              <a:t>of Education concerning </a:t>
            </a:r>
            <a:r>
              <a:rPr lang="en-US" dirty="0"/>
              <a:t>an alleged failure by </a:t>
            </a:r>
            <a:r>
              <a:rPr lang="en-US" dirty="0" smtClean="0"/>
              <a:t>the university </a:t>
            </a:r>
            <a:r>
              <a:rPr lang="en-US" dirty="0"/>
              <a:t>to comply with FERPA</a:t>
            </a:r>
            <a:r>
              <a:rPr lang="en-US" dirty="0" smtClean="0"/>
              <a:t>.</a:t>
            </a:r>
            <a:endParaRPr lang="en-US" dirty="0"/>
          </a:p>
        </p:txBody>
      </p:sp>
    </p:spTree>
    <p:extLst>
      <p:ext uri="{BB962C8B-B14F-4D97-AF65-F5344CB8AC3E}">
        <p14:creationId xmlns:p14="http://schemas.microsoft.com/office/powerpoint/2010/main" val="330295403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Who is covered?</a:t>
            </a:r>
            <a:endParaRPr lang="en-US" dirty="0"/>
          </a:p>
        </p:txBody>
      </p:sp>
      <p:sp>
        <p:nvSpPr>
          <p:cNvPr id="3" name="Text Placeholder 2"/>
          <p:cNvSpPr>
            <a:spLocks noGrp="1"/>
          </p:cNvSpPr>
          <p:nvPr>
            <p:ph type="body" sz="quarter" idx="10"/>
          </p:nvPr>
        </p:nvSpPr>
        <p:spPr>
          <a:xfrm>
            <a:off x="381000" y="1143000"/>
            <a:ext cx="8382000" cy="5269135"/>
          </a:xfrm>
        </p:spPr>
        <p:txBody>
          <a:bodyPr/>
          <a:lstStyle/>
          <a:p>
            <a:r>
              <a:rPr lang="en-US" dirty="0" smtClean="0"/>
              <a:t>Who is covered by FERPA?</a:t>
            </a:r>
          </a:p>
          <a:p>
            <a:pPr lvl="1"/>
            <a:r>
              <a:rPr lang="en-US" dirty="0" smtClean="0"/>
              <a:t>Living </a:t>
            </a:r>
            <a:r>
              <a:rPr lang="en-US" dirty="0"/>
              <a:t>students currently </a:t>
            </a:r>
            <a:r>
              <a:rPr lang="en-US" dirty="0" smtClean="0"/>
              <a:t>attending </a:t>
            </a:r>
            <a:r>
              <a:rPr lang="en-US" dirty="0"/>
              <a:t>or who have attended at any time in the past, and only to </a:t>
            </a:r>
            <a:r>
              <a:rPr lang="en-US" dirty="0" smtClean="0"/>
              <a:t>information </a:t>
            </a:r>
            <a:r>
              <a:rPr lang="en-US" dirty="0"/>
              <a:t>collected about them while they were attending (or </a:t>
            </a:r>
            <a:r>
              <a:rPr lang="en-US" dirty="0" smtClean="0"/>
              <a:t>information </a:t>
            </a:r>
            <a:r>
              <a:rPr lang="en-US" dirty="0"/>
              <a:t>gathered post-attendance that is directly related to the </a:t>
            </a:r>
            <a:r>
              <a:rPr lang="en-US" dirty="0" smtClean="0"/>
              <a:t>students</a:t>
            </a:r>
            <a:r>
              <a:rPr lang="en-US" dirty="0"/>
              <a:t>’ attendance).</a:t>
            </a:r>
          </a:p>
          <a:p>
            <a:endParaRPr lang="en-US" dirty="0"/>
          </a:p>
          <a:p>
            <a:r>
              <a:rPr lang="en-US" dirty="0"/>
              <a:t>NC Public Records Act treats records of applicants (whether admitted or not) as </a:t>
            </a:r>
            <a:r>
              <a:rPr lang="en-US" dirty="0" smtClean="0"/>
              <a:t>confidential even though that is not required by FERPA</a:t>
            </a:r>
            <a:endParaRPr lang="en-US" dirty="0"/>
          </a:p>
        </p:txBody>
      </p:sp>
    </p:spTree>
    <p:extLst>
      <p:ext uri="{BB962C8B-B14F-4D97-AF65-F5344CB8AC3E}">
        <p14:creationId xmlns:p14="http://schemas.microsoft.com/office/powerpoint/2010/main" val="2879894736"/>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What is covered?</a:t>
            </a:r>
            <a:endParaRPr lang="en-US" dirty="0">
              <a:latin typeface="Georgia" panose="02040502050405020303" pitchFamily="18" charset="0"/>
            </a:endParaRPr>
          </a:p>
        </p:txBody>
      </p:sp>
      <p:sp>
        <p:nvSpPr>
          <p:cNvPr id="3" name="Text Placeholder 2"/>
          <p:cNvSpPr>
            <a:spLocks noGrp="1"/>
          </p:cNvSpPr>
          <p:nvPr>
            <p:ph type="body" sz="quarter" idx="10"/>
          </p:nvPr>
        </p:nvSpPr>
        <p:spPr>
          <a:xfrm>
            <a:off x="381000" y="1411552"/>
            <a:ext cx="8382000" cy="2696123"/>
          </a:xfrm>
        </p:spPr>
        <p:txBody>
          <a:bodyPr/>
          <a:lstStyle/>
          <a:p>
            <a:r>
              <a:rPr lang="en-US" dirty="0" smtClean="0"/>
              <a:t>What is an “education record” according to FERPA?</a:t>
            </a:r>
          </a:p>
          <a:p>
            <a:pPr lvl="1"/>
            <a:r>
              <a:rPr lang="en-US" dirty="0"/>
              <a:t>I</a:t>
            </a:r>
            <a:r>
              <a:rPr lang="en-US" dirty="0" smtClean="0"/>
              <a:t>nformation that is directly </a:t>
            </a:r>
            <a:r>
              <a:rPr lang="en-US" dirty="0"/>
              <a:t>related to the student </a:t>
            </a:r>
            <a:r>
              <a:rPr lang="en-US" u="sng" dirty="0"/>
              <a:t>and</a:t>
            </a:r>
            <a:endParaRPr lang="en-US" dirty="0"/>
          </a:p>
          <a:p>
            <a:pPr lvl="1"/>
            <a:r>
              <a:rPr lang="en-US" dirty="0" smtClean="0"/>
              <a:t>Maintained </a:t>
            </a:r>
            <a:r>
              <a:rPr lang="en-US" dirty="0"/>
              <a:t>by the </a:t>
            </a:r>
            <a:r>
              <a:rPr lang="en-US" dirty="0" smtClean="0"/>
              <a:t>university.</a:t>
            </a:r>
          </a:p>
          <a:p>
            <a:pPr marL="517525" lvl="1" indent="0">
              <a:buNone/>
            </a:pPr>
            <a:endParaRPr lang="en-US" dirty="0" smtClean="0"/>
          </a:p>
        </p:txBody>
      </p:sp>
    </p:spTree>
    <p:extLst>
      <p:ext uri="{BB962C8B-B14F-4D97-AF65-F5344CB8AC3E}">
        <p14:creationId xmlns:p14="http://schemas.microsoft.com/office/powerpoint/2010/main" val="370965878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06429"/>
          </a:xfrm>
        </p:spPr>
        <p:txBody>
          <a:bodyPr/>
          <a:lstStyle/>
          <a:p>
            <a:pPr algn="ctr"/>
            <a:r>
              <a:rPr lang="en-US" sz="3600" b="1" dirty="0" smtClean="0">
                <a:latin typeface="Georgia" panose="02040502050405020303" pitchFamily="18" charset="0"/>
              </a:rPr>
              <a:t>“Maintained and “Directly Related”</a:t>
            </a:r>
            <a:br>
              <a:rPr lang="en-US" sz="3600" b="1" dirty="0" smtClean="0">
                <a:latin typeface="Georgia" panose="02040502050405020303" pitchFamily="18" charset="0"/>
              </a:rPr>
            </a:br>
            <a:r>
              <a:rPr lang="en-US" sz="3600" b="1" dirty="0" smtClean="0">
                <a:latin typeface="Georgia" panose="02040502050405020303" pitchFamily="18" charset="0"/>
              </a:rPr>
              <a:t> </a:t>
            </a:r>
            <a:r>
              <a:rPr lang="en-US" sz="2800" b="1" dirty="0" smtClean="0">
                <a:latin typeface="Georgia" panose="02040502050405020303" pitchFamily="18" charset="0"/>
              </a:rPr>
              <a:t>FPCO Interpretation</a:t>
            </a:r>
            <a:endParaRPr lang="en-US" sz="2800" b="1" dirty="0">
              <a:latin typeface="Georgia" panose="02040502050405020303" pitchFamily="18" charset="0"/>
            </a:endParaRPr>
          </a:p>
        </p:txBody>
      </p:sp>
      <p:sp>
        <p:nvSpPr>
          <p:cNvPr id="5" name="Text Placeholder 4"/>
          <p:cNvSpPr>
            <a:spLocks noGrp="1"/>
          </p:cNvSpPr>
          <p:nvPr>
            <p:ph type="body" sz="quarter" idx="10"/>
          </p:nvPr>
        </p:nvSpPr>
        <p:spPr>
          <a:xfrm>
            <a:off x="381000" y="1143000"/>
            <a:ext cx="8382000" cy="5770810"/>
          </a:xfrm>
        </p:spPr>
        <p:txBody>
          <a:bodyPr/>
          <a:lstStyle/>
          <a:p>
            <a:pPr marL="0" indent="0">
              <a:lnSpc>
                <a:spcPct val="100000"/>
              </a:lnSpc>
              <a:spcBef>
                <a:spcPts val="0"/>
              </a:spcBef>
              <a:spcAft>
                <a:spcPts val="600"/>
              </a:spcAft>
              <a:buNone/>
            </a:pPr>
            <a:r>
              <a:rPr lang="en-US" sz="2400" i="1" dirty="0" smtClean="0"/>
              <a:t>Testimony </a:t>
            </a:r>
            <a:r>
              <a:rPr lang="en-US" sz="2400" i="1" dirty="0"/>
              <a:t>of FPCO Director </a:t>
            </a:r>
            <a:r>
              <a:rPr lang="en-US" sz="2400" i="1" dirty="0" err="1"/>
              <a:t>LeRoy</a:t>
            </a:r>
            <a:r>
              <a:rPr lang="en-US" sz="2400" i="1" dirty="0"/>
              <a:t> </a:t>
            </a:r>
            <a:r>
              <a:rPr lang="en-US" sz="2400" i="1" dirty="0" err="1"/>
              <a:t>Rooker</a:t>
            </a:r>
            <a:r>
              <a:rPr lang="en-US" sz="2400" i="1" dirty="0"/>
              <a:t>, U.S. Department of Education Safe And Drug-free Schools And Communities Advisory </a:t>
            </a:r>
            <a:r>
              <a:rPr lang="en-US" sz="2400" i="1" dirty="0" smtClean="0"/>
              <a:t>Committee Meeting</a:t>
            </a:r>
            <a:r>
              <a:rPr lang="en-US" sz="2400" i="1" dirty="0"/>
              <a:t>, February 21, </a:t>
            </a:r>
            <a:r>
              <a:rPr lang="en-US" sz="2400" i="1" dirty="0" smtClean="0"/>
              <a:t>2007:</a:t>
            </a:r>
          </a:p>
          <a:p>
            <a:pPr marL="0" indent="0">
              <a:lnSpc>
                <a:spcPct val="100000"/>
              </a:lnSpc>
              <a:spcBef>
                <a:spcPts val="0"/>
              </a:spcBef>
              <a:spcAft>
                <a:spcPts val="600"/>
              </a:spcAft>
              <a:buNone/>
            </a:pPr>
            <a:r>
              <a:rPr lang="en-US" sz="2400" i="1" dirty="0" smtClean="0"/>
              <a:t>“Virtually </a:t>
            </a:r>
            <a:r>
              <a:rPr lang="en-US" sz="2400" i="1" dirty="0"/>
              <a:t>anything that is </a:t>
            </a:r>
            <a:r>
              <a:rPr lang="en-US" sz="2400" b="1" i="1" u="sng" dirty="0"/>
              <a:t>maintained</a:t>
            </a:r>
            <a:r>
              <a:rPr lang="en-US" sz="2400" i="1" dirty="0"/>
              <a:t> at a public school on a student that is identifiable to the student is going to be an education record.  This includes things like handwriting, video/audio tapes, computer media, microfilm, microfiche.  Any means by which those records are maintained.</a:t>
            </a:r>
          </a:p>
          <a:p>
            <a:pPr marL="0" indent="0">
              <a:lnSpc>
                <a:spcPct val="100000"/>
              </a:lnSpc>
              <a:spcBef>
                <a:spcPts val="0"/>
              </a:spcBef>
              <a:spcAft>
                <a:spcPts val="600"/>
              </a:spcAft>
              <a:buNone/>
            </a:pPr>
            <a:r>
              <a:rPr lang="en-US" sz="2400" i="1" dirty="0" smtClean="0"/>
              <a:t>To </a:t>
            </a:r>
            <a:r>
              <a:rPr lang="en-US" sz="2400" i="1" dirty="0"/>
              <a:t>be </a:t>
            </a:r>
            <a:r>
              <a:rPr lang="en-US" sz="2400" b="1" i="1" u="sng" dirty="0"/>
              <a:t>directly related</a:t>
            </a:r>
            <a:r>
              <a:rPr lang="en-US" sz="2400" b="1" i="1" dirty="0"/>
              <a:t> </a:t>
            </a:r>
            <a:r>
              <a:rPr lang="en-US" sz="2400" i="1" dirty="0"/>
              <a:t>means in some way it's going to be personally identifiable to that student.  Personally identifiable includes the student's name, a social security number, a student ID number.  Also includes other information to make the student's identity easily traceable so if you've got something where information is de-identified, then it's not directly </a:t>
            </a:r>
            <a:r>
              <a:rPr lang="en-US" sz="2400" i="1" dirty="0" smtClean="0"/>
              <a:t>related</a:t>
            </a:r>
            <a:r>
              <a:rPr lang="en-US" sz="2400" i="1" dirty="0"/>
              <a:t>.</a:t>
            </a:r>
            <a:r>
              <a:rPr lang="en-US" sz="2400" i="1" dirty="0" smtClean="0"/>
              <a:t>”</a:t>
            </a:r>
          </a:p>
          <a:p>
            <a:pPr marL="0" indent="0">
              <a:lnSpc>
                <a:spcPct val="100000"/>
              </a:lnSpc>
              <a:spcBef>
                <a:spcPts val="0"/>
              </a:spcBef>
              <a:spcAft>
                <a:spcPts val="600"/>
              </a:spcAft>
              <a:buNone/>
            </a:pPr>
            <a:endParaRPr lang="en-US" sz="2400" i="1" dirty="0"/>
          </a:p>
        </p:txBody>
      </p:sp>
    </p:spTree>
    <p:extLst>
      <p:ext uri="{BB962C8B-B14F-4D97-AF65-F5344CB8AC3E}">
        <p14:creationId xmlns:p14="http://schemas.microsoft.com/office/powerpoint/2010/main" val="145898204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Education Records</a:t>
            </a:r>
            <a:endParaRPr lang="en-US" dirty="0"/>
          </a:p>
        </p:txBody>
      </p:sp>
      <p:sp>
        <p:nvSpPr>
          <p:cNvPr id="3" name="Text Placeholder 2"/>
          <p:cNvSpPr>
            <a:spLocks noGrp="1"/>
          </p:cNvSpPr>
          <p:nvPr>
            <p:ph type="body" sz="quarter" idx="10"/>
          </p:nvPr>
        </p:nvSpPr>
        <p:spPr>
          <a:xfrm>
            <a:off x="381000" y="1188351"/>
            <a:ext cx="8382000" cy="4450449"/>
          </a:xfrm>
        </p:spPr>
        <p:txBody>
          <a:bodyPr/>
          <a:lstStyle/>
          <a:p>
            <a:r>
              <a:rPr lang="en-US" dirty="0" smtClean="0"/>
              <a:t>What is </a:t>
            </a:r>
            <a:r>
              <a:rPr lang="en-US" u="sng" dirty="0" smtClean="0"/>
              <a:t>not</a:t>
            </a:r>
            <a:r>
              <a:rPr lang="en-US" dirty="0" smtClean="0"/>
              <a:t> an education record?</a:t>
            </a:r>
          </a:p>
          <a:p>
            <a:pPr lvl="1"/>
            <a:r>
              <a:rPr lang="en-US" dirty="0" smtClean="0"/>
              <a:t>Campus police </a:t>
            </a:r>
            <a:r>
              <a:rPr lang="en-US" dirty="0"/>
              <a:t>records</a:t>
            </a:r>
          </a:p>
          <a:p>
            <a:pPr lvl="1"/>
            <a:r>
              <a:rPr lang="en-US" dirty="0" smtClean="0"/>
              <a:t>Employment records (unless </a:t>
            </a:r>
            <a:r>
              <a:rPr lang="en-US" dirty="0"/>
              <a:t>dependent on status as </a:t>
            </a:r>
            <a:r>
              <a:rPr lang="en-US" dirty="0" smtClean="0"/>
              <a:t>student)</a:t>
            </a:r>
            <a:endParaRPr lang="en-US" dirty="0"/>
          </a:p>
          <a:p>
            <a:pPr lvl="1"/>
            <a:r>
              <a:rPr lang="en-US" dirty="0" smtClean="0"/>
              <a:t>Medical/counseling records </a:t>
            </a:r>
            <a:endParaRPr lang="en-US" dirty="0"/>
          </a:p>
          <a:p>
            <a:pPr lvl="1"/>
            <a:r>
              <a:rPr lang="en-US" dirty="0" smtClean="0"/>
              <a:t>Non-circulating </a:t>
            </a:r>
            <a:r>
              <a:rPr lang="en-US" dirty="0"/>
              <a:t>faculty or staff records made for personal use</a:t>
            </a:r>
          </a:p>
          <a:p>
            <a:pPr lvl="1"/>
            <a:r>
              <a:rPr lang="en-US" dirty="0" smtClean="0"/>
              <a:t>Peer-graded </a:t>
            </a:r>
            <a:r>
              <a:rPr lang="en-US" dirty="0"/>
              <a:t>assignments BEFORE collected by instructor</a:t>
            </a:r>
          </a:p>
          <a:p>
            <a:pPr lvl="1"/>
            <a:r>
              <a:rPr lang="en-US" dirty="0" smtClean="0"/>
              <a:t>Certain </a:t>
            </a:r>
            <a:r>
              <a:rPr lang="en-US" dirty="0"/>
              <a:t>alumni </a:t>
            </a:r>
            <a:r>
              <a:rPr lang="en-US" dirty="0" smtClean="0"/>
              <a:t>records</a:t>
            </a:r>
            <a:endParaRPr lang="en-US" dirty="0"/>
          </a:p>
        </p:txBody>
      </p:sp>
    </p:spTree>
    <p:extLst>
      <p:ext uri="{BB962C8B-B14F-4D97-AF65-F5344CB8AC3E}">
        <p14:creationId xmlns:p14="http://schemas.microsoft.com/office/powerpoint/2010/main" val="2395083649"/>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Directory Information</a:t>
            </a:r>
            <a:endParaRPr lang="en-US" dirty="0"/>
          </a:p>
        </p:txBody>
      </p:sp>
      <p:sp>
        <p:nvSpPr>
          <p:cNvPr id="3" name="Text Placeholder 2"/>
          <p:cNvSpPr>
            <a:spLocks noGrp="1"/>
          </p:cNvSpPr>
          <p:nvPr>
            <p:ph type="body" sz="quarter" idx="10"/>
          </p:nvPr>
        </p:nvSpPr>
        <p:spPr>
          <a:xfrm>
            <a:off x="381000" y="1143000"/>
            <a:ext cx="8382000" cy="5447645"/>
          </a:xfrm>
        </p:spPr>
        <p:txBody>
          <a:bodyPr/>
          <a:lstStyle/>
          <a:p>
            <a:r>
              <a:rPr lang="en-US" dirty="0" smtClean="0"/>
              <a:t>Directory information is exempt from FERPA confidentiality requirements</a:t>
            </a:r>
          </a:p>
          <a:p>
            <a:endParaRPr lang="en-US" sz="2000" dirty="0" smtClean="0"/>
          </a:p>
          <a:p>
            <a:r>
              <a:rPr lang="en-US" dirty="0" smtClean="0"/>
              <a:t>“Directory information” =</a:t>
            </a:r>
          </a:p>
          <a:p>
            <a:pPr lvl="1"/>
            <a:r>
              <a:rPr lang="en-US" sz="2400" dirty="0" smtClean="0"/>
              <a:t>student’s </a:t>
            </a:r>
            <a:r>
              <a:rPr lang="en-US" sz="2400" dirty="0"/>
              <a:t>name, local and permanent address, email address, telephone number, date and place of birth, class, major field of study, dates of attendance, enrollment status, degrees and awards (including scholarships) received, participation in officially recognized activities and sports, weight and height of members of athletic teams, and the most recent previous educational agency or institution </a:t>
            </a:r>
            <a:r>
              <a:rPr lang="en-US" sz="2400" dirty="0" smtClean="0"/>
              <a:t>attended.</a:t>
            </a:r>
          </a:p>
          <a:p>
            <a:pPr lvl="1"/>
            <a:endParaRPr lang="en-US" sz="2000" dirty="0"/>
          </a:p>
          <a:p>
            <a:pPr lvl="0"/>
            <a:r>
              <a:rPr lang="en-US" dirty="0">
                <a:solidFill>
                  <a:srgbClr val="FFFFFF"/>
                </a:solidFill>
              </a:rPr>
              <a:t>Students may opt </a:t>
            </a:r>
            <a:r>
              <a:rPr lang="en-US" dirty="0" smtClean="0">
                <a:solidFill>
                  <a:srgbClr val="FFFFFF"/>
                </a:solidFill>
              </a:rPr>
              <a:t>out</a:t>
            </a:r>
            <a:r>
              <a:rPr lang="en-US" dirty="0">
                <a:solidFill>
                  <a:srgbClr val="FFFFFF"/>
                </a:solidFill>
              </a:rPr>
              <a:t> </a:t>
            </a:r>
            <a:r>
              <a:rPr lang="en-US" dirty="0" smtClean="0">
                <a:solidFill>
                  <a:srgbClr val="FFFFFF"/>
                </a:solidFill>
              </a:rPr>
              <a:t>(privacy hold)</a:t>
            </a:r>
            <a:endParaRPr lang="en-US" dirty="0">
              <a:solidFill>
                <a:srgbClr val="FFFFFF"/>
              </a:solidFill>
            </a:endParaRPr>
          </a:p>
        </p:txBody>
      </p:sp>
    </p:spTree>
    <p:extLst>
      <p:ext uri="{BB962C8B-B14F-4D97-AF65-F5344CB8AC3E}">
        <p14:creationId xmlns:p14="http://schemas.microsoft.com/office/powerpoint/2010/main" val="64857352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Sample presentation slides">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5904</TotalTime>
  <Words>1485</Words>
  <Application>Microsoft Office PowerPoint</Application>
  <PresentationFormat>On-screen Show (4:3)</PresentationFormat>
  <Paragraphs>167</Paragraphs>
  <Slides>24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Georgia</vt:lpstr>
      <vt:lpstr>Segoe</vt:lpstr>
      <vt:lpstr>Sample presentation slides</vt:lpstr>
      <vt:lpstr> Family Educational Rights and Privacy Act (FERPA)   Jesh Humphrey Deputy General Counsel   October 15, 2015</vt:lpstr>
      <vt:lpstr>Topics We’ll Cover</vt:lpstr>
      <vt:lpstr>Overview</vt:lpstr>
      <vt:lpstr>Student Rights Under FERPA</vt:lpstr>
      <vt:lpstr>Who is covered?</vt:lpstr>
      <vt:lpstr>What is covered?</vt:lpstr>
      <vt:lpstr>“Maintained and “Directly Related”  FPCO Interpretation</vt:lpstr>
      <vt:lpstr>Education Records</vt:lpstr>
      <vt:lpstr>Directory Information</vt:lpstr>
      <vt:lpstr>Directory Information</vt:lpstr>
      <vt:lpstr>Overview</vt:lpstr>
      <vt:lpstr>Overview</vt:lpstr>
      <vt:lpstr>Overview</vt:lpstr>
      <vt:lpstr>Overview</vt:lpstr>
      <vt:lpstr>Practical Advice</vt:lpstr>
      <vt:lpstr>Letters of Recommendation</vt:lpstr>
      <vt:lpstr>PowerPoint Presentation</vt:lpstr>
      <vt:lpstr>Letters of Recommendation</vt:lpstr>
      <vt:lpstr>Parents</vt:lpstr>
      <vt:lpstr>Parents (cont.)</vt:lpstr>
      <vt:lpstr>Examples</vt:lpstr>
      <vt:lpstr>Examples (cont.)</vt:lpstr>
      <vt:lpstr>Questions?</vt:lpstr>
      <vt:lpstr>PowerPoint Presentation</vt:lpstr>
    </vt:vector>
  </TitlesOfParts>
  <Company>UNC Charlotte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idadio</dc:creator>
  <cp:lastModifiedBy>White, Melanie</cp:lastModifiedBy>
  <cp:revision>242</cp:revision>
  <cp:lastPrinted>2013-10-28T20:05:58Z</cp:lastPrinted>
  <dcterms:created xsi:type="dcterms:W3CDTF">2010-08-10T14:00:46Z</dcterms:created>
  <dcterms:modified xsi:type="dcterms:W3CDTF">2015-10-07T19:52:02Z</dcterms:modified>
</cp:coreProperties>
</file>