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1" r:id="rId2"/>
    <p:sldId id="272" r:id="rId3"/>
    <p:sldId id="280" r:id="rId4"/>
    <p:sldId id="282" r:id="rId5"/>
    <p:sldId id="284" r:id="rId6"/>
    <p:sldId id="288" r:id="rId7"/>
    <p:sldId id="289" r:id="rId8"/>
    <p:sldId id="290" r:id="rId9"/>
    <p:sldId id="291" r:id="rId10"/>
    <p:sldId id="292" r:id="rId11"/>
    <p:sldId id="294" r:id="rId12"/>
    <p:sldId id="296" r:id="rId13"/>
    <p:sldId id="297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48" r:id="rId22"/>
    <p:sldId id="351" r:id="rId23"/>
    <p:sldId id="352" r:id="rId24"/>
    <p:sldId id="349" r:id="rId25"/>
    <p:sldId id="353" r:id="rId26"/>
    <p:sldId id="354" r:id="rId27"/>
    <p:sldId id="307" r:id="rId28"/>
    <p:sldId id="308" r:id="rId29"/>
    <p:sldId id="309" r:id="rId30"/>
    <p:sldId id="318" r:id="rId31"/>
    <p:sldId id="320" r:id="rId32"/>
    <p:sldId id="321" r:id="rId33"/>
    <p:sldId id="322" r:id="rId34"/>
    <p:sldId id="355" r:id="rId35"/>
    <p:sldId id="356" r:id="rId36"/>
    <p:sldId id="357" r:id="rId37"/>
  </p:sldIdLst>
  <p:sldSz cx="9144000" cy="6858000" type="screen4x3"/>
  <p:notesSz cx="6881813" cy="9296400"/>
  <p:defaultTextStyle>
    <a:defPPr>
      <a:defRPr lang="en-US"/>
    </a:defPPr>
    <a:lvl1pPr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511230" indent="-150362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023713" indent="-301977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534942" indent="-452338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047424" indent="-603953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1804340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165208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2526076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2886944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  <a:srgbClr val="C4BD9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1" autoAdjust="0"/>
    <p:restoredTop sz="89065" autoAdjust="0"/>
  </p:normalViewPr>
  <p:slideViewPr>
    <p:cSldViewPr snapToObjects="1">
      <p:cViewPr varScale="1">
        <p:scale>
          <a:sx n="82" d="100"/>
          <a:sy n="82" d="100"/>
        </p:scale>
        <p:origin x="12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1BF5-8CCB-C344-A981-1C57398A5EE4}" type="datetimeFigureOut">
              <a:rPr lang="en-US" smtClean="0"/>
              <a:t>10/9/2015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93F-9EAB-FF4B-A7E1-A47C3F7624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314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F39D239-A4E1-4387-B4BF-842AA6137023}" type="datetimeFigureOut">
              <a:rPr lang="en-US" smtClean="0"/>
              <a:t>10/9/2015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C279B51-628D-4BDB-AE78-8C902DFDBB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733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79B51-628D-4BDB-AE78-8C902DFDBB8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83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79B51-628D-4BDB-AE78-8C902DFDBB8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30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79B51-628D-4BDB-AE78-8C902DFDBB86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30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79B51-628D-4BDB-AE78-8C902DFDBB86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30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79B51-628D-4BDB-AE78-8C902DFDBB86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30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79B51-628D-4BDB-AE78-8C902DFDBB86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83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79B51-628D-4BDB-AE78-8C902DFDBB86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8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511230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360868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721736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082604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443472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83422" indent="-383422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830749" indent="-319519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279327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791810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303039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815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98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996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1981200"/>
            <a:ext cx="9144000" cy="2971800"/>
          </a:xfrm>
          <a:prstGeom prst="rect">
            <a:avLst/>
          </a:prstGeom>
        </p:spPr>
        <p:txBody>
          <a:bodyPr anchor="t"/>
          <a:lstStyle/>
          <a:p>
            <a:pPr>
              <a:tabLst>
                <a:tab pos="7432675" algn="l"/>
              </a:tabLst>
            </a:pPr>
            <a:r>
              <a:rPr lang="en-US" sz="32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Fair Labor Standards Act (FLSA):</a:t>
            </a:r>
            <a:br>
              <a:rPr lang="en-US" sz="32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32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New Developments &amp; Managing</a:t>
            </a:r>
            <a:br>
              <a:rPr lang="en-US" sz="32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32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Overtime Eligible Employees</a:t>
            </a:r>
            <a:r>
              <a:rPr lang="en-US" sz="36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36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>Jeffrey N. Jensen</a:t>
            </a:r>
            <a: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>Senior Associate General Counsel</a:t>
            </a:r>
            <a: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>Legal </a:t>
            </a:r>
            <a: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  <a:t>Symposium</a:t>
            </a:r>
            <a:b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  <a:t>October </a:t>
            </a: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>15, 2015</a:t>
            </a:r>
            <a:b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endParaRPr lang="en-US" sz="2000" b="1" i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6204857"/>
            <a:ext cx="475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Office of Legal Affairs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Employees </a:t>
            </a:r>
            <a:r>
              <a:rPr lang="en-US" dirty="0"/>
              <a:t>whose jobs are governed by the FLSA are either “exempt” or “nonexempt.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pPr marL="342900" lvl="0" indent="-342900">
              <a:buFont typeface="Arial"/>
              <a:buChar char="•"/>
            </a:pPr>
            <a:r>
              <a:rPr lang="en-US" dirty="0"/>
              <a:t>Nonexempt employees are entitled to overtime pay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marL="342900" lvl="0" indent="-342900">
              <a:buFont typeface="Arial"/>
              <a:buChar char="•"/>
            </a:pPr>
            <a:r>
              <a:rPr lang="en-US" dirty="0"/>
              <a:t>Exempt employees are not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508507"/>
            <a:ext cx="510969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EXEMPT or NONEXEMPT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3220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With </a:t>
            </a:r>
            <a:r>
              <a:rPr lang="en-US" dirty="0"/>
              <a:t>few exceptions, to be exempt an employee </a:t>
            </a:r>
            <a:r>
              <a:rPr lang="en-US" dirty="0" smtClean="0"/>
              <a:t>must the following tests:</a:t>
            </a:r>
          </a:p>
          <a:p>
            <a:endParaRPr lang="en-US" dirty="0" smtClean="0"/>
          </a:p>
          <a:p>
            <a:pPr marL="968430" lvl="1" indent="-457200">
              <a:buAutoNum type="alphaLcParenBoth"/>
            </a:pPr>
            <a:r>
              <a:rPr lang="en-US" dirty="0" smtClean="0"/>
              <a:t>be </a:t>
            </a:r>
            <a:r>
              <a:rPr lang="en-US" dirty="0"/>
              <a:t>paid at least $455 per week ($</a:t>
            </a:r>
            <a:r>
              <a:rPr lang="en-US" dirty="0" smtClean="0"/>
              <a:t>23,660 </a:t>
            </a:r>
            <a:r>
              <a:rPr lang="en-US" dirty="0"/>
              <a:t>per year), </a:t>
            </a:r>
            <a:r>
              <a:rPr lang="en-US" dirty="0" smtClean="0"/>
              <a:t>and</a:t>
            </a:r>
          </a:p>
          <a:p>
            <a:pPr marL="968430" lvl="1" indent="-457200">
              <a:buAutoNum type="alphaLcParenBoth"/>
            </a:pPr>
            <a:r>
              <a:rPr lang="en-US" dirty="0" smtClean="0"/>
              <a:t>be </a:t>
            </a:r>
            <a:r>
              <a:rPr lang="en-US" dirty="0"/>
              <a:t>paid on a salary basis, and </a:t>
            </a:r>
            <a:r>
              <a:rPr lang="en-US" dirty="0" smtClean="0"/>
              <a:t>also</a:t>
            </a:r>
          </a:p>
          <a:p>
            <a:pPr marL="968430" lvl="1" indent="-457200">
              <a:buAutoNum type="alphaLcParenBoth"/>
            </a:pPr>
            <a:r>
              <a:rPr lang="en-US" dirty="0" smtClean="0"/>
              <a:t>perform </a:t>
            </a:r>
            <a:r>
              <a:rPr lang="en-US" dirty="0"/>
              <a:t>exempt job </a:t>
            </a:r>
            <a:r>
              <a:rPr lang="en-US" dirty="0" smtClean="0"/>
              <a:t>duties.</a:t>
            </a:r>
          </a:p>
          <a:p>
            <a:pPr marL="457200" indent="-457200">
              <a:buAutoNum type="alphaLcParenBoth"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* Most </a:t>
            </a:r>
            <a:r>
              <a:rPr lang="en-US" dirty="0"/>
              <a:t>employees must meet all </a:t>
            </a:r>
            <a:r>
              <a:rPr lang="en-US" u="sng" dirty="0"/>
              <a:t>three</a:t>
            </a:r>
            <a:r>
              <a:rPr lang="en-US" dirty="0"/>
              <a:t> “tests” to be exempt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618270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Which employees are exempt?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6535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most well-known and commonly used of the dozens of FLSA exemptions are the so-called “white collar” exemptions </a:t>
            </a:r>
            <a:r>
              <a:rPr lang="en-US" sz="2400" dirty="0" smtClean="0"/>
              <a:t>for three categories of employees:</a:t>
            </a:r>
          </a:p>
          <a:p>
            <a:endParaRPr lang="en-US" sz="2400" dirty="0" smtClean="0"/>
          </a:p>
          <a:p>
            <a:pPr marL="854130" lvl="1" indent="-342900">
              <a:buFont typeface="Arial"/>
              <a:buChar char="•"/>
            </a:pPr>
            <a:r>
              <a:rPr lang="en-US" sz="2400" dirty="0"/>
              <a:t>E</a:t>
            </a:r>
            <a:r>
              <a:rPr lang="en-US" sz="2400" dirty="0" smtClean="0"/>
              <a:t>xecutive</a:t>
            </a:r>
          </a:p>
          <a:p>
            <a:pPr marL="854130" lvl="1" indent="-342900">
              <a:buFont typeface="Arial"/>
              <a:buChar char="•"/>
            </a:pPr>
            <a:r>
              <a:rPr lang="en-US" sz="2400" dirty="0" smtClean="0"/>
              <a:t>Administrative, and</a:t>
            </a:r>
          </a:p>
          <a:p>
            <a:pPr marL="854130" lvl="1" indent="-342900">
              <a:buFont typeface="Arial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rofessional. 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62724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 “White Collar” Exemptions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63966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400" dirty="0"/>
              <a:t>must be paid a minimum of $</a:t>
            </a:r>
            <a:r>
              <a:rPr lang="en-US" sz="2400" dirty="0" smtClean="0"/>
              <a:t>455 per week        ($23,660 per year)</a:t>
            </a:r>
          </a:p>
          <a:p>
            <a:pPr lvl="0"/>
            <a:endParaRPr lang="en-US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employees paid less are </a:t>
            </a:r>
            <a:r>
              <a:rPr lang="en-US" sz="2400" dirty="0" smtClean="0"/>
              <a:t>nonexempt and eligible for overtime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35074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Salary Level Test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80780" y="785729"/>
            <a:ext cx="1176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Test #1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239745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4238" y="2146434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An exempt employee </a:t>
            </a:r>
            <a:r>
              <a:rPr lang="en-US" sz="2400" dirty="0"/>
              <a:t>is paid on a salary basis </a:t>
            </a:r>
            <a:r>
              <a:rPr lang="en-US" sz="2400" dirty="0" smtClean="0"/>
              <a:t>…</a:t>
            </a:r>
          </a:p>
          <a:p>
            <a:endParaRPr lang="en-US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For any week in which work is </a:t>
            </a:r>
            <a:r>
              <a:rPr lang="en-US" sz="2400" dirty="0" smtClean="0"/>
              <a:t>performed</a:t>
            </a:r>
          </a:p>
          <a:p>
            <a:pPr marL="342900" lvl="0" indent="-342900">
              <a:buFont typeface="Arial"/>
              <a:buChar char="•"/>
            </a:pPr>
            <a:endParaRPr lang="en-US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Employee receives a fixed, guaranteed amount of </a:t>
            </a:r>
            <a:r>
              <a:rPr lang="en-US" sz="2400" dirty="0" smtClean="0"/>
              <a:t>pay</a:t>
            </a:r>
          </a:p>
          <a:p>
            <a:pPr lvl="0"/>
            <a:endParaRPr lang="en-US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Pay not subject to reduction regardless of the quality or quantity of work, or of </a:t>
            </a:r>
            <a:r>
              <a:rPr lang="en-US" sz="2400" dirty="0" smtClean="0"/>
              <a:t>the hours worked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05349" y="1523209"/>
            <a:ext cx="355317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Salary Basis Test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6600" y="849684"/>
            <a:ext cx="1176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Test #2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512692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Executive</a:t>
            </a:r>
            <a:endParaRPr lang="en-US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Administrative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Professional: Learned and </a:t>
            </a:r>
            <a:r>
              <a:rPr lang="en-US" sz="2400" dirty="0" smtClean="0"/>
              <a:t>Creative</a:t>
            </a:r>
          </a:p>
          <a:p>
            <a:pPr lvl="0"/>
            <a:endParaRPr lang="en-US" sz="2400" dirty="0"/>
          </a:p>
          <a:p>
            <a:r>
              <a:rPr lang="en-US" sz="2400" dirty="0"/>
              <a:t>There </a:t>
            </a:r>
            <a:r>
              <a:rPr lang="en-US" sz="2400" dirty="0" smtClean="0"/>
              <a:t>are </a:t>
            </a:r>
            <a:r>
              <a:rPr lang="en-US" sz="2400" dirty="0"/>
              <a:t>typical </a:t>
            </a:r>
            <a:r>
              <a:rPr lang="en-US" sz="2400" dirty="0" smtClean="0"/>
              <a:t>job duties for each of these </a:t>
            </a:r>
            <a:r>
              <a:rPr lang="en-US" sz="2400" dirty="0"/>
              <a:t>white </a:t>
            </a:r>
            <a:r>
              <a:rPr lang="en-US" sz="2400" dirty="0" smtClean="0"/>
              <a:t>collar categories.</a:t>
            </a:r>
            <a:endParaRPr lang="en-US" sz="2400" dirty="0"/>
          </a:p>
          <a:p>
            <a:pPr lvl="0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59236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Duties Tests by Job Category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086600" y="762000"/>
            <a:ext cx="1176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Test #3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39464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525395"/>
            <a:ext cx="504156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EXECUTIVE EXEMPTION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Primary </a:t>
            </a:r>
            <a:r>
              <a:rPr lang="en-US" sz="2400" dirty="0"/>
              <a:t>duty of managing the enterprise, department or </a:t>
            </a:r>
            <a:r>
              <a:rPr lang="en-US" sz="2400" dirty="0" smtClean="0"/>
              <a:t>division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Regularly directs two or more </a:t>
            </a:r>
            <a:r>
              <a:rPr lang="en-US" sz="2400" dirty="0" smtClean="0"/>
              <a:t>employees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Must </a:t>
            </a:r>
            <a:r>
              <a:rPr lang="en-US" sz="2400" dirty="0"/>
              <a:t>possess the authority to hire, fire, or otherwise affect the status of other employees or to recommend such </a:t>
            </a:r>
            <a:r>
              <a:rPr lang="en-US" sz="2400" dirty="0" smtClean="0"/>
              <a:t>action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7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522223"/>
            <a:ext cx="617328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ADMINISTRATIVE EXEMPTION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Primary </a:t>
            </a:r>
            <a:r>
              <a:rPr lang="en-US" sz="2400" dirty="0"/>
              <a:t>duty of non-manual or office </a:t>
            </a:r>
            <a:r>
              <a:rPr lang="en-US" sz="2400" dirty="0" smtClean="0"/>
              <a:t>work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Directly related to the management or general business operations of the employer or the employer’s customers (i.e., the University’s students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Primary duty includes the exercise of discretion and independent judgment with respect to matters of </a:t>
            </a:r>
            <a:r>
              <a:rPr lang="en-US" sz="2400" dirty="0" smtClean="0"/>
              <a:t>significance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30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524000"/>
            <a:ext cx="594585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PROFESSIONAL EXEMPTION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10473" y="2209800"/>
            <a:ext cx="8153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“Learned Professional”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Primary </a:t>
            </a:r>
            <a:r>
              <a:rPr lang="en-US" sz="2000" dirty="0"/>
              <a:t>duty is performing work that requires advanced knowledge in a field of science or learning, customarily acquired by a prolonged course of specialized intellectual </a:t>
            </a:r>
            <a:r>
              <a:rPr lang="en-US" sz="2000" dirty="0" smtClean="0"/>
              <a:t>instruction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Work requires consistent exercise of discretion and </a:t>
            </a:r>
            <a:r>
              <a:rPr lang="en-US" sz="2000" dirty="0" smtClean="0"/>
              <a:t>judgment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Fields of science or learning from which degreed professionals qualify for this exemption: </a:t>
            </a:r>
            <a:r>
              <a:rPr lang="en-US" sz="2000" dirty="0" smtClean="0"/>
              <a:t>accounting</a:t>
            </a:r>
            <a:r>
              <a:rPr lang="en-US" sz="2000" dirty="0"/>
              <a:t>, engineering, medicine, law architecture, teaching, etc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616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1558769"/>
            <a:ext cx="594585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PROFESSIONAL EXEMPTION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“Creative Professional”</a:t>
            </a:r>
          </a:p>
          <a:p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Primary </a:t>
            </a:r>
            <a:r>
              <a:rPr lang="en-US" sz="2000" dirty="0"/>
              <a:t>duty requires invention, imagination, originality, or talent in a recognized field of artistic or creative </a:t>
            </a:r>
            <a:r>
              <a:rPr lang="en-US" sz="2000" dirty="0" smtClean="0"/>
              <a:t>endeavor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Work </a:t>
            </a:r>
            <a:r>
              <a:rPr lang="en-US" sz="2000" dirty="0"/>
              <a:t>requires consistent exercise of discretion and judgment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8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513087"/>
            <a:ext cx="477566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HISTORY OF THE FLSA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38227" y="22098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President </a:t>
            </a:r>
            <a:r>
              <a:rPr lang="en-US" sz="2400" dirty="0"/>
              <a:t>Franklin D. Roosevelt signed the Fair Labor Standards Act into law in 1938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dirty="0"/>
          </a:p>
          <a:p>
            <a:pPr algn="ctr"/>
            <a:r>
              <a:rPr lang="en-US" sz="2400" dirty="0" smtClean="0"/>
              <a:t>The FLSA banned </a:t>
            </a:r>
            <a:r>
              <a:rPr lang="en-US" sz="2400" dirty="0"/>
              <a:t>oppressive child </a:t>
            </a:r>
            <a:r>
              <a:rPr lang="en-US" sz="2400" dirty="0" smtClean="0"/>
              <a:t>labor,</a:t>
            </a:r>
          </a:p>
          <a:p>
            <a:pPr algn="ctr"/>
            <a:r>
              <a:rPr lang="en-US" sz="2400" dirty="0" smtClean="0"/>
              <a:t>set </a:t>
            </a:r>
            <a:r>
              <a:rPr lang="en-US" sz="2400" dirty="0"/>
              <a:t>the minimum hourly wage at 25 cents</a:t>
            </a:r>
            <a:r>
              <a:rPr lang="en-US" sz="2400" dirty="0" smtClean="0"/>
              <a:t>,</a:t>
            </a:r>
          </a:p>
          <a:p>
            <a:pPr algn="ctr"/>
            <a:r>
              <a:rPr lang="en-US" sz="2400" dirty="0" smtClean="0"/>
              <a:t>and </a:t>
            </a:r>
            <a:r>
              <a:rPr lang="en-US" sz="2400" dirty="0"/>
              <a:t>the maximum workweek at 44 hours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16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Most “White Collar” employees </a:t>
            </a:r>
            <a:r>
              <a:rPr lang="en-US" dirty="0"/>
              <a:t>must meet all </a:t>
            </a:r>
            <a:r>
              <a:rPr lang="en-US" u="sng" dirty="0"/>
              <a:t>three</a:t>
            </a:r>
            <a:r>
              <a:rPr lang="en-US" dirty="0"/>
              <a:t> “tests” to be exempt.</a:t>
            </a:r>
          </a:p>
          <a:p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few exceptions, to be exempt </a:t>
            </a:r>
            <a:r>
              <a:rPr lang="en-US" dirty="0" smtClean="0"/>
              <a:t>these employees must:</a:t>
            </a:r>
          </a:p>
          <a:p>
            <a:endParaRPr lang="en-US" dirty="0" smtClean="0"/>
          </a:p>
          <a:p>
            <a:pPr marL="968430" lvl="1" indent="-457200">
              <a:buAutoNum type="alphaLcParenBoth"/>
            </a:pPr>
            <a:r>
              <a:rPr lang="en-US" dirty="0" smtClean="0"/>
              <a:t>be </a:t>
            </a:r>
            <a:r>
              <a:rPr lang="en-US" dirty="0"/>
              <a:t>paid at least </a:t>
            </a:r>
            <a:r>
              <a:rPr lang="en-US" dirty="0" smtClean="0"/>
              <a:t>$23,660/year, and</a:t>
            </a:r>
          </a:p>
          <a:p>
            <a:pPr marL="968430" lvl="1" indent="-457200">
              <a:buAutoNum type="alphaLcParenBoth"/>
            </a:pPr>
            <a:r>
              <a:rPr lang="en-US" dirty="0" smtClean="0"/>
              <a:t>be </a:t>
            </a:r>
            <a:r>
              <a:rPr lang="en-US" dirty="0"/>
              <a:t>paid on a salary basis, and </a:t>
            </a:r>
            <a:r>
              <a:rPr lang="en-US" dirty="0" smtClean="0"/>
              <a:t>also</a:t>
            </a:r>
          </a:p>
          <a:p>
            <a:pPr marL="968430" lvl="1" indent="-457200">
              <a:buAutoNum type="alphaLcParenBoth"/>
            </a:pPr>
            <a:r>
              <a:rPr lang="en-US" dirty="0" smtClean="0"/>
              <a:t>perform </a:t>
            </a:r>
            <a:r>
              <a:rPr lang="en-US" dirty="0"/>
              <a:t>exempt job </a:t>
            </a:r>
            <a:r>
              <a:rPr lang="en-US" dirty="0" smtClean="0"/>
              <a:t>duties.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25715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To review …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27816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4922" y="1525395"/>
            <a:ext cx="5018922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Regulatory Development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On July 6, 2015 DOL proposed a regulatory change to the “White Collar” Exemption’s Minimum Salary Rule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Current minimum annual salary threshold of </a:t>
            </a:r>
            <a:r>
              <a:rPr lang="en-US" sz="2400" u="sng" dirty="0" smtClean="0"/>
              <a:t>$23,660</a:t>
            </a:r>
            <a:r>
              <a:rPr lang="en-US" sz="2400" dirty="0" smtClean="0"/>
              <a:t> will increase to </a:t>
            </a:r>
            <a:r>
              <a:rPr lang="en-US" sz="2400" u="sng" dirty="0" smtClean="0"/>
              <a:t>$50,440</a:t>
            </a:r>
            <a:r>
              <a:rPr lang="en-US" sz="2400" dirty="0" smtClean="0"/>
              <a:t> in 2016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Moreover, in future years the Minimum Salary </a:t>
            </a:r>
            <a:r>
              <a:rPr lang="en-US" sz="2400" dirty="0"/>
              <a:t>T</a:t>
            </a:r>
            <a:r>
              <a:rPr lang="en-US" sz="2400" dirty="0" smtClean="0"/>
              <a:t>hreshold will automatically escalate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40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4922" y="1525395"/>
            <a:ext cx="5018922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Regulatory Development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Exempt “White Collar” employees in the Executive, Administrative or Professional Categories currently making between $23,660 and $50,440 annually would no longer qualify as exempt, </a:t>
            </a:r>
            <a:r>
              <a:rPr lang="en-US" sz="2400" b="1" i="1" dirty="0" smtClean="0"/>
              <a:t>and would become eligible for overtime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“</a:t>
            </a:r>
            <a:r>
              <a:rPr lang="en-US" sz="2400" dirty="0"/>
              <a:t>White Collar” </a:t>
            </a:r>
            <a:r>
              <a:rPr lang="en-US" sz="2400" dirty="0" smtClean="0"/>
              <a:t>Minimum </a:t>
            </a:r>
            <a:r>
              <a:rPr lang="en-US" sz="2400" dirty="0"/>
              <a:t>Salary </a:t>
            </a:r>
            <a:r>
              <a:rPr lang="en-US" sz="2400" dirty="0" smtClean="0"/>
              <a:t>Rule would not affect learned professional workers who are not subject to the Salary Level Test, including </a:t>
            </a:r>
            <a:r>
              <a:rPr lang="en-US" sz="2400" u="sng" dirty="0" smtClean="0"/>
              <a:t>teachers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5594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4922" y="1525395"/>
            <a:ext cx="5018922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Regulatory Development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r>
              <a:rPr lang="en-US" sz="2400" u="sng" dirty="0" smtClean="0"/>
              <a:t>Bottom </a:t>
            </a:r>
            <a:r>
              <a:rPr lang="en-US" sz="2400" u="sng" dirty="0"/>
              <a:t>Line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The </a:t>
            </a:r>
            <a:r>
              <a:rPr lang="en-US" sz="2400" dirty="0" smtClean="0"/>
              <a:t>new </a:t>
            </a:r>
            <a:r>
              <a:rPr lang="en-US" sz="2400" dirty="0"/>
              <a:t>FLSA </a:t>
            </a:r>
            <a:r>
              <a:rPr lang="en-US" sz="2400" dirty="0" smtClean="0"/>
              <a:t>“White Collar” Exemption regulations will likely require </a:t>
            </a:r>
            <a:r>
              <a:rPr lang="en-US" sz="2400" dirty="0"/>
              <a:t>the University to reclassify dozens of employees as nonexempt, making them eligible to earn comp time for all overtime hours they </a:t>
            </a:r>
            <a:r>
              <a:rPr lang="en-US" sz="2400" dirty="0" smtClean="0"/>
              <a:t>work.</a:t>
            </a:r>
          </a:p>
        </p:txBody>
      </p:sp>
    </p:spTree>
    <p:extLst>
      <p:ext uri="{BB962C8B-B14F-4D97-AF65-F5344CB8AC3E}">
        <p14:creationId xmlns:p14="http://schemas.microsoft.com/office/powerpoint/2010/main" val="29426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7380" y="1522223"/>
            <a:ext cx="298932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NEXT STEPS?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Review the exempt status of employees based on proposed salary increase to $50,440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Prepare to pay overtime, or to extend comp time, for all overtime hours worked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Alternatively, prepare to limit or prohibit overtime work to avoid overtime or comp time payouts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35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7380" y="1522223"/>
            <a:ext cx="298932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NEXT STEPS?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smtClean="0"/>
              <a:t>Consider raising the salary of affected employees above the new $50,440 threshold to maintain their exempt status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400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/>
              <a:t>Consider eliminating select positions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400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/>
              <a:t>Alter jobs by shifting duties and responsibilities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/>
              <a:t>Use a combination of the above strategies to manage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557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2057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Are there </a:t>
            </a:r>
            <a:r>
              <a:rPr lang="en-US" sz="3200" b="1" dirty="0"/>
              <a:t>o</a:t>
            </a:r>
            <a:r>
              <a:rPr lang="en-US" sz="3200" b="1" dirty="0" smtClean="0"/>
              <a:t>ther emerging</a:t>
            </a:r>
          </a:p>
          <a:p>
            <a:pPr algn="ctr"/>
            <a:r>
              <a:rPr lang="en-US" sz="3200" b="1" dirty="0" smtClean="0"/>
              <a:t>FLSA challenges for</a:t>
            </a:r>
          </a:p>
          <a:p>
            <a:pPr algn="ctr"/>
            <a:r>
              <a:rPr lang="en-US" sz="3200" b="1" dirty="0" smtClean="0"/>
              <a:t>University management?</a:t>
            </a:r>
          </a:p>
        </p:txBody>
      </p:sp>
    </p:spTree>
    <p:extLst>
      <p:ext uri="{BB962C8B-B14F-4D97-AF65-F5344CB8AC3E}">
        <p14:creationId xmlns:p14="http://schemas.microsoft.com/office/powerpoint/2010/main" val="97845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0"/>
            <a:ext cx="773715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Timekeeping Records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38227" y="2209800"/>
            <a:ext cx="8153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FLSA requires employers to keep accurate time records for all </a:t>
            </a:r>
            <a:r>
              <a:rPr lang="en-US" sz="2000" dirty="0" smtClean="0"/>
              <a:t>nonexempt </a:t>
            </a:r>
            <a:r>
              <a:rPr lang="en-US" sz="2000" dirty="0"/>
              <a:t>employees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Federal law does not require any particular method </a:t>
            </a:r>
            <a:r>
              <a:rPr lang="en-US" sz="2000" dirty="0" smtClean="0"/>
              <a:t>for recording time worked.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u="sng" dirty="0" smtClean="0"/>
              <a:t>Best Practice</a:t>
            </a:r>
            <a:r>
              <a:rPr lang="en-US" sz="2000" dirty="0" smtClean="0"/>
              <a:t> - A </a:t>
            </a:r>
            <a:r>
              <a:rPr lang="en-US" sz="2000" dirty="0"/>
              <a:t>method which requires </a:t>
            </a:r>
            <a:r>
              <a:rPr lang="en-US" sz="2000" dirty="0" smtClean="0"/>
              <a:t>nonexempt </a:t>
            </a:r>
            <a:r>
              <a:rPr lang="en-US" sz="2000" dirty="0"/>
              <a:t>employees to clock in or write in their own time, or at least sign off on </a:t>
            </a:r>
            <a:r>
              <a:rPr lang="en-US" sz="2000" dirty="0" smtClean="0"/>
              <a:t>their </a:t>
            </a:r>
            <a:r>
              <a:rPr lang="en-US" sz="2000" dirty="0"/>
              <a:t>time is strongly preferred, as this limits </a:t>
            </a:r>
            <a:r>
              <a:rPr lang="en-US" sz="2000" dirty="0" smtClean="0"/>
              <a:t>their </a:t>
            </a:r>
            <a:r>
              <a:rPr lang="en-US" sz="2000" dirty="0"/>
              <a:t>ability to later say </a:t>
            </a:r>
            <a:r>
              <a:rPr lang="en-US" sz="2000" dirty="0" smtClean="0"/>
              <a:t>their </a:t>
            </a:r>
            <a:r>
              <a:rPr lang="en-US" sz="2000" dirty="0"/>
              <a:t>time recorded is not accurate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19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4378" y="1540496"/>
            <a:ext cx="640912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How to record “hours worked”?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38227" y="22860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As the FLSA does not prescribe a method, an employer can use:</a:t>
            </a:r>
          </a:p>
          <a:p>
            <a:endParaRPr lang="en-US" sz="2400" dirty="0" smtClean="0"/>
          </a:p>
          <a:p>
            <a:pPr marL="854130" lvl="1" indent="-342900">
              <a:buFont typeface="Arial"/>
              <a:buChar char="•"/>
            </a:pPr>
            <a:r>
              <a:rPr lang="en-US" sz="2400" dirty="0" smtClean="0"/>
              <a:t>a time clock</a:t>
            </a:r>
          </a:p>
          <a:p>
            <a:pPr marL="854130" lvl="1" indent="-342900">
              <a:buFont typeface="Arial"/>
              <a:buChar char="•"/>
            </a:pPr>
            <a:endParaRPr lang="en-US" sz="2400" dirty="0" smtClean="0"/>
          </a:p>
          <a:p>
            <a:pPr marL="854130" lvl="1" indent="-342900">
              <a:buFont typeface="Arial"/>
              <a:buChar char="•"/>
            </a:pPr>
            <a:r>
              <a:rPr lang="en-US" sz="2400" dirty="0" smtClean="0"/>
              <a:t>manual time sheets, or</a:t>
            </a:r>
          </a:p>
          <a:p>
            <a:pPr marL="854130" lvl="1" indent="-342900">
              <a:buFont typeface="Arial"/>
              <a:buChar char="•"/>
            </a:pPr>
            <a:endParaRPr lang="en-US" sz="2400" dirty="0" smtClean="0"/>
          </a:p>
          <a:p>
            <a:pPr marL="854130" lvl="1" indent="-342900">
              <a:buFont typeface="Arial"/>
              <a:buChar char="•"/>
            </a:pPr>
            <a:r>
              <a:rPr lang="en-US" sz="2400" dirty="0" smtClean="0"/>
              <a:t>a computerized timekeeping tool</a:t>
            </a:r>
          </a:p>
        </p:txBody>
      </p:sp>
    </p:spTree>
    <p:extLst>
      <p:ext uri="{BB962C8B-B14F-4D97-AF65-F5344CB8AC3E}">
        <p14:creationId xmlns:p14="http://schemas.microsoft.com/office/powerpoint/2010/main" val="73665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3755" y="1531360"/>
            <a:ext cx="444184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Timekeeping Records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38227" y="2209800"/>
            <a:ext cx="8153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Many </a:t>
            </a:r>
            <a:r>
              <a:rPr lang="en-US" sz="2000" dirty="0"/>
              <a:t>employers utilize time clocks and computerized timekeeping systems, in an effort to increase efficiency, decrease cost, and eliminate some of the human error that goes along </a:t>
            </a:r>
            <a:r>
              <a:rPr lang="en-US" sz="2000" dirty="0" smtClean="0"/>
              <a:t>with manual </a:t>
            </a:r>
            <a:r>
              <a:rPr lang="en-US" sz="2000" dirty="0"/>
              <a:t>time keeping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No </a:t>
            </a:r>
            <a:r>
              <a:rPr lang="en-US" sz="2000" dirty="0"/>
              <a:t>system is foolproof</a:t>
            </a:r>
            <a:r>
              <a:rPr lang="en-US" sz="2000" dirty="0" smtClean="0"/>
              <a:t>!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b="1" u="sng" dirty="0" smtClean="0"/>
              <a:t>Beware</a:t>
            </a:r>
            <a:r>
              <a:rPr lang="en-US" sz="2000" dirty="0" smtClean="0"/>
              <a:t>:  U.S</a:t>
            </a:r>
            <a:r>
              <a:rPr lang="en-US" sz="2000" dirty="0"/>
              <a:t>. Department of Labor can factor in work time not reflected on an employee’s official time records, if there is evidence work is being performed but not recorded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8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Establishes </a:t>
            </a:r>
            <a:r>
              <a:rPr lang="en-US" dirty="0"/>
              <a:t>minimum wage, overtime </a:t>
            </a:r>
            <a:r>
              <a:rPr lang="en-US" dirty="0" smtClean="0"/>
              <a:t>pay &amp; recordkeeping </a:t>
            </a:r>
            <a:r>
              <a:rPr lang="en-US" dirty="0"/>
              <a:t>standards </a:t>
            </a:r>
            <a:r>
              <a:rPr lang="en-US" dirty="0" smtClean="0"/>
              <a:t>for </a:t>
            </a:r>
            <a:r>
              <a:rPr lang="en-US" dirty="0"/>
              <a:t>full</a:t>
            </a:r>
            <a:r>
              <a:rPr lang="en-US" dirty="0" smtClean="0"/>
              <a:t>-time </a:t>
            </a:r>
            <a:r>
              <a:rPr lang="en-US" dirty="0"/>
              <a:t>and part-time workers in the private </a:t>
            </a:r>
            <a:r>
              <a:rPr lang="en-US" dirty="0" smtClean="0"/>
              <a:t>and public sectors</a:t>
            </a:r>
            <a:r>
              <a:rPr lang="en-US" dirty="0"/>
              <a:t>.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The U.S. Department of Labor’s Wage and Hour </a:t>
            </a:r>
            <a:r>
              <a:rPr lang="en-US" dirty="0" smtClean="0"/>
              <a:t>Division </a:t>
            </a:r>
            <a:r>
              <a:rPr lang="en-US" dirty="0"/>
              <a:t>administers and enforces the </a:t>
            </a:r>
            <a:r>
              <a:rPr lang="en-US" dirty="0" smtClean="0"/>
              <a:t>FLSA.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818725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TODAY’S FAIR LABOR STANDARDS ACT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12193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6055" y="1531360"/>
            <a:ext cx="7234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/>
              <a:t>Email, Texting &amp; Twitter as working time?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338227" y="2209800"/>
            <a:ext cx="8153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AutoNum type="alphaUcPeriod" startAt="17"/>
            </a:pPr>
            <a:r>
              <a:rPr lang="en-US" sz="2000" dirty="0" smtClean="0"/>
              <a:t>If nonexempt </a:t>
            </a:r>
            <a:r>
              <a:rPr lang="en-US" sz="2000" dirty="0"/>
              <a:t>employees are using electronic devices </a:t>
            </a:r>
            <a:r>
              <a:rPr lang="en-US" sz="2000" dirty="0" smtClean="0"/>
              <a:t>to receive and reply to </a:t>
            </a:r>
            <a:r>
              <a:rPr lang="en-US" sz="2000" dirty="0"/>
              <a:t>work-related </a:t>
            </a:r>
            <a:r>
              <a:rPr lang="en-US" sz="2000" dirty="0" smtClean="0"/>
              <a:t>messages </a:t>
            </a:r>
            <a:r>
              <a:rPr lang="en-US" sz="2000" dirty="0"/>
              <a:t>during nonworking hours, </a:t>
            </a:r>
            <a:r>
              <a:rPr lang="en-US" sz="2000" dirty="0" smtClean="0"/>
              <a:t>is that time compensable</a:t>
            </a:r>
            <a:r>
              <a:rPr lang="en-US" sz="2000" dirty="0"/>
              <a:t> </a:t>
            </a:r>
            <a:r>
              <a:rPr lang="en-US" sz="2000" dirty="0" smtClean="0"/>
              <a:t>under the FLSA?</a:t>
            </a:r>
            <a:endParaRPr lang="en-US" sz="2000" dirty="0"/>
          </a:p>
          <a:p>
            <a:endParaRPr lang="en-US" sz="2000" dirty="0"/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/>
              <a:t>It depends.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u="sng" dirty="0" smtClean="0"/>
              <a:t>Best Practice #1</a:t>
            </a:r>
            <a:r>
              <a:rPr lang="en-US" sz="2000" dirty="0" smtClean="0"/>
              <a:t> - Supervisor </a:t>
            </a:r>
            <a:r>
              <a:rPr lang="en-US" sz="2000" dirty="0"/>
              <a:t>should establish a clear </a:t>
            </a:r>
            <a:r>
              <a:rPr lang="en-US" sz="2000" dirty="0" smtClean="0"/>
              <a:t>expectation</a:t>
            </a:r>
            <a:r>
              <a:rPr lang="en-US" sz="2000" dirty="0"/>
              <a:t>, preferably advising all </a:t>
            </a:r>
            <a:r>
              <a:rPr lang="en-US" sz="2000" dirty="0" smtClean="0"/>
              <a:t>nonexempt </a:t>
            </a:r>
            <a:r>
              <a:rPr lang="en-US" sz="2000" dirty="0"/>
              <a:t>employees </a:t>
            </a:r>
            <a:r>
              <a:rPr lang="en-US" sz="2000" dirty="0" smtClean="0"/>
              <a:t>to </a:t>
            </a:r>
            <a:r>
              <a:rPr lang="en-US" sz="2000" b="1" i="1" u="sng" dirty="0"/>
              <a:t>not</a:t>
            </a:r>
            <a:r>
              <a:rPr lang="en-US" sz="2000" b="1" i="1" dirty="0"/>
              <a:t> </a:t>
            </a:r>
            <a:r>
              <a:rPr lang="en-US" sz="2000" dirty="0"/>
              <a:t>use their home computer, laptop, smartphone, PDA or </a:t>
            </a:r>
            <a:r>
              <a:rPr lang="en-US" sz="2000" dirty="0" smtClean="0"/>
              <a:t>tablet </a:t>
            </a:r>
            <a:r>
              <a:rPr lang="en-US" sz="2000" dirty="0"/>
              <a:t>to perform work outside of working hours or during </a:t>
            </a:r>
            <a:r>
              <a:rPr lang="en-US" sz="2000" dirty="0" smtClean="0"/>
              <a:t>their unpaid </a:t>
            </a:r>
            <a:r>
              <a:rPr lang="en-US" sz="2000" dirty="0"/>
              <a:t>meal breaks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12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7676" y="1472624"/>
            <a:ext cx="7234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Email, Texting &amp; Twitter as working time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1534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/>
              <a:t>Best </a:t>
            </a:r>
            <a:r>
              <a:rPr lang="en-US" sz="1800" u="sng" dirty="0" smtClean="0"/>
              <a:t>Practice #2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en-US" sz="1800" dirty="0" smtClean="0"/>
              <a:t>Supervisors should be careful not to encourage nonexempt employees to check or respond to work-related emails </a:t>
            </a:r>
            <a:r>
              <a:rPr lang="en-US" sz="1800" dirty="0"/>
              <a:t>during nonworking </a:t>
            </a:r>
            <a:r>
              <a:rPr lang="en-US" sz="1800" dirty="0" smtClean="0"/>
              <a:t>hours.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u="sng" dirty="0"/>
              <a:t>Best </a:t>
            </a:r>
            <a:r>
              <a:rPr lang="en-US" sz="1800" u="sng" dirty="0" smtClean="0"/>
              <a:t>Practice #3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en-US" sz="1800" dirty="0" smtClean="0"/>
              <a:t>If such work is permitted or expected, however, supervisors </a:t>
            </a:r>
            <a:r>
              <a:rPr lang="en-US" sz="1800" dirty="0"/>
              <a:t>should carefully manage and record all such </a:t>
            </a:r>
            <a:r>
              <a:rPr lang="en-US" sz="1800" dirty="0" smtClean="0"/>
              <a:t>work by requiring nonexempt </a:t>
            </a:r>
            <a:r>
              <a:rPr lang="en-US" sz="1800" dirty="0"/>
              <a:t>employees to record all time spent checking, sending, or receiving work-related </a:t>
            </a:r>
            <a:r>
              <a:rPr lang="en-US" sz="1800" dirty="0" smtClean="0"/>
              <a:t>emails, </a:t>
            </a:r>
            <a:r>
              <a:rPr lang="en-US" sz="1800" dirty="0"/>
              <a:t>and then compensate the employee for that </a:t>
            </a:r>
            <a:r>
              <a:rPr lang="en-US" sz="1800" dirty="0" smtClean="0"/>
              <a:t>time.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In the spring of 2011, the U.S. Department of Labor launched “DOL – Timesheet,” a free application for smart phone with an easy-to-use electronic timesheet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155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1760" y="1472624"/>
            <a:ext cx="4266112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De Minimus Doctrine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092740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FLSA’s </a:t>
            </a:r>
            <a:r>
              <a:rPr lang="en-US" sz="2400" dirty="0"/>
              <a:t>general rule is that all work is compensable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The de minimus doctrine permits employers to treat very small increments of time as non-</a:t>
            </a:r>
            <a:r>
              <a:rPr lang="en-US" sz="2400" dirty="0" smtClean="0"/>
              <a:t>compensable</a:t>
            </a:r>
            <a:r>
              <a:rPr lang="en-US" sz="2400" dirty="0"/>
              <a:t> </a:t>
            </a:r>
            <a:r>
              <a:rPr lang="en-US" sz="2400" dirty="0" smtClean="0"/>
              <a:t>(e.g., 10 minutes or less).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This means that if an </a:t>
            </a:r>
            <a:r>
              <a:rPr lang="en-US" sz="2400" dirty="0" smtClean="0"/>
              <a:t>nonexempt employee </a:t>
            </a:r>
            <a:r>
              <a:rPr lang="en-US" sz="2400" dirty="0"/>
              <a:t>occasionally works for a few minutes “off the clock” either at home or before clocking in at work, the employer does not need to track this time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628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8360" y="1472624"/>
            <a:ext cx="77329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Email, </a:t>
            </a:r>
            <a:r>
              <a:rPr lang="en-US" sz="2800" b="1" dirty="0" smtClean="0"/>
              <a:t>Texting </a:t>
            </a:r>
            <a:r>
              <a:rPr lang="en-US" sz="2800" b="1" dirty="0"/>
              <a:t>&amp; Twitter </a:t>
            </a:r>
            <a:r>
              <a:rPr lang="en-US" sz="2800" b="1" dirty="0" smtClean="0"/>
              <a:t>- Recommendations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2057400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Use 10-minute (de minimus) rule as guideline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Factor in the </a:t>
            </a:r>
            <a:r>
              <a:rPr lang="en-US" sz="2000" u="sng" dirty="0" smtClean="0"/>
              <a:t>regularity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u="sng" dirty="0"/>
              <a:t>aggregate</a:t>
            </a:r>
            <a:r>
              <a:rPr lang="en-US" sz="2000" dirty="0"/>
              <a:t> amount of time </a:t>
            </a:r>
            <a:r>
              <a:rPr lang="en-US" sz="2000" dirty="0" smtClean="0"/>
              <a:t>spent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Establish </a:t>
            </a:r>
            <a:r>
              <a:rPr lang="en-US" sz="2000" dirty="0" smtClean="0"/>
              <a:t>clear expectations </a:t>
            </a:r>
            <a:r>
              <a:rPr lang="en-US" sz="2000" dirty="0"/>
              <a:t>regarding use of </a:t>
            </a:r>
            <a:r>
              <a:rPr lang="en-US" sz="2000" dirty="0" smtClean="0"/>
              <a:t>electronic devices </a:t>
            </a:r>
            <a:r>
              <a:rPr lang="en-US" sz="2000" dirty="0"/>
              <a:t>outside of </a:t>
            </a:r>
            <a:r>
              <a:rPr lang="en-US" sz="2000" dirty="0" smtClean="0"/>
              <a:t>normal work hours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When possible, prohibit nonexempt employees from using electronic devices to work outside of their normal business hours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endParaRPr lang="en-US" sz="2000" u="sng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Finally, be </a:t>
            </a:r>
            <a:r>
              <a:rPr lang="en-US" sz="2000" dirty="0"/>
              <a:t>prepared to record and pay </a:t>
            </a:r>
            <a:r>
              <a:rPr lang="en-US" sz="2000" dirty="0" smtClean="0"/>
              <a:t>for all compensable </a:t>
            </a:r>
            <a:r>
              <a:rPr lang="en-US" sz="2000" dirty="0"/>
              <a:t>working </a:t>
            </a:r>
            <a:r>
              <a:rPr lang="en-US" sz="2000" dirty="0" smtClean="0"/>
              <a:t>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16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2057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Another Management Challenge:</a:t>
            </a:r>
          </a:p>
          <a:p>
            <a:pPr algn="ctr"/>
            <a:r>
              <a:rPr lang="en-US" sz="3200" b="1" dirty="0" smtClean="0"/>
              <a:t>Maintaining Accountability While Providing Flexibility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9955" y="54818"/>
            <a:ext cx="1846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1981200"/>
            <a:ext cx="9144000" cy="2971800"/>
          </a:xfrm>
          <a:prstGeom prst="rect">
            <a:avLst/>
          </a:prstGeom>
        </p:spPr>
        <p:txBody>
          <a:bodyPr anchor="t"/>
          <a:lstStyle/>
          <a:p>
            <a:pPr>
              <a:tabLst>
                <a:tab pos="7432675" algn="l"/>
              </a:tabLst>
            </a:pPr>
            <a: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Mobile Communication Device (MCD) Allowances</a:t>
            </a:r>
            <a:b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University Policy 317</a:t>
            </a:r>
            <a:r>
              <a:rPr lang="en-US" sz="36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36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>Laura Williams</a:t>
            </a:r>
            <a:b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>University Controller</a:t>
            </a:r>
            <a: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endParaRPr lang="en-US" sz="2000" b="1" i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6204857"/>
            <a:ext cx="475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Office of Legal Affairs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20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1981200"/>
            <a:ext cx="9144000" cy="2971800"/>
          </a:xfrm>
          <a:prstGeom prst="rect">
            <a:avLst/>
          </a:prstGeom>
        </p:spPr>
        <p:txBody>
          <a:bodyPr anchor="t"/>
          <a:lstStyle/>
          <a:p>
            <a:pPr>
              <a:tabLst>
                <a:tab pos="7432675" algn="l"/>
              </a:tabLst>
            </a:pPr>
            <a:r>
              <a:rPr lang="en-US" sz="2800" b="1" dirty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F</a:t>
            </a:r>
            <a: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lexible Work</a:t>
            </a:r>
            <a:r>
              <a:rPr lang="en-US" sz="2800" b="1" dirty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and Telework</a:t>
            </a:r>
            <a:r>
              <a:rPr lang="en-US" sz="2800" b="1" dirty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Arrangements</a:t>
            </a:r>
            <a:b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for SPA and EPA Non-Faculty Employees</a:t>
            </a:r>
            <a:b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>University Policy 101.22</a:t>
            </a:r>
            <a:br>
              <a:rPr lang="en-US" sz="28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 smtClean="0">
                <a:solidFill>
                  <a:srgbClr val="00703C"/>
                </a:solidFill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>Jeanne Madorin</a:t>
            </a:r>
            <a:b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>Executive Director of Human Resources for EPA Non-Faculty Administration, Employee Relations, and Compliance</a:t>
            </a:r>
            <a: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0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endParaRPr lang="en-US" sz="2000" b="1" i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6204857"/>
            <a:ext cx="475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Office of Legal Affairs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63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5090" y="1472624"/>
            <a:ext cx="551946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THE WAGE &amp; HOUR LAW’S</a:t>
            </a:r>
          </a:p>
          <a:p>
            <a:pPr algn="ctr"/>
            <a:r>
              <a:rPr lang="en-US" sz="3200" b="1" dirty="0" smtClean="0"/>
              <a:t>BASIC TENETS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20574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u="sng" dirty="0"/>
              <a:t>M</a:t>
            </a:r>
            <a:r>
              <a:rPr lang="en-US" sz="2400" u="sng" dirty="0" smtClean="0"/>
              <a:t>inimum wage</a:t>
            </a:r>
            <a:r>
              <a:rPr lang="en-US" sz="2400" dirty="0" smtClean="0"/>
              <a:t> must be paid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smtClean="0"/>
              <a:t>Overtime pay </a:t>
            </a:r>
            <a:r>
              <a:rPr lang="en-US" sz="2400" dirty="0" smtClean="0"/>
              <a:t>- must pay one and one-half times regular hourly rate of pay for all hours worked over 40</a:t>
            </a:r>
          </a:p>
        </p:txBody>
      </p:sp>
    </p:spTree>
    <p:extLst>
      <p:ext uri="{BB962C8B-B14F-4D97-AF65-F5344CB8AC3E}">
        <p14:creationId xmlns:p14="http://schemas.microsoft.com/office/powerpoint/2010/main" val="9582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5372" y="1472624"/>
            <a:ext cx="339888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MINIMUM WAGE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18288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Since </a:t>
            </a:r>
            <a:r>
              <a:rPr lang="en-US" sz="2400" dirty="0"/>
              <a:t>July 24, 2009, </a:t>
            </a:r>
            <a:r>
              <a:rPr lang="en-US" sz="2400" dirty="0" smtClean="0"/>
              <a:t>overtime eligible </a:t>
            </a:r>
            <a:r>
              <a:rPr lang="en-US" sz="2400" dirty="0"/>
              <a:t>workers are entitled to a minimum wage of not less than $7.25 per hour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Since January 2015 federal contractors must pay a minimum wage of at least $10.10 per hour.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8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Tool </a:t>
            </a:r>
            <a:r>
              <a:rPr lang="en-US" sz="2400" dirty="0"/>
              <a:t>available to public sector </a:t>
            </a:r>
            <a:r>
              <a:rPr lang="en-US" sz="2400" dirty="0" smtClean="0"/>
              <a:t>employers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Employee must </a:t>
            </a:r>
            <a:r>
              <a:rPr lang="en-US" sz="2400" dirty="0"/>
              <a:t>have a reasonable opportunity to use their comp time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Maximum accrual </a:t>
            </a:r>
            <a:r>
              <a:rPr lang="en-US" sz="2400" dirty="0"/>
              <a:t>limit under law/policy, </a:t>
            </a:r>
            <a:r>
              <a:rPr lang="en-US" sz="2400" dirty="0" smtClean="0"/>
              <a:t>after which </a:t>
            </a:r>
            <a:r>
              <a:rPr lang="en-US" sz="2400" dirty="0"/>
              <a:t>employer must pay </a:t>
            </a:r>
            <a:r>
              <a:rPr lang="en-US" sz="2400" dirty="0" smtClean="0"/>
              <a:t>out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775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COMPENSEATION TIME </a:t>
            </a:r>
            <a:r>
              <a:rPr lang="en-US" sz="2400" b="1" u="sng" dirty="0" smtClean="0"/>
              <a:t>IN LIEU OF</a:t>
            </a:r>
            <a:r>
              <a:rPr lang="en-US" sz="2400" b="1" dirty="0" smtClean="0"/>
              <a:t> OVERTIME PAY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4844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Overtime eligible public </a:t>
            </a:r>
            <a:r>
              <a:rPr lang="en-US" dirty="0"/>
              <a:t>sector </a:t>
            </a:r>
            <a:r>
              <a:rPr lang="en-US" dirty="0" smtClean="0"/>
              <a:t>employees </a:t>
            </a:r>
            <a:r>
              <a:rPr lang="en-US" dirty="0"/>
              <a:t>in North Carolina may accrue up to 240 hours of comp </a:t>
            </a:r>
            <a:r>
              <a:rPr lang="en-US" dirty="0" smtClean="0"/>
              <a:t>time (160 </a:t>
            </a:r>
            <a:r>
              <a:rPr lang="en-US" dirty="0"/>
              <a:t>hours straight time)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Any </a:t>
            </a:r>
            <a:r>
              <a:rPr lang="en-US" dirty="0"/>
              <a:t>overtime </a:t>
            </a:r>
            <a:r>
              <a:rPr lang="en-US" dirty="0" smtClean="0"/>
              <a:t>hours worked </a:t>
            </a:r>
            <a:r>
              <a:rPr lang="en-US" dirty="0"/>
              <a:t>above </a:t>
            </a:r>
            <a:r>
              <a:rPr lang="en-US" dirty="0" smtClean="0"/>
              <a:t>the 240 hour maximum accrual limit shall </a:t>
            </a:r>
            <a:r>
              <a:rPr lang="en-US" dirty="0"/>
              <a:t>be paid in the employee’s next regular </a:t>
            </a:r>
            <a:r>
              <a:rPr lang="en-US" dirty="0" smtClean="0"/>
              <a:t>paycheck at their overtime rate </a:t>
            </a:r>
            <a:r>
              <a:rPr lang="en-US" dirty="0"/>
              <a:t>(</a:t>
            </a:r>
            <a:r>
              <a:rPr lang="en-US" dirty="0" smtClean="0"/>
              <a:t>time and a half).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45999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COMPENSATION TIME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10856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An employer must honor requests to use comp time within a reasonable period of time, as long as the time off does not unduly disrupt </a:t>
            </a:r>
            <a:r>
              <a:rPr lang="en-US" dirty="0" smtClean="0"/>
              <a:t>operations.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Pursuant </a:t>
            </a:r>
            <a:r>
              <a:rPr lang="en-US" dirty="0"/>
              <a:t>to North Carolina policy, the University should allow overtime compensation to be taken </a:t>
            </a:r>
            <a:r>
              <a:rPr lang="en-US" i="1" u="sng" dirty="0"/>
              <a:t>as soon as possible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45999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COMPENSATION TIME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7423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Pursuant </a:t>
            </a:r>
            <a:r>
              <a:rPr lang="en-US" dirty="0"/>
              <a:t>to North Carolina policy, </a:t>
            </a:r>
            <a:r>
              <a:rPr lang="en-US" dirty="0" smtClean="0"/>
              <a:t>overtime eligible </a:t>
            </a:r>
            <a:r>
              <a:rPr lang="en-US" dirty="0"/>
              <a:t>employees shall </a:t>
            </a:r>
            <a:r>
              <a:rPr lang="en-US" dirty="0" smtClean="0"/>
              <a:t>use accrued compensatory </a:t>
            </a:r>
            <a:r>
              <a:rPr lang="en-US" dirty="0"/>
              <a:t>leave </a:t>
            </a:r>
            <a:r>
              <a:rPr lang="en-US" u="sng" dirty="0"/>
              <a:t>within twelve months</a:t>
            </a:r>
            <a:r>
              <a:rPr lang="en-US" dirty="0"/>
              <a:t> from the date the work was performed. </a:t>
            </a:r>
            <a:endParaRPr lang="en-US" dirty="0" smtClean="0"/>
          </a:p>
          <a:p>
            <a:pPr marL="457200" indent="-457200">
              <a:buFont typeface="+mj-lt"/>
              <a:buAutoNum type="arabicPeriod" startAt="5"/>
            </a:pPr>
            <a:endParaRPr lang="en-US" dirty="0"/>
          </a:p>
          <a:p>
            <a:pPr marL="457200" indent="-457200">
              <a:buFont typeface="+mj-lt"/>
              <a:buAutoNum type="arabicPeriod" startAt="5"/>
            </a:pPr>
            <a:r>
              <a:rPr lang="en-US" dirty="0" smtClean="0"/>
              <a:t>Moreover, if </a:t>
            </a:r>
            <a:r>
              <a:rPr lang="en-US" dirty="0"/>
              <a:t>comp time is not taken within 365 days, the time shall be paid out in the employee’s next paycheck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642" y="1539959"/>
            <a:ext cx="45999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COMPENSATION TIME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58831073"/>
      </p:ext>
    </p:extLst>
  </p:cSld>
  <p:clrMapOvr>
    <a:masterClrMapping/>
  </p:clrMapOvr>
</p:sld>
</file>

<file path=ppt/theme/theme1.xml><?xml version="1.0" encoding="utf-8"?>
<a:theme xmlns:a="http://schemas.openxmlformats.org/drawingml/2006/main" name="UNCCharlotte_template05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UNCCharlotte_template05 (1)</Template>
  <TotalTime>3250</TotalTime>
  <Words>1577</Words>
  <Application>Microsoft Office PowerPoint</Application>
  <PresentationFormat>On-screen Show (4:3)</PresentationFormat>
  <Paragraphs>214</Paragraphs>
  <Slides>36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ＭＳ Ｐゴシック</vt:lpstr>
      <vt:lpstr>Arial</vt:lpstr>
      <vt:lpstr>Calibri</vt:lpstr>
      <vt:lpstr>UNCCharlotte_template05 (1)</vt:lpstr>
      <vt:lpstr>Fair Labor Standards Act (FLSA): New Developments &amp; Managing Overtime Eligible Employees  Jeffrey N. Jensen Senior Associate General Counsel  Legal Symposium October 15, 2015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Mobile Communication Device (MCD) Allowances University Policy 317  Laura Williams University Controller  </vt:lpstr>
      <vt:lpstr>Flexible Work and Telework Arrangements for SPA and EPA Non-Faculty Employees University Policy 101.22  Jeanne Madorin Executive Director of Human Resources for EPA Non-Faculty Administration, Employee Relations, and Compliance  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Arial font, 36 point  Presenter &amp; Title Date or conference name</dc:title>
  <dc:creator>Cindy Jones</dc:creator>
  <cp:lastModifiedBy>White, Melanie</cp:lastModifiedBy>
  <cp:revision>100</cp:revision>
  <cp:lastPrinted>2015-10-09T14:05:57Z</cp:lastPrinted>
  <dcterms:created xsi:type="dcterms:W3CDTF">2014-04-28T15:06:35Z</dcterms:created>
  <dcterms:modified xsi:type="dcterms:W3CDTF">2015-10-09T14:47:55Z</dcterms:modified>
</cp:coreProperties>
</file>