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31"/>
  </p:notesMasterIdLst>
  <p:handoutMasterIdLst>
    <p:handoutMasterId r:id="rId32"/>
  </p:handoutMasterIdLst>
  <p:sldIdLst>
    <p:sldId id="301" r:id="rId2"/>
    <p:sldId id="313" r:id="rId3"/>
    <p:sldId id="304" r:id="rId4"/>
    <p:sldId id="314" r:id="rId5"/>
    <p:sldId id="315" r:id="rId6"/>
    <p:sldId id="318" r:id="rId7"/>
    <p:sldId id="319" r:id="rId8"/>
    <p:sldId id="306" r:id="rId9"/>
    <p:sldId id="308" r:id="rId10"/>
    <p:sldId id="320" r:id="rId11"/>
    <p:sldId id="321" r:id="rId12"/>
    <p:sldId id="311" r:id="rId13"/>
    <p:sldId id="310" r:id="rId14"/>
    <p:sldId id="307" r:id="rId15"/>
    <p:sldId id="316" r:id="rId16"/>
    <p:sldId id="317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32" r:id="rId28"/>
    <p:sldId id="333" r:id="rId29"/>
    <p:sldId id="334" r:id="rId3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9900"/>
    <a:srgbClr val="DAA600"/>
    <a:srgbClr val="FFCA21"/>
    <a:srgbClr val="FCFEF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29" autoAdjust="0"/>
    <p:restoredTop sz="88032" autoAdjust="0"/>
  </p:normalViewPr>
  <p:slideViewPr>
    <p:cSldViewPr>
      <p:cViewPr varScale="1">
        <p:scale>
          <a:sx n="81" d="100"/>
          <a:sy n="81" d="100"/>
        </p:scale>
        <p:origin x="1098" y="90"/>
      </p:cViewPr>
      <p:guideLst>
        <p:guide pos="288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7551C7D-A3BF-4AC6-9F4D-948CF0628CAB}" type="datetimeFigureOut">
              <a:rPr lang="en-US" smtClean="0"/>
              <a:pPr/>
              <a:t>10/13/2015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CF5584-0335-44A7-B0A5-F4C87381DC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986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33BB91B-2466-4440-AB8B-9522321B36E2}" type="datetimeFigureOut">
              <a:rPr lang="en-US" smtClean="0"/>
              <a:pPr/>
              <a:t>10/13/2015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F78226B-52CD-43A5-AA69-F0D641991A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180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Preface remarks to</a:t>
            </a:r>
            <a:r>
              <a:rPr lang="en-US" baseline="0" dirty="0" smtClean="0"/>
              <a:t> note that the talk will focus primary on OCR / DOE enforcement.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8226B-52CD-43A5-AA69-F0D641991AF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8412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In 90 days.</a:t>
            </a:r>
          </a:p>
          <a:p>
            <a:pPr marL="228600" indent="-228600">
              <a:buAutoNum type="arabicPeriod"/>
            </a:pPr>
            <a:r>
              <a:rPr lang="en-US" dirty="0" smtClean="0"/>
              <a:t>OSU had 60 days to implement upon OCR approval</a:t>
            </a:r>
          </a:p>
          <a:p>
            <a:pPr marL="228600" indent="-228600">
              <a:buAutoNum type="arabicPeriod"/>
            </a:pPr>
            <a:r>
              <a:rPr lang="en-US" dirty="0" smtClean="0"/>
              <a:t>6200 faculty, 1700</a:t>
            </a:r>
            <a:r>
              <a:rPr lang="en-US" baseline="0" dirty="0" smtClean="0"/>
              <a:t>0 professional administrative staff, 63000 students all campuses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8226B-52CD-43A5-AA69-F0D641991AF3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721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8226B-52CD-43A5-AA69-F0D641991AF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923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8226B-52CD-43A5-AA69-F0D641991AF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758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Historical basis for enforcement</a:t>
            </a:r>
            <a:r>
              <a:rPr lang="en-US" baseline="0" dirty="0" smtClean="0"/>
              <a:t> of Title VI.  Baake alleged he was discriminated against because he was white.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8226B-52CD-43A5-AA69-F0D641991AF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584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California Supreme Ct ordered Baake admitted.  UC Davis appealed.</a:t>
            </a:r>
          </a:p>
          <a:p>
            <a:r>
              <a:rPr lang="en-US" dirty="0" smtClean="0"/>
              <a:t>Race-neutral alternatives- socio-economic</a:t>
            </a:r>
            <a:r>
              <a:rPr lang="en-US" baseline="0" dirty="0" smtClean="0"/>
              <a:t> standards, first generation college student</a:t>
            </a:r>
          </a:p>
          <a:p>
            <a:r>
              <a:rPr lang="en-US" baseline="0" dirty="0" smtClean="0"/>
              <a:t>Variety of factors: GPA, standardized test scores, work experience, rigor of high school attended, special talents and abilities, community service, criminal conduct, leadership abilities, university legacies, race or ethnicity, etc.</a:t>
            </a:r>
          </a:p>
          <a:p>
            <a:r>
              <a:rPr lang="en-US" baseline="0" dirty="0" smtClean="0"/>
              <a:t>Periodic review to determine if racial preferences are still necessary to achieve student body diversity.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8226B-52CD-43A5-AA69-F0D641991AF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365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Holistic factors are the same as was described in Baake.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8226B-52CD-43A5-AA69-F0D641991AF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9831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</a:t>
            </a:r>
            <a:r>
              <a:rPr lang="en-US" baseline="0" dirty="0" smtClean="0"/>
              <a:t> bullet:  a sufficient number of students are needed to break down racial stereotypes and improve cross-racial understanding and so that underrepresented minority students would no feel isolated or  to be :carrying the flag,” for the group as the Admission Director stated.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8226B-52CD-43A5-AA69-F0D641991AF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339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Example:  Baseball Corrective Action Plan.  Also includes timely response to reports of non-compliance,</a:t>
            </a:r>
            <a:r>
              <a:rPr lang="en-US" baseline="0" dirty="0" smtClean="0"/>
              <a:t> </a:t>
            </a:r>
            <a:r>
              <a:rPr lang="en-US" dirty="0" smtClean="0"/>
              <a:t>investigation and  resolution of allegations.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8226B-52CD-43A5-AA69-F0D641991AF3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8075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Previously OCR focused on sex discrimination: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8226B-52CD-43A5-AA69-F0D641991AF3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848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4" descr="UNCC_Logo_whiteTPB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wir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295400"/>
            <a:ext cx="9144000" cy="32026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  <p:pic>
        <p:nvPicPr>
          <p:cNvPr id="6" name="Picture 4" descr="UNCC_Logo_whiteTPB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4" name="Picture 4" descr="UNCC_Logo_whiteTPB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4" name="Picture 4" descr="UNCC_Logo_whiteTPB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5" name="Picture 4" descr="UNCC_Logo_whiteTPB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3" name="Picture 4" descr="UNCC_Logo_whiteTPB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UNCC_Logo_whiteTPB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0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1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1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1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1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30250" y="1295400"/>
            <a:ext cx="7681913" cy="32766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effectLst/>
                <a:latin typeface="+mn-lt"/>
              </a:rPr>
              <a:t>Trends in Federal Government Regulatory Enforcement in Higher Education</a:t>
            </a:r>
            <a:br>
              <a:rPr lang="en-US" sz="4000" b="1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en-US" sz="3600" b="1" dirty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en-US" sz="3600" b="1" dirty="0">
                <a:solidFill>
                  <a:schemeClr val="tx1"/>
                </a:solidFill>
                <a:effectLst/>
                <a:latin typeface="+mn-lt"/>
              </a:rPr>
            </a:br>
            <a:r>
              <a:rPr lang="en-US" sz="3600" b="1" dirty="0" smtClean="0">
                <a:solidFill>
                  <a:schemeClr val="tx1"/>
                </a:solidFill>
                <a:effectLst/>
                <a:latin typeface="+mn-lt"/>
              </a:rPr>
              <a:t>An Overview</a:t>
            </a:r>
            <a:br>
              <a:rPr lang="en-US" sz="3600" b="1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en-US" sz="3600" b="1" dirty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en-US" sz="3600" b="1" dirty="0">
                <a:solidFill>
                  <a:schemeClr val="tx1"/>
                </a:solidFill>
                <a:effectLst/>
                <a:latin typeface="+mn-lt"/>
              </a:rPr>
            </a:br>
            <a:endParaRPr lang="en-US" sz="3600" b="1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48538" y="4572000"/>
            <a:ext cx="7681913" cy="1905000"/>
          </a:xfrm>
        </p:spPr>
        <p:txBody>
          <a:bodyPr/>
          <a:lstStyle/>
          <a:p>
            <a:pPr algn="ctr"/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Susan K. Burgess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of University Compliance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Office of Legal Affairs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443198"/>
          </a:xfrm>
        </p:spPr>
        <p:txBody>
          <a:bodyPr/>
          <a:lstStyle/>
          <a:p>
            <a:pPr algn="ctr"/>
            <a:r>
              <a:rPr lang="en-US" sz="3200" b="1" i="1" u="sng" dirty="0" smtClean="0">
                <a:solidFill>
                  <a:schemeClr val="tx1"/>
                </a:solidFill>
                <a:effectLst/>
              </a:rPr>
              <a:t>Fisher v. University of Texas at Austin</a:t>
            </a:r>
            <a:endParaRPr lang="en-US" sz="3200" b="1" i="1" u="sng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864682"/>
          </a:xfrm>
        </p:spPr>
        <p:txBody>
          <a:bodyPr/>
          <a:lstStyle/>
          <a:p>
            <a:r>
              <a:rPr lang="en-US" sz="2800" dirty="0" smtClean="0"/>
              <a:t>University of Texas admits applicants who graduate in top 10% from a Texas high school.</a:t>
            </a:r>
          </a:p>
          <a:p>
            <a:pPr marL="0" indent="0">
              <a:buNone/>
            </a:pPr>
            <a:endParaRPr lang="en-US" sz="900" dirty="0" smtClean="0"/>
          </a:p>
          <a:p>
            <a:r>
              <a:rPr lang="en-US" sz="2800" dirty="0" smtClean="0"/>
              <a:t>Others undergo admission review </a:t>
            </a:r>
            <a:r>
              <a:rPr lang="en-US" sz="2800" dirty="0"/>
              <a:t>that </a:t>
            </a:r>
            <a:r>
              <a:rPr lang="en-US" sz="2800" dirty="0" smtClean="0"/>
              <a:t>considers talents</a:t>
            </a:r>
            <a:r>
              <a:rPr lang="en-US" sz="2800" dirty="0"/>
              <a:t>, leadership qualities, family circumstances, and </a:t>
            </a:r>
            <a:r>
              <a:rPr lang="en-US" sz="2800" dirty="0" smtClean="0"/>
              <a:t>race. 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800" dirty="0" smtClean="0"/>
              <a:t>Plaintiffs denied admission alleged discrimination on basis of race.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800" dirty="0" smtClean="0"/>
              <a:t>5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Circuit Court of Appeals held plaintiff had to rebut a presumption that UT acted in bad faith.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69901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609600" y="457201"/>
            <a:ext cx="8153400" cy="6888039"/>
          </a:xfrm>
        </p:spPr>
        <p:txBody>
          <a:bodyPr/>
          <a:lstStyle/>
          <a:p>
            <a:pPr marL="0" indent="0">
              <a:buNone/>
            </a:pPr>
            <a:r>
              <a:rPr lang="en-US" i="1" u="sng" dirty="0" smtClean="0"/>
              <a:t>Fisher v. University of Texas at Austin </a:t>
            </a:r>
            <a:r>
              <a:rPr lang="en-US" i="1" dirty="0" smtClean="0"/>
              <a:t>(continued)</a:t>
            </a:r>
            <a:endParaRPr lang="en-US" i="1" u="sng" dirty="0" smtClean="0"/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dirty="0" smtClean="0"/>
              <a:t>Plaintiff appealed to the SCOTUS in 2013.</a:t>
            </a:r>
          </a:p>
          <a:p>
            <a:pPr marL="0" indent="0">
              <a:buNone/>
            </a:pPr>
            <a:endParaRPr lang="en-US" sz="1100" dirty="0"/>
          </a:p>
          <a:p>
            <a:r>
              <a:rPr lang="en-US" dirty="0" smtClean="0"/>
              <a:t>Ruled lower court failed to apply strict scrutiny and sent the case back to the 5</a:t>
            </a:r>
            <a:r>
              <a:rPr lang="en-US" baseline="30000" dirty="0" smtClean="0"/>
              <a:t>th</a:t>
            </a:r>
            <a:r>
              <a:rPr lang="en-US" dirty="0" smtClean="0"/>
              <a:t> Circuit.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Circuit </a:t>
            </a:r>
            <a:r>
              <a:rPr lang="en-US" dirty="0"/>
              <a:t>ruled </a:t>
            </a:r>
            <a:r>
              <a:rPr lang="en-US" dirty="0" smtClean="0"/>
              <a:t>in 2014 that </a:t>
            </a:r>
            <a:r>
              <a:rPr lang="en-US" dirty="0"/>
              <a:t>UT may use race as part of a holistic admissions program where it cannot otherwise achieve </a:t>
            </a:r>
            <a:r>
              <a:rPr lang="en-US" dirty="0" smtClean="0"/>
              <a:t>diversity.</a:t>
            </a:r>
          </a:p>
          <a:p>
            <a:endParaRPr lang="en-US" sz="1100" dirty="0" smtClean="0"/>
          </a:p>
          <a:p>
            <a:r>
              <a:rPr lang="en-US" dirty="0" smtClean="0"/>
              <a:t>Plaintiff petitioned the SCOTUS for rehearing.  Case will be heard again on December 9, 2015.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53596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754" cy="1107996"/>
          </a:xfrm>
        </p:spPr>
        <p:txBody>
          <a:bodyPr/>
          <a:lstStyle/>
          <a:p>
            <a:pPr marL="515938" indent="-515938" algn="ctr"/>
            <a:r>
              <a:rPr lang="en-US" sz="4000" b="1" dirty="0" smtClean="0">
                <a:solidFill>
                  <a:schemeClr val="tx1"/>
                </a:solidFill>
                <a:effectLst/>
              </a:rPr>
              <a:t>OCR Complaint – N.C. State  2003</a:t>
            </a:r>
            <a:r>
              <a:rPr lang="en-US" sz="40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000" dirty="0" smtClean="0">
                <a:solidFill>
                  <a:schemeClr val="tx1"/>
                </a:solidFill>
                <a:effectLst/>
              </a:rPr>
            </a:br>
            <a:endParaRPr lang="en-US" sz="40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47801"/>
            <a:ext cx="8305800" cy="6238631"/>
          </a:xfrm>
        </p:spPr>
        <p:txBody>
          <a:bodyPr/>
          <a:lstStyle/>
          <a:p>
            <a:r>
              <a:rPr lang="en-US" sz="2800" dirty="0" smtClean="0"/>
              <a:t>Allegation that race and national origin used in undergraduate admissions decisions.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800" dirty="0" smtClean="0"/>
              <a:t>One-half admitted students met presumptive admit criteria – race not considered.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800" dirty="0" smtClean="0"/>
              <a:t>Second and final reviews were holistic and individual to each applicant – many factors including race.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800" dirty="0" smtClean="0"/>
              <a:t>OCR reviewed randomly selected admission files for each of four university colleges.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7268722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4294967295"/>
          </p:nvPr>
        </p:nvSpPr>
        <p:spPr>
          <a:xfrm>
            <a:off x="457200" y="533401"/>
            <a:ext cx="8305800" cy="7466659"/>
          </a:xfrm>
        </p:spPr>
        <p:txBody>
          <a:bodyPr/>
          <a:lstStyle/>
          <a:p>
            <a:r>
              <a:rPr lang="en-US" dirty="0" smtClean="0"/>
              <a:t>NCSU demonstrated:</a:t>
            </a:r>
            <a:endParaRPr lang="en-US" dirty="0"/>
          </a:p>
          <a:p>
            <a:pPr lvl="1"/>
            <a:r>
              <a:rPr lang="en-US" dirty="0" smtClean="0"/>
              <a:t>No use of quotas , points or weights</a:t>
            </a:r>
          </a:p>
          <a:p>
            <a:pPr lvl="1"/>
            <a:r>
              <a:rPr lang="en-US" dirty="0" smtClean="0"/>
              <a:t>Most admitted based on academic criteria and test scores – individual/holistic review of applicants</a:t>
            </a:r>
          </a:p>
          <a:p>
            <a:pPr lvl="1"/>
            <a:r>
              <a:rPr lang="en-US" dirty="0" smtClean="0"/>
              <a:t>Demonstrated interest in achieving educational diversity</a:t>
            </a:r>
          </a:p>
          <a:p>
            <a:pPr lvl="1"/>
            <a:r>
              <a:rPr lang="en-US" dirty="0" smtClean="0"/>
              <a:t>Campus feedback regularly solicited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review of selected application files substantiated NCSU’s admissions policies</a:t>
            </a:r>
          </a:p>
          <a:p>
            <a:r>
              <a:rPr lang="en-US" dirty="0" smtClean="0"/>
              <a:t>OCR found NCSU’s consideration of race and national origin were consistent with Title VI</a:t>
            </a:r>
          </a:p>
          <a:p>
            <a:r>
              <a:rPr lang="en-US" dirty="0" smtClean="0"/>
              <a:t>Case closed </a:t>
            </a:r>
            <a:r>
              <a:rPr lang="en-US" i="1" u="sng" dirty="0" smtClean="0"/>
              <a:t>November 27, 2012</a:t>
            </a:r>
          </a:p>
          <a:p>
            <a:pPr marL="0" indent="0">
              <a:buNone/>
            </a:pPr>
            <a:endParaRPr lang="en-US" dirty="0" smtClean="0"/>
          </a:p>
          <a:p>
            <a:pPr marL="517525" lvl="1" indent="0">
              <a:buNone/>
            </a:pPr>
            <a:endParaRPr lang="en-US" dirty="0" smtClean="0"/>
          </a:p>
          <a:p>
            <a:pPr marL="517525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159461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362200"/>
            <a:ext cx="6996113" cy="2590800"/>
          </a:xfrm>
        </p:spPr>
        <p:txBody>
          <a:bodyPr/>
          <a:lstStyle/>
          <a:p>
            <a:r>
              <a:rPr lang="en-US" sz="4400" b="1" dirty="0">
                <a:solidFill>
                  <a:schemeClr val="tx1"/>
                </a:solidFill>
                <a:effectLst/>
              </a:rPr>
              <a:t>Title IX of the Education Amendments of </a:t>
            </a:r>
            <a:r>
              <a:rPr lang="en-US" sz="4400" b="1" dirty="0" smtClean="0">
                <a:solidFill>
                  <a:schemeClr val="tx1"/>
                </a:solidFill>
                <a:effectLst/>
              </a:rPr>
              <a:t>1972</a:t>
            </a:r>
            <a:br>
              <a:rPr lang="en-US" sz="4400" b="1" dirty="0" smtClean="0">
                <a:solidFill>
                  <a:schemeClr val="tx1"/>
                </a:solidFill>
                <a:effectLst/>
              </a:rPr>
            </a:br>
            <a:r>
              <a:rPr lang="en-US" sz="4400" b="1" dirty="0">
                <a:solidFill>
                  <a:schemeClr val="tx1"/>
                </a:solidFill>
                <a:effectLst/>
              </a:rPr>
              <a:t/>
            </a:r>
            <a:br>
              <a:rPr lang="en-US" sz="4400" b="1" dirty="0">
                <a:solidFill>
                  <a:schemeClr val="tx1"/>
                </a:solidFill>
                <a:effectLst/>
              </a:rPr>
            </a:br>
            <a:r>
              <a:rPr lang="en-US" sz="3200" b="1" dirty="0" smtClean="0">
                <a:solidFill>
                  <a:schemeClr val="tx1"/>
                </a:solidFill>
                <a:effectLst/>
              </a:rPr>
              <a:t>Sexual Harassment and Sexual Violence</a:t>
            </a:r>
            <a:r>
              <a:rPr lang="en-US" dirty="0">
                <a:solidFill>
                  <a:schemeClr val="tx1"/>
                </a:solidFill>
                <a:effectLst/>
              </a:rPr>
              <a:t/>
            </a:r>
            <a:br>
              <a:rPr lang="en-US" dirty="0">
                <a:solidFill>
                  <a:schemeClr val="tx1"/>
                </a:solidFill>
                <a:effectLst/>
              </a:rPr>
            </a:br>
            <a:endParaRPr lang="en-US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57714892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1370" y="533401"/>
            <a:ext cx="8382000" cy="498598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effectLst/>
              </a:rPr>
              <a:t>OCR’s “Dear Colleague” Letter  - April 2011</a:t>
            </a:r>
            <a:endParaRPr lang="en-US" sz="36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1411553"/>
            <a:ext cx="8534400" cy="5090624"/>
          </a:xfrm>
        </p:spPr>
        <p:txBody>
          <a:bodyPr/>
          <a:lstStyle/>
          <a:p>
            <a:pPr marL="0" indent="0">
              <a:buNone/>
            </a:pPr>
            <a:endParaRPr lang="en-US" sz="1000" dirty="0"/>
          </a:p>
          <a:p>
            <a:r>
              <a:rPr lang="en-US" sz="2800" dirty="0"/>
              <a:t>Sexual harassment of students</a:t>
            </a:r>
            <a:r>
              <a:rPr lang="en-US" sz="2800" dirty="0" smtClean="0"/>
              <a:t>, </a:t>
            </a:r>
            <a:r>
              <a:rPr lang="en-US" sz="2800" dirty="0"/>
              <a:t>includes acts of sexual violence, </a:t>
            </a:r>
            <a:r>
              <a:rPr lang="en-US" sz="2800" dirty="0" smtClean="0"/>
              <a:t>and is </a:t>
            </a:r>
            <a:r>
              <a:rPr lang="en-US" sz="2800" dirty="0"/>
              <a:t>a form of sex discrimination prohibited by Title IX. </a:t>
            </a:r>
            <a:endParaRPr lang="en-US" sz="28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200" dirty="0" smtClean="0"/>
          </a:p>
          <a:p>
            <a:r>
              <a:rPr lang="en-US" sz="2800" dirty="0" smtClean="0"/>
              <a:t>OCR’s guidance requires schools </a:t>
            </a:r>
            <a:r>
              <a:rPr lang="en-US" sz="2800" dirty="0"/>
              <a:t>to take immediate action to </a:t>
            </a:r>
            <a:r>
              <a:rPr lang="en-US" sz="2800" dirty="0" smtClean="0"/>
              <a:t>eliminate </a:t>
            </a:r>
            <a:r>
              <a:rPr lang="en-US" sz="2800" dirty="0"/>
              <a:t>harassment, prevent its recurrence, and address its </a:t>
            </a:r>
            <a:r>
              <a:rPr lang="en-US" sz="2800" dirty="0" smtClean="0"/>
              <a:t>effects if it knows, or reasonably should know, about student-on-student sexual harassment.</a:t>
            </a:r>
          </a:p>
          <a:p>
            <a:pPr marL="0" indent="0">
              <a:buNone/>
            </a:pPr>
            <a:endParaRPr lang="en-US" sz="1200" dirty="0" smtClean="0"/>
          </a:p>
          <a:p>
            <a:endParaRPr lang="en-US" sz="2800" dirty="0" smtClean="0"/>
          </a:p>
          <a:p>
            <a:pPr lvl="1"/>
            <a:endParaRPr lang="en-US" dirty="0" smtClean="0"/>
          </a:p>
          <a:p>
            <a:pPr marL="914400" lvl="2" indent="0">
              <a:buNone/>
            </a:pPr>
            <a:r>
              <a:rPr lang="en-US" i="1" dirty="0" smtClean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6939575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5334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effectLst/>
              </a:rPr>
              <a:t>Requirements</a:t>
            </a:r>
            <a:endParaRPr lang="en-US" sz="40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81000" y="1295400"/>
            <a:ext cx="8305800" cy="4953000"/>
          </a:xfrm>
        </p:spPr>
        <p:txBody>
          <a:bodyPr/>
          <a:lstStyle/>
          <a:p>
            <a:r>
              <a:rPr lang="en-US" sz="2800" dirty="0" smtClean="0"/>
              <a:t>Prompt investigations</a:t>
            </a:r>
          </a:p>
          <a:p>
            <a:r>
              <a:rPr lang="en-US" sz="2800" dirty="0" smtClean="0"/>
              <a:t>Steps to end the sexual violence and end recurrence</a:t>
            </a:r>
          </a:p>
          <a:p>
            <a:r>
              <a:rPr lang="en-US" sz="2800" dirty="0" smtClean="0"/>
              <a:t>Protect the complainant as necessary</a:t>
            </a:r>
          </a:p>
          <a:p>
            <a:r>
              <a:rPr lang="en-US" sz="2800" dirty="0" smtClean="0"/>
              <a:t>Provide a grievance procedure to file complaints of sexual harassment and sexual violence</a:t>
            </a:r>
          </a:p>
          <a:p>
            <a:r>
              <a:rPr lang="en-US" sz="2800" dirty="0"/>
              <a:t>U</a:t>
            </a:r>
            <a:r>
              <a:rPr lang="en-US" sz="2800" dirty="0" smtClean="0"/>
              <a:t>se the “preponderance of the evidence” standard</a:t>
            </a:r>
          </a:p>
          <a:p>
            <a:r>
              <a:rPr lang="en-US" sz="2800" dirty="0" smtClean="0"/>
              <a:t>Publish a notice of nondiscrimination</a:t>
            </a:r>
          </a:p>
          <a:p>
            <a:r>
              <a:rPr lang="en-US" sz="2800" dirty="0" smtClean="0"/>
              <a:t>Provide education and training programs to students and staff</a:t>
            </a:r>
          </a:p>
          <a:p>
            <a:r>
              <a:rPr lang="en-US" sz="2800" dirty="0" smtClean="0"/>
              <a:t>Hire a Title IX Coordinator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53386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53998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effectLst/>
              </a:rPr>
              <a:t>Ohio State</a:t>
            </a:r>
            <a:endParaRPr lang="en-US" sz="40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143000"/>
            <a:ext cx="8382000" cy="4876800"/>
          </a:xfrm>
        </p:spPr>
        <p:txBody>
          <a:bodyPr/>
          <a:lstStyle/>
          <a:p>
            <a:r>
              <a:rPr lang="en-US" dirty="0" smtClean="0"/>
              <a:t>OCR initiated a Title IX compliance review in June 2010.</a:t>
            </a:r>
          </a:p>
          <a:p>
            <a:endParaRPr lang="en-US" sz="1600" dirty="0" smtClean="0"/>
          </a:p>
          <a:p>
            <a:r>
              <a:rPr lang="en-US" dirty="0" smtClean="0"/>
              <a:t>OSU received and investigated complaints of sexual harassment against its marching band members in 2011 and 2012 while the review was still ongoing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A resolution agreement was entered into between OSU and OCR on September 8 2014 that required OSU take the following actions: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573236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342900" y="533400"/>
            <a:ext cx="8458200" cy="10059677"/>
          </a:xfrm>
        </p:spPr>
        <p:txBody>
          <a:bodyPr/>
          <a:lstStyle/>
          <a:p>
            <a:r>
              <a:rPr lang="en-US" sz="2800" dirty="0" smtClean="0"/>
              <a:t>Develop defined roles and responsibilities for its Title IX Coordinator.</a:t>
            </a:r>
          </a:p>
          <a:p>
            <a:pPr marL="517525" lvl="1" indent="0">
              <a:buNone/>
            </a:pPr>
            <a:endParaRPr lang="en-US" sz="1000" dirty="0" smtClean="0"/>
          </a:p>
          <a:p>
            <a:r>
              <a:rPr lang="en-US" sz="2800" dirty="0" smtClean="0"/>
              <a:t>Review, revise and submit all related policies and procedures for OCR review and approval in 30 days.</a:t>
            </a:r>
          </a:p>
          <a:p>
            <a:endParaRPr lang="en-US" sz="900" dirty="0" smtClean="0"/>
          </a:p>
          <a:p>
            <a:r>
              <a:rPr lang="en-US" sz="2800" dirty="0" smtClean="0"/>
              <a:t>Train all university staff who interact with students in 9 months.</a:t>
            </a:r>
          </a:p>
          <a:p>
            <a:endParaRPr lang="en-US" sz="1000" dirty="0"/>
          </a:p>
          <a:p>
            <a:r>
              <a:rPr lang="en-US" sz="2800" dirty="0" smtClean="0"/>
              <a:t>Revise all student orientation sessions for returning students. Develop specialized training for band, fraternities/sororities &amp; student-athletes in 30 days.</a:t>
            </a:r>
          </a:p>
          <a:p>
            <a:endParaRPr lang="en-US" sz="1000" dirty="0"/>
          </a:p>
          <a:p>
            <a:r>
              <a:rPr lang="en-US" sz="2800" dirty="0" smtClean="0"/>
              <a:t>Review two previous academic years of sexual harassment/violence complaints made for patterns or areas in need of further action.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774984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381000" y="533399"/>
            <a:ext cx="8382000" cy="7189661"/>
          </a:xfrm>
        </p:spPr>
        <p:txBody>
          <a:bodyPr/>
          <a:lstStyle/>
          <a:p>
            <a:r>
              <a:rPr lang="en-US" sz="2800" dirty="0" smtClean="0"/>
              <a:t>Establish focus group of students and administrators for input on strategies to increase Title IX awareness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 </a:t>
            </a:r>
            <a:r>
              <a:rPr lang="en-US" sz="2800" dirty="0" smtClean="0"/>
              <a:t>Marching Band</a:t>
            </a:r>
          </a:p>
          <a:p>
            <a:pPr lvl="1"/>
            <a:r>
              <a:rPr lang="en-US" sz="2400" dirty="0" smtClean="0"/>
              <a:t>Complete evaluation of band leadership</a:t>
            </a:r>
          </a:p>
          <a:p>
            <a:pPr lvl="1"/>
            <a:r>
              <a:rPr lang="en-US" sz="2400" dirty="0" smtClean="0"/>
              <a:t>Create committee to change band culture</a:t>
            </a:r>
          </a:p>
          <a:p>
            <a:pPr lvl="1"/>
            <a:r>
              <a:rPr lang="en-US" sz="2400" dirty="0" smtClean="0"/>
              <a:t>Revise band policies and procedures to include Title IX obligations and reporting requirements</a:t>
            </a:r>
            <a:endParaRPr lang="en-US" sz="2400" dirty="0"/>
          </a:p>
          <a:p>
            <a:pPr lvl="1"/>
            <a:r>
              <a:rPr lang="en-US" sz="2400" dirty="0" smtClean="0"/>
              <a:t>Provide counseling for victims and training for band members (hazing, sexual violence, adherence to school values)</a:t>
            </a:r>
          </a:p>
          <a:p>
            <a:pPr marL="517525" lvl="1" indent="0">
              <a:buNone/>
            </a:pPr>
            <a:endParaRPr lang="en-US" sz="1000" dirty="0" smtClean="0"/>
          </a:p>
          <a:p>
            <a:r>
              <a:rPr lang="en-US" sz="2800" dirty="0" smtClean="0"/>
              <a:t>30-60 day turnaround requirement for most items</a:t>
            </a:r>
          </a:p>
          <a:p>
            <a:r>
              <a:rPr lang="en-US" sz="2800" dirty="0" smtClean="0"/>
              <a:t>Quarterly reports and OCR monitoring for 3 years.</a:t>
            </a:r>
          </a:p>
          <a:p>
            <a:endParaRPr lang="en-US" sz="28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887868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685800"/>
          </a:xfrm>
        </p:spPr>
        <p:txBody>
          <a:bodyPr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effectLst/>
              </a:rPr>
              <a:t>Program Participation Agreement</a:t>
            </a:r>
            <a:endParaRPr lang="en-US" sz="44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14400" y="1066801"/>
            <a:ext cx="7202905" cy="4876799"/>
          </a:xfrm>
        </p:spPr>
        <p:txBody>
          <a:bodyPr/>
          <a:lstStyle/>
          <a:p>
            <a:pPr marL="517525" lvl="1" indent="0" fontAlgn="base">
              <a:buNone/>
            </a:pPr>
            <a:r>
              <a:rPr lang="en-US" i="1" dirty="0" smtClean="0"/>
              <a:t>                         </a:t>
            </a:r>
          </a:p>
          <a:p>
            <a:pPr marL="0" indent="0" fontAlgn="base">
              <a:buNone/>
            </a:pPr>
            <a:endParaRPr lang="en-US" i="1" dirty="0" smtClean="0"/>
          </a:p>
          <a:p>
            <a:pPr marL="0" indent="0" fontAlgn="base">
              <a:buNone/>
            </a:pPr>
            <a:r>
              <a:rPr lang="en-US" dirty="0" smtClean="0"/>
              <a:t>An agreement between a postsecondary institution and the Secretary of DOE that permits participation in Title IV HEA student financial aid programs….. </a:t>
            </a:r>
            <a:r>
              <a:rPr lang="en-US" i="1" dirty="0" smtClean="0"/>
              <a:t>subject to terms and conditions</a:t>
            </a:r>
            <a:r>
              <a:rPr lang="en-US" dirty="0" smtClean="0"/>
              <a:t>.</a:t>
            </a:r>
          </a:p>
          <a:p>
            <a:pPr marL="0" indent="0" fontAlgn="base">
              <a:buNone/>
            </a:pPr>
            <a:endParaRPr lang="en-US" i="1" dirty="0"/>
          </a:p>
          <a:p>
            <a:pPr marL="0" indent="0" fontAlgn="base">
              <a:buNone/>
            </a:pPr>
            <a:endParaRPr lang="en-US" i="1" dirty="0" smtClean="0"/>
          </a:p>
          <a:p>
            <a:pPr marL="517525" lvl="1" indent="0" fontAlgn="base">
              <a:buNone/>
            </a:pPr>
            <a:endParaRPr lang="en-US" i="1" dirty="0"/>
          </a:p>
          <a:p>
            <a:pPr marL="517525" lvl="1" indent="0" fontAlgn="base">
              <a:buNone/>
            </a:pPr>
            <a:endParaRPr lang="en-US" i="1" dirty="0" smtClean="0"/>
          </a:p>
          <a:p>
            <a:pPr marL="517525" lvl="1" indent="0" fontAlgn="base">
              <a:buNone/>
            </a:pPr>
            <a:endParaRPr lang="en-US" i="1" dirty="0"/>
          </a:p>
          <a:p>
            <a:pPr marL="517525" lvl="1" indent="0" fontAlgn="base">
              <a:buNone/>
            </a:pPr>
            <a:endParaRPr lang="en-US" i="1" dirty="0" smtClean="0"/>
          </a:p>
          <a:p>
            <a:pPr marL="517525" lvl="1" indent="0" fontAlgn="base">
              <a:buNone/>
            </a:pPr>
            <a:endParaRPr lang="en-US" i="1" dirty="0"/>
          </a:p>
          <a:p>
            <a:pPr marL="517525" lvl="1" indent="0" fontAlgn="base">
              <a:buNone/>
            </a:pPr>
            <a:endParaRPr lang="en-US" i="1" dirty="0" smtClean="0"/>
          </a:p>
          <a:p>
            <a:pPr marL="517525" lvl="1" indent="0" fontAlgn="base">
              <a:buNone/>
            </a:pPr>
            <a:endParaRPr lang="en-US" i="1" dirty="0"/>
          </a:p>
          <a:p>
            <a:pPr marL="517525" lvl="1" indent="0" fontAlgn="base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dirty="0">
                <a:latin typeface="Arial" charset="0"/>
                <a:cs typeface="Arial" charset="0"/>
              </a:rPr>
              <a:t/>
            </a:r>
            <a:br>
              <a:rPr lang="en-US" altLang="en-US" dirty="0">
                <a:latin typeface="Arial" charset="0"/>
                <a:cs typeface="Arial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610739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53998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effectLst/>
              </a:rPr>
              <a:t>University of Virginia</a:t>
            </a:r>
            <a:endParaRPr lang="en-US" sz="40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371600"/>
            <a:ext cx="8382000" cy="7272760"/>
          </a:xfrm>
        </p:spPr>
        <p:txBody>
          <a:bodyPr/>
          <a:lstStyle/>
          <a:p>
            <a:r>
              <a:rPr lang="en-US" sz="2800" dirty="0" smtClean="0"/>
              <a:t>OCR inquiry opened in June 2011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800" dirty="0" smtClean="0"/>
              <a:t>A complaint in 2012 triggered a compliance review.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800" dirty="0" smtClean="0"/>
              <a:t>Rolling Stone Magazine article “A Rape on Campus,” not published until November 19, 2014.</a:t>
            </a:r>
          </a:p>
          <a:p>
            <a:endParaRPr lang="en-US" sz="1000" dirty="0"/>
          </a:p>
          <a:p>
            <a:r>
              <a:rPr lang="en-US" sz="2800" dirty="0" smtClean="0"/>
              <a:t>Had many elements of a Title IX compliance program in place, engagement of a third-party “Equity Consultant” in December 2014.</a:t>
            </a:r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38398716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53998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effectLst/>
              </a:rPr>
              <a:t>University of Virginia - Findings</a:t>
            </a:r>
            <a:endParaRPr lang="en-US" sz="40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295400"/>
            <a:ext cx="8382000" cy="5727722"/>
          </a:xfrm>
        </p:spPr>
        <p:txBody>
          <a:bodyPr/>
          <a:lstStyle/>
          <a:p>
            <a:r>
              <a:rPr lang="en-US" sz="2800" dirty="0" smtClean="0"/>
              <a:t>Policies on SH/SV did not provide for prompt resolution of complaints – no timeframe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800" dirty="0" smtClean="0"/>
              <a:t>Several complaints filed informally and also under the formal hearing process were not handled promptly (reviewed complaint records back to 2008)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800" dirty="0" smtClean="0"/>
              <a:t>Sanctions could be issued without an independent investigation</a:t>
            </a:r>
          </a:p>
          <a:p>
            <a:endParaRPr lang="en-US" sz="1000" dirty="0" smtClean="0"/>
          </a:p>
          <a:p>
            <a:r>
              <a:rPr lang="en-US" sz="2800" dirty="0" smtClean="0"/>
              <a:t>OCR determined that a basis for a hostile environment existed for failure to promptly respond to complaints of SH/SV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173100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53998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tx1"/>
                </a:solidFill>
                <a:effectLst/>
              </a:rPr>
              <a:t>University of Virginia - Findings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143000"/>
            <a:ext cx="8382000" cy="4735142"/>
          </a:xfrm>
        </p:spPr>
        <p:txBody>
          <a:bodyPr/>
          <a:lstStyle/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Notice of Nondiscrimination was not adequately distributed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Failed to take action in 22/50 reports (56%)</a:t>
            </a:r>
          </a:p>
          <a:p>
            <a:endParaRPr lang="en-US" sz="1100" dirty="0"/>
          </a:p>
          <a:p>
            <a:r>
              <a:rPr lang="en-US" dirty="0" smtClean="0"/>
              <a:t>Of the 22 reports, no evidence of investigation in 23 (69%)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Inadequate investigation and resolution of student complaints of SH/SV against employees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788769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498598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effectLst/>
              </a:rPr>
              <a:t>University of Virginia Resolution Agreement</a:t>
            </a:r>
            <a:endParaRPr lang="en-US" sz="36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219200"/>
            <a:ext cx="8382000" cy="4724400"/>
          </a:xfrm>
        </p:spPr>
        <p:txBody>
          <a:bodyPr/>
          <a:lstStyle/>
          <a:p>
            <a:r>
              <a:rPr lang="en-US" dirty="0" smtClean="0"/>
              <a:t>Continue to revise policies to make them more user-friendly and accessible</a:t>
            </a:r>
          </a:p>
          <a:p>
            <a:r>
              <a:rPr lang="en-US" dirty="0" smtClean="0"/>
              <a:t>Ensure regular training of all university community members in SV/SH</a:t>
            </a:r>
          </a:p>
          <a:p>
            <a:r>
              <a:rPr lang="en-US" dirty="0" smtClean="0"/>
              <a:t>Develop tracking systems to make sure all complaints are adequately and promptly investigated and resolved</a:t>
            </a:r>
          </a:p>
          <a:p>
            <a:r>
              <a:rPr lang="en-US" dirty="0" smtClean="0"/>
              <a:t>Improve outreach to and feedback from students – climate assessments and focus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561776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498598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chemeClr val="tx1"/>
                </a:solidFill>
                <a:effectLst/>
              </a:rPr>
              <a:t>University of Virginia Resolution Agreement</a:t>
            </a:r>
            <a:endParaRPr lang="en-US" sz="36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676400"/>
            <a:ext cx="8382000" cy="3397853"/>
          </a:xfrm>
        </p:spPr>
        <p:txBody>
          <a:bodyPr/>
          <a:lstStyle/>
          <a:p>
            <a:r>
              <a:rPr lang="en-US" sz="2800" dirty="0" smtClean="0"/>
              <a:t>Annually submit to OCR copies of all reports alleging SH/SV and documentation of investigation and resolution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2800" dirty="0" smtClean="0"/>
              <a:t>Agree to monitoring by OCR for a period of three years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/>
              <a:t>Resolution agreement dated September 17, 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089384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idx="4294967295"/>
          </p:nvPr>
        </p:nvSpPr>
        <p:spPr>
          <a:xfrm>
            <a:off x="342900" y="2514600"/>
            <a:ext cx="6896100" cy="1600200"/>
          </a:xfrm>
        </p:spPr>
        <p:txBody>
          <a:bodyPr/>
          <a:lstStyle/>
          <a:p>
            <a:r>
              <a:rPr lang="en-US" sz="3600" b="1" dirty="0">
                <a:solidFill>
                  <a:schemeClr val="tx1"/>
                </a:solidFill>
                <a:effectLst/>
              </a:rPr>
              <a:t>Section 504 of the Rehabilitation Act of 1973 and  Title II of </a:t>
            </a:r>
            <a:r>
              <a:rPr lang="en-US" sz="3600" b="1" dirty="0" smtClean="0">
                <a:solidFill>
                  <a:schemeClr val="tx1"/>
                </a:solidFill>
                <a:effectLst/>
              </a:rPr>
              <a:t>the </a:t>
            </a:r>
            <a:r>
              <a:rPr lang="en-US" sz="3600" b="1" dirty="0">
                <a:solidFill>
                  <a:schemeClr val="tx1"/>
                </a:solidFill>
                <a:effectLst/>
              </a:rPr>
              <a:t>Americans with Disabilities Act of 1990</a:t>
            </a:r>
          </a:p>
        </p:txBody>
      </p:sp>
    </p:spTree>
    <p:extLst>
      <p:ext uri="{BB962C8B-B14F-4D97-AF65-F5344CB8AC3E}">
        <p14:creationId xmlns:p14="http://schemas.microsoft.com/office/powerpoint/2010/main" val="3699645747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effectLst/>
              </a:rPr>
              <a:t>University of Cincinnati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81117"/>
          </a:xfrm>
        </p:spPr>
        <p:txBody>
          <a:bodyPr/>
          <a:lstStyle/>
          <a:p>
            <a:r>
              <a:rPr lang="en-US" dirty="0" smtClean="0"/>
              <a:t>OCR compliance review initiated 5/6/2013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 smtClean="0"/>
              <a:t>“Dear Colleague” letters in 2010 and 2011 – emerging technologies must be accessible to persons with disabilities, especially those with visual impairments.</a:t>
            </a:r>
          </a:p>
          <a:p>
            <a:endParaRPr lang="en-US" sz="1000" dirty="0"/>
          </a:p>
          <a:p>
            <a:r>
              <a:rPr lang="en-US" dirty="0" smtClean="0"/>
              <a:t>“..opportunity to acquire same information, engage in same interactions and enjoy the same services as sighted persons.” – OCR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187298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University of Cincinnati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295400"/>
            <a:ext cx="8382000" cy="5973943"/>
          </a:xfrm>
        </p:spPr>
        <p:txBody>
          <a:bodyPr/>
          <a:lstStyle/>
          <a:p>
            <a:r>
              <a:rPr lang="en-US" dirty="0" smtClean="0"/>
              <a:t>Must designate a Section 504/Title II Coordinator</a:t>
            </a:r>
          </a:p>
          <a:p>
            <a:endParaRPr lang="en-US" sz="1000" dirty="0" smtClean="0"/>
          </a:p>
          <a:p>
            <a:r>
              <a:rPr lang="en-US" dirty="0" smtClean="0"/>
              <a:t>Nondiscrimination notices not generally available to students, applicants or employees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No method to monitor if university website material was accessible to visually impaired students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Documents not published in accessible format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035506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53998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  <a:effectLst/>
              </a:rPr>
              <a:t>University of Cincinnati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99584"/>
          </a:xfrm>
        </p:spPr>
        <p:txBody>
          <a:bodyPr/>
          <a:lstStyle/>
          <a:p>
            <a:r>
              <a:rPr lang="en-US" dirty="0" smtClean="0"/>
              <a:t>No video captioning for deaf and hard of hearing students</a:t>
            </a:r>
          </a:p>
          <a:p>
            <a:r>
              <a:rPr lang="en-US" dirty="0" smtClean="0"/>
              <a:t>Resolution agreement – 12/12/2015</a:t>
            </a:r>
          </a:p>
          <a:p>
            <a:pPr lvl="1"/>
            <a:r>
              <a:rPr lang="en-US" dirty="0" smtClean="0"/>
              <a:t>Develop and distribute a Notice of Nondiscrimination</a:t>
            </a:r>
          </a:p>
          <a:p>
            <a:pPr lvl="1"/>
            <a:r>
              <a:rPr lang="en-US" dirty="0" smtClean="0"/>
              <a:t>Adopt a web accessibility policy and website remediation plan</a:t>
            </a:r>
          </a:p>
          <a:p>
            <a:pPr lvl="1"/>
            <a:r>
              <a:rPr lang="en-US" dirty="0" smtClean="0"/>
              <a:t>Conduct audits of university webpages</a:t>
            </a:r>
          </a:p>
          <a:p>
            <a:pPr lvl="1"/>
            <a:r>
              <a:rPr lang="en-US" dirty="0" smtClean="0"/>
              <a:t>Provide OCR with reports of efforts for 3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02908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819400"/>
            <a:ext cx="8382000" cy="12192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effectLst/>
              </a:rPr>
              <a:t>QUESTIONS?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8889922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81001"/>
            <a:ext cx="8382000" cy="762000"/>
          </a:xfrm>
        </p:spPr>
        <p:txBody>
          <a:bodyPr/>
          <a:lstStyle/>
          <a:p>
            <a:pPr marL="461963" indent="-461963" algn="ctr"/>
            <a:r>
              <a:rPr lang="en-US" sz="4000" b="1" dirty="0" smtClean="0">
                <a:solidFill>
                  <a:schemeClr val="tx1"/>
                </a:solidFill>
                <a:effectLst/>
              </a:rPr>
              <a:t>Terms and Conditions</a:t>
            </a:r>
            <a:r>
              <a:rPr lang="en-US" sz="36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3600" dirty="0" smtClean="0">
                <a:solidFill>
                  <a:schemeClr val="tx1"/>
                </a:solidFill>
                <a:effectLst/>
              </a:rPr>
            </a:br>
            <a:r>
              <a:rPr lang="en-US" sz="3600" dirty="0">
                <a:solidFill>
                  <a:schemeClr val="tx1"/>
                </a:solidFill>
                <a:effectLst/>
              </a:rPr>
              <a:t/>
            </a:r>
            <a:br>
              <a:rPr lang="en-US" sz="3600" dirty="0">
                <a:solidFill>
                  <a:schemeClr val="tx1"/>
                </a:solidFill>
                <a:effectLst/>
              </a:rPr>
            </a:br>
            <a:r>
              <a:rPr lang="en-US" sz="36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3600" dirty="0" smtClean="0">
                <a:solidFill>
                  <a:schemeClr val="tx1"/>
                </a:solidFill>
                <a:effectLst/>
              </a:rPr>
            </a:br>
            <a:r>
              <a:rPr lang="en-US" sz="36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3600" dirty="0" smtClean="0">
                <a:solidFill>
                  <a:schemeClr val="tx1"/>
                </a:solidFill>
                <a:effectLst/>
              </a:rPr>
            </a:br>
            <a:r>
              <a:rPr lang="en-US" sz="3600" dirty="0">
                <a:solidFill>
                  <a:schemeClr val="tx1"/>
                </a:solidFill>
                <a:effectLst/>
              </a:rPr>
              <a:t/>
            </a:r>
            <a:br>
              <a:rPr lang="en-US" sz="3600" dirty="0">
                <a:solidFill>
                  <a:schemeClr val="tx1"/>
                </a:solidFill>
                <a:effectLst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219201"/>
            <a:ext cx="8077199" cy="815915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000" dirty="0" smtClean="0"/>
              <a:t>Comply with: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1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 smtClean="0"/>
              <a:t>Campus security policy and crime statistics disclosure requirements (Clery Act)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0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 smtClean="0"/>
              <a:t>Title VI of the Civil Rights Act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 smtClean="0"/>
              <a:t>bars discrimination on the basis of race, color or national origin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050" dirty="0" smtClean="0"/>
          </a:p>
          <a:p>
            <a:r>
              <a:rPr lang="en-US" sz="2800" dirty="0"/>
              <a:t>Title IX of the Education Amendments of 1972</a:t>
            </a:r>
          </a:p>
          <a:p>
            <a:pPr lvl="2"/>
            <a:r>
              <a:rPr lang="en-US" sz="2800" dirty="0"/>
              <a:t>bars discrimination on the basis of </a:t>
            </a:r>
            <a:r>
              <a:rPr lang="en-US" sz="2800" dirty="0" smtClean="0"/>
              <a:t>sex</a:t>
            </a:r>
          </a:p>
          <a:p>
            <a:pPr lvl="2"/>
            <a:endParaRPr lang="en-US" sz="2300" dirty="0" smtClean="0"/>
          </a:p>
          <a:p>
            <a:pPr marL="0" indent="0">
              <a:buNone/>
            </a:pPr>
            <a:endParaRPr lang="en-US" sz="3100" dirty="0" smtClean="0"/>
          </a:p>
          <a:p>
            <a:pPr lvl="1"/>
            <a:endParaRPr lang="en-US" sz="27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3100" dirty="0" smtClean="0"/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sz="2300" dirty="0"/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sz="2300" dirty="0" smtClean="0"/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300" dirty="0"/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sz="2300" dirty="0" smtClean="0"/>
          </a:p>
        </p:txBody>
      </p:sp>
    </p:spTree>
    <p:extLst>
      <p:ext uri="{BB962C8B-B14F-4D97-AF65-F5344CB8AC3E}">
        <p14:creationId xmlns:p14="http://schemas.microsoft.com/office/powerpoint/2010/main" val="18972858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53998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Terms and Conditions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81000" y="1219201"/>
            <a:ext cx="8382000" cy="4648199"/>
          </a:xfrm>
        </p:spPr>
        <p:txBody>
          <a:bodyPr/>
          <a:lstStyle/>
          <a:p>
            <a:pPr marL="52387" indent="0">
              <a:buNone/>
            </a:pPr>
            <a:r>
              <a:rPr lang="en-US" sz="3000" dirty="0" smtClean="0"/>
              <a:t>Comply with:</a:t>
            </a:r>
          </a:p>
          <a:p>
            <a:pPr marL="52387" indent="0">
              <a:buNone/>
            </a:pPr>
            <a:endParaRPr lang="en-US" sz="1200" dirty="0" smtClean="0"/>
          </a:p>
          <a:p>
            <a:r>
              <a:rPr lang="en-US" sz="2800" dirty="0"/>
              <a:t>The Age Discrimination Act of </a:t>
            </a:r>
            <a:r>
              <a:rPr lang="en-US" sz="2800" dirty="0" smtClean="0"/>
              <a:t>1975</a:t>
            </a:r>
          </a:p>
          <a:p>
            <a:pPr marL="0" indent="0">
              <a:buNone/>
            </a:pPr>
            <a:endParaRPr lang="en-US" sz="1050" dirty="0" smtClean="0"/>
          </a:p>
          <a:p>
            <a:r>
              <a:rPr lang="en-US" sz="2800" dirty="0" smtClean="0"/>
              <a:t>FERPA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800" dirty="0" smtClean="0"/>
              <a:t>Student financial aid and eligibility regulations</a:t>
            </a:r>
          </a:p>
          <a:p>
            <a:pPr marL="0" indent="0">
              <a:buNone/>
            </a:pPr>
            <a:endParaRPr lang="en-US" sz="1050" dirty="0"/>
          </a:p>
          <a:p>
            <a:r>
              <a:rPr lang="en-US" sz="2800" dirty="0" smtClean="0"/>
              <a:t>Reporting of intercollegiate athletics participation rates and financial support data annually </a:t>
            </a:r>
          </a:p>
          <a:p>
            <a:pPr marL="0" indent="0">
              <a:buNone/>
            </a:pPr>
            <a:endParaRPr lang="en-US" sz="800" dirty="0" smtClean="0"/>
          </a:p>
          <a:p>
            <a:pPr lvl="2"/>
            <a:r>
              <a:rPr lang="en-US" dirty="0"/>
              <a:t>Equity in Athletics Disclosure Act (EADA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800" dirty="0" smtClean="0"/>
              <a:t>Maintain accreditation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endParaRPr lang="en-US" sz="3000" dirty="0" smtClean="0"/>
          </a:p>
          <a:p>
            <a:endParaRPr lang="en-US" sz="3000" dirty="0"/>
          </a:p>
          <a:p>
            <a:pPr marL="0" indent="0">
              <a:buNone/>
            </a:pPr>
            <a:endParaRPr lang="en-US" sz="3000" dirty="0" smtClean="0"/>
          </a:p>
          <a:p>
            <a:endParaRPr lang="en-US" sz="3000" dirty="0"/>
          </a:p>
          <a:p>
            <a:endParaRPr lang="en-US" sz="3000" dirty="0" smtClean="0"/>
          </a:p>
          <a:p>
            <a:endParaRPr lang="en-US" sz="3000" dirty="0" smtClean="0"/>
          </a:p>
          <a:p>
            <a:pPr marL="517525" lvl="1" indent="0">
              <a:buNone/>
            </a:pPr>
            <a:endParaRPr lang="en-US" sz="2600" dirty="0" smtClean="0"/>
          </a:p>
          <a:p>
            <a:pPr marL="517525" lvl="1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99290539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553998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effectLst/>
              </a:rPr>
              <a:t>Agency Enforcement</a:t>
            </a:r>
            <a:endParaRPr lang="en-US" sz="40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92719" y="1371600"/>
            <a:ext cx="8558562" cy="8112990"/>
          </a:xfrm>
        </p:spPr>
        <p:txBody>
          <a:bodyPr/>
          <a:lstStyle/>
          <a:p>
            <a:pPr marL="0" indent="0">
              <a:buNone/>
            </a:pPr>
            <a:endParaRPr lang="en-US" sz="1000" dirty="0" smtClean="0"/>
          </a:p>
          <a:p>
            <a:pPr marL="517525" lvl="1" indent="-517525"/>
            <a:r>
              <a:rPr lang="en-US" sz="3000" dirty="0" smtClean="0"/>
              <a:t>Office </a:t>
            </a:r>
            <a:r>
              <a:rPr lang="en-US" sz="3000" dirty="0"/>
              <a:t>of Civil </a:t>
            </a:r>
            <a:r>
              <a:rPr lang="en-US" sz="3000" dirty="0" smtClean="0"/>
              <a:t>Rights (OCR), </a:t>
            </a:r>
            <a:r>
              <a:rPr lang="en-US" sz="3000" dirty="0"/>
              <a:t>U.S. Department of </a:t>
            </a:r>
            <a:r>
              <a:rPr lang="en-US" sz="3000" dirty="0" smtClean="0"/>
              <a:t>                                                                                                         Education </a:t>
            </a:r>
            <a:r>
              <a:rPr lang="en-US" sz="3000" dirty="0"/>
              <a:t>responsible for enforcement of most PPA </a:t>
            </a:r>
            <a:r>
              <a:rPr lang="en-US" sz="3000" dirty="0" smtClean="0"/>
              <a:t>obligations</a:t>
            </a:r>
          </a:p>
          <a:p>
            <a:pPr marL="0" lvl="1" indent="0">
              <a:buNone/>
            </a:pPr>
            <a:endParaRPr lang="en-US" sz="1000" dirty="0" smtClean="0"/>
          </a:p>
          <a:p>
            <a:pPr marL="0" indent="0">
              <a:buNone/>
            </a:pPr>
            <a:endParaRPr lang="en-US" sz="1000" dirty="0" smtClean="0"/>
          </a:p>
          <a:p>
            <a:pPr marL="0" indent="-517525"/>
            <a:r>
              <a:rPr lang="en-US" sz="3000" dirty="0"/>
              <a:t>Conducts </a:t>
            </a:r>
            <a:r>
              <a:rPr lang="en-US" sz="3000" dirty="0" smtClean="0"/>
              <a:t>Investigations</a:t>
            </a:r>
          </a:p>
          <a:p>
            <a:pPr marL="0" indent="0">
              <a:buNone/>
            </a:pPr>
            <a:endParaRPr lang="en-US" sz="1000" dirty="0" smtClean="0"/>
          </a:p>
          <a:p>
            <a:pPr marL="1208088" lvl="3" indent="-517525"/>
            <a:r>
              <a:rPr lang="en-US" sz="2800" dirty="0" smtClean="0"/>
              <a:t>Periodic compliance reviews</a:t>
            </a:r>
          </a:p>
          <a:p>
            <a:pPr marL="1208088" lvl="3" indent="-517525"/>
            <a:r>
              <a:rPr lang="en-US" sz="2800" dirty="0" smtClean="0"/>
              <a:t>Complaints  </a:t>
            </a:r>
          </a:p>
          <a:p>
            <a:pPr marL="690563" lvl="3" indent="0">
              <a:buNone/>
            </a:pPr>
            <a:endParaRPr lang="en-US" sz="1050" dirty="0" smtClean="0"/>
          </a:p>
          <a:p>
            <a:pPr marL="0" indent="-517525"/>
            <a:r>
              <a:rPr lang="en-US" dirty="0" smtClean="0"/>
              <a:t>Resolution agreements and Monitoring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-517525"/>
            <a:endParaRPr lang="en-US" dirty="0" smtClean="0"/>
          </a:p>
          <a:p>
            <a:pPr marL="0" indent="-517525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-517525"/>
            <a:endParaRPr lang="en-US" sz="3200" dirty="0"/>
          </a:p>
          <a:p>
            <a:pPr marL="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599769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553998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effectLst/>
              </a:rPr>
              <a:t>Other Enforcement Agencies</a:t>
            </a:r>
            <a:endParaRPr lang="en-US" sz="40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371600"/>
            <a:ext cx="8458200" cy="5233740"/>
          </a:xfrm>
        </p:spPr>
        <p:txBody>
          <a:bodyPr/>
          <a:lstStyle/>
          <a:p>
            <a:r>
              <a:rPr lang="en-US" sz="3400" dirty="0" smtClean="0"/>
              <a:t>Offices of the Inspector General (OIG)</a:t>
            </a:r>
          </a:p>
          <a:p>
            <a:pPr marL="0" indent="0">
              <a:buNone/>
            </a:pPr>
            <a:endParaRPr lang="en-US" sz="900" dirty="0" smtClean="0"/>
          </a:p>
          <a:p>
            <a:pPr lvl="1"/>
            <a:r>
              <a:rPr lang="en-US" sz="2600" dirty="0"/>
              <a:t>I</a:t>
            </a:r>
            <a:r>
              <a:rPr lang="en-US" sz="2600" dirty="0" smtClean="0"/>
              <a:t>ndependent  </a:t>
            </a:r>
            <a:r>
              <a:rPr lang="en-US" sz="2600" dirty="0"/>
              <a:t>units within each </a:t>
            </a:r>
            <a:r>
              <a:rPr lang="en-US" sz="2600" dirty="0" smtClean="0"/>
              <a:t>federal agency </a:t>
            </a:r>
            <a:r>
              <a:rPr lang="en-US" sz="2600" dirty="0"/>
              <a:t>whose duty it is to combat waste, fraud, and abuse in the programs and operations of that </a:t>
            </a:r>
            <a:r>
              <a:rPr lang="en-US" sz="2600" dirty="0" smtClean="0"/>
              <a:t>agency.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endParaRPr lang="en-US" sz="900" dirty="0"/>
          </a:p>
          <a:p>
            <a:r>
              <a:rPr lang="en-US" sz="3400" dirty="0" smtClean="0"/>
              <a:t>Department of Justice (DOJ)</a:t>
            </a:r>
          </a:p>
          <a:p>
            <a:pPr marL="0" indent="0">
              <a:buNone/>
            </a:pPr>
            <a:endParaRPr lang="en-US" sz="900" dirty="0" smtClean="0"/>
          </a:p>
          <a:p>
            <a:pPr lvl="1"/>
            <a:r>
              <a:rPr lang="en-US" sz="2600" dirty="0" smtClean="0"/>
              <a:t>Civil Rights Division  - Enforces federal nondiscrimination laws.</a:t>
            </a:r>
          </a:p>
          <a:p>
            <a:pPr marL="517525" lvl="1" indent="0">
              <a:buNone/>
            </a:pPr>
            <a:endParaRPr lang="en-US" sz="800" dirty="0" smtClean="0"/>
          </a:p>
          <a:p>
            <a:pPr lvl="1"/>
            <a:r>
              <a:rPr lang="en-US" sz="2600" dirty="0"/>
              <a:t>Criminal Division </a:t>
            </a:r>
            <a:r>
              <a:rPr lang="en-US" sz="2600" dirty="0" smtClean="0"/>
              <a:t>- When use </a:t>
            </a:r>
            <a:r>
              <a:rPr lang="en-US" sz="2600" dirty="0"/>
              <a:t>of force, threats, or intimidation </a:t>
            </a:r>
            <a:r>
              <a:rPr lang="en-US" sz="2600" dirty="0" smtClean="0"/>
              <a:t>characterize a violation </a:t>
            </a:r>
            <a:r>
              <a:rPr lang="en-US" sz="2600" dirty="0"/>
              <a:t>of an individual's civil rights.</a:t>
            </a:r>
            <a:endParaRPr lang="en-US" sz="2600" dirty="0" smtClean="0"/>
          </a:p>
          <a:p>
            <a:pPr marL="517525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08143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 smtClean="0">
                <a:solidFill>
                  <a:schemeClr val="tx1"/>
                </a:solidFill>
                <a:effectLst/>
              </a:rPr>
              <a:t>Title VI of the Civil Rights Act of 1964 </a:t>
            </a:r>
            <a:endParaRPr lang="en-US" sz="44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30249" y="3733800"/>
            <a:ext cx="8108951" cy="990599"/>
          </a:xfrm>
        </p:spPr>
        <p:txBody>
          <a:bodyPr/>
          <a:lstStyle/>
          <a:p>
            <a:r>
              <a:rPr lang="en-US" sz="2800" b="1" dirty="0" smtClean="0"/>
              <a:t>The Use of Race in the University Admissions Process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7535896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381000" y="381000"/>
            <a:ext cx="8305800" cy="880241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8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900" b="1" i="1" dirty="0" smtClean="0"/>
              <a:t>Regents of  University of California v. Baake (1978)</a:t>
            </a:r>
          </a:p>
          <a:p>
            <a:pPr marL="517525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700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700" dirty="0" smtClean="0"/>
              <a:t>Special admissions </a:t>
            </a:r>
            <a:r>
              <a:rPr lang="en-US" sz="2700" dirty="0"/>
              <a:t>p</a:t>
            </a:r>
            <a:r>
              <a:rPr lang="en-US" sz="2700" dirty="0" smtClean="0"/>
              <a:t>rogram reserved 16 out of 100 seats in UC Davis SOM’s 1</a:t>
            </a:r>
            <a:r>
              <a:rPr lang="en-US" sz="2700" baseline="30000" dirty="0" smtClean="0"/>
              <a:t>st</a:t>
            </a:r>
            <a:r>
              <a:rPr lang="en-US" sz="2700" dirty="0" smtClean="0"/>
              <a:t> year class for “Blacks, </a:t>
            </a:r>
            <a:r>
              <a:rPr lang="en-US" sz="2700" dirty="0"/>
              <a:t>C</a:t>
            </a:r>
            <a:r>
              <a:rPr lang="en-US" sz="2700" dirty="0" smtClean="0"/>
              <a:t>hicanos, </a:t>
            </a:r>
            <a:r>
              <a:rPr lang="en-US" sz="2700" dirty="0"/>
              <a:t>A</a:t>
            </a:r>
            <a:r>
              <a:rPr lang="en-US" sz="2700" dirty="0" smtClean="0"/>
              <a:t>sians and American Indians.”</a:t>
            </a:r>
            <a:endParaRPr lang="en-US" sz="2700" dirty="0"/>
          </a:p>
          <a:p>
            <a:pPr marL="517525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000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700" dirty="0" smtClean="0"/>
              <a:t>Baake</a:t>
            </a:r>
            <a:r>
              <a:rPr lang="en-US" sz="2700" dirty="0"/>
              <a:t> </a:t>
            </a:r>
            <a:r>
              <a:rPr lang="en-US" sz="2700" dirty="0" smtClean="0"/>
              <a:t>denied admission.  Alleged discrimination on the basis of race in violation of  Title VI and the Equal Protection Clause of the 14</a:t>
            </a:r>
            <a:r>
              <a:rPr lang="en-US" sz="2700" baseline="30000" dirty="0" smtClean="0"/>
              <a:t>th</a:t>
            </a:r>
            <a:r>
              <a:rPr lang="en-US" sz="2700" dirty="0" smtClean="0"/>
              <a:t> Amendment.</a:t>
            </a:r>
          </a:p>
          <a:p>
            <a:pPr marL="517525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0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700" dirty="0" smtClean="0"/>
              <a:t>Issue:  Did UC Davis violate Title VI and the Equal Protection Clause by its use of racial “set-asides” or quotas its admissions process?</a:t>
            </a:r>
          </a:p>
          <a:p>
            <a:pPr marL="517525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100" dirty="0"/>
          </a:p>
          <a:p>
            <a:pPr marL="517525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600" i="1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sz="2600" i="1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sz="2600" i="1" dirty="0" smtClean="0"/>
          </a:p>
          <a:p>
            <a:pPr marL="517525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 smtClean="0"/>
          </a:p>
          <a:p>
            <a:pPr marL="517525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07198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457200" y="228600"/>
            <a:ext cx="8229600" cy="10188174"/>
          </a:xfrm>
        </p:spPr>
        <p:txBody>
          <a:bodyPr/>
          <a:lstStyle/>
          <a:p>
            <a:pPr marL="0" indent="0">
              <a:buNone/>
            </a:pPr>
            <a:endParaRPr lang="en-US" sz="1000" dirty="0" smtClean="0"/>
          </a:p>
          <a:p>
            <a:endParaRPr lang="en-US" sz="1050" dirty="0"/>
          </a:p>
          <a:p>
            <a:r>
              <a:rPr lang="en-US" sz="2800" dirty="0" smtClean="0"/>
              <a:t>SCOTUS applied strict scrutiny review:</a:t>
            </a:r>
          </a:p>
          <a:p>
            <a:pPr marL="0" indent="0">
              <a:buNone/>
            </a:pPr>
            <a:endParaRPr lang="en-US" sz="500" dirty="0" smtClean="0"/>
          </a:p>
          <a:p>
            <a:pPr lvl="1"/>
            <a:r>
              <a:rPr lang="en-US" sz="2500" dirty="0" smtClean="0"/>
              <a:t>Must have a compelling interest for use of race as a determinant in the admissions process</a:t>
            </a:r>
          </a:p>
          <a:p>
            <a:pPr marL="517525" lvl="1" indent="0">
              <a:buNone/>
            </a:pPr>
            <a:endParaRPr lang="en-US" sz="900" dirty="0" smtClean="0"/>
          </a:p>
          <a:p>
            <a:pPr lvl="2"/>
            <a:r>
              <a:rPr lang="en-US" sz="2300" dirty="0" smtClean="0"/>
              <a:t>Benefits that flow from a diverse student body may be a compelling interest</a:t>
            </a:r>
          </a:p>
          <a:p>
            <a:pPr marL="914400" lvl="2" indent="0">
              <a:buNone/>
            </a:pPr>
            <a:endParaRPr lang="en-US" sz="800" dirty="0" smtClean="0"/>
          </a:p>
          <a:p>
            <a:pPr lvl="1"/>
            <a:r>
              <a:rPr lang="en-US" sz="2500" dirty="0" smtClean="0"/>
              <a:t>Use must be “narrowly-tailored”</a:t>
            </a:r>
          </a:p>
          <a:p>
            <a:pPr marL="517525" lvl="1" indent="0">
              <a:buNone/>
            </a:pPr>
            <a:endParaRPr lang="en-US" sz="500" dirty="0" smtClean="0"/>
          </a:p>
          <a:p>
            <a:pPr lvl="2"/>
            <a:r>
              <a:rPr lang="en-US" dirty="0" smtClean="0"/>
              <a:t>Consideration of race-neutral alternatives</a:t>
            </a:r>
          </a:p>
          <a:p>
            <a:pPr lvl="2"/>
            <a:r>
              <a:rPr lang="en-US" dirty="0" smtClean="0"/>
              <a:t>Case-by-case basis review including variety of factors</a:t>
            </a:r>
          </a:p>
          <a:p>
            <a:pPr lvl="2"/>
            <a:r>
              <a:rPr lang="en-US" dirty="0" smtClean="0"/>
              <a:t>No negative impact on students of other racial groups</a:t>
            </a:r>
          </a:p>
          <a:p>
            <a:pPr lvl="2"/>
            <a:r>
              <a:rPr lang="en-US" dirty="0" smtClean="0"/>
              <a:t>Periodic review to determine ongoing necessity</a:t>
            </a:r>
          </a:p>
          <a:p>
            <a:pPr lvl="2"/>
            <a:endParaRPr lang="en-US" sz="800" dirty="0" smtClean="0"/>
          </a:p>
          <a:p>
            <a:r>
              <a:rPr lang="en-US" sz="2800" dirty="0" smtClean="0"/>
              <a:t>HELD:  UC Davis’ use of racial quotas was not narrowly tailored and violated Baake’s constitutional rights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sz="2300" dirty="0" smtClean="0"/>
          </a:p>
          <a:p>
            <a:pPr marL="517525" lvl="1" indent="0">
              <a:buNone/>
            </a:pPr>
            <a:endParaRPr lang="en-US" sz="24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r>
              <a:rPr lang="en-US" sz="2800" dirty="0" smtClean="0"/>
              <a:t>	</a:t>
            </a:r>
            <a:endParaRPr lang="en-US" sz="28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258856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Sample presentation slides">
  <a:themeElements>
    <a:clrScheme name="Green Template-Template">
      <a:dk1>
        <a:srgbClr val="000000"/>
      </a:dk1>
      <a:lt1>
        <a:srgbClr val="FFFFFF"/>
      </a:lt1>
      <a:dk2>
        <a:srgbClr val="1F7335"/>
      </a:dk2>
      <a:lt2>
        <a:srgbClr val="C4FF8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0ED7B"/>
      </a:hlink>
      <a:folHlink>
        <a:srgbClr val="F3EB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6105</TotalTime>
  <Words>1707</Words>
  <Application>Microsoft Office PowerPoint</Application>
  <PresentationFormat>On-screen Show (4:3)</PresentationFormat>
  <Paragraphs>309</Paragraphs>
  <Slides>29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Sample presentation slides</vt:lpstr>
      <vt:lpstr>Trends in Federal Government Regulatory Enforcement in Higher Education  An Overview  </vt:lpstr>
      <vt:lpstr>Program Participation Agreement</vt:lpstr>
      <vt:lpstr>Terms and Conditions      </vt:lpstr>
      <vt:lpstr>Terms and Conditions</vt:lpstr>
      <vt:lpstr>Agency Enforcement</vt:lpstr>
      <vt:lpstr>Other Enforcement Agencies</vt:lpstr>
      <vt:lpstr>Title VI of the Civil Rights Act of 1964 </vt:lpstr>
      <vt:lpstr>PowerPoint Presentation</vt:lpstr>
      <vt:lpstr>PowerPoint Presentation</vt:lpstr>
      <vt:lpstr>Fisher v. University of Texas at Austin</vt:lpstr>
      <vt:lpstr>PowerPoint Presentation</vt:lpstr>
      <vt:lpstr>OCR Complaint – N.C. State  2003 </vt:lpstr>
      <vt:lpstr>PowerPoint Presentation</vt:lpstr>
      <vt:lpstr>Title IX of the Education Amendments of 1972  Sexual Harassment and Sexual Violence </vt:lpstr>
      <vt:lpstr>OCR’s “Dear Colleague” Letter  - April 2011</vt:lpstr>
      <vt:lpstr>Requirements</vt:lpstr>
      <vt:lpstr>Ohio State</vt:lpstr>
      <vt:lpstr>PowerPoint Presentation</vt:lpstr>
      <vt:lpstr>PowerPoint Presentation</vt:lpstr>
      <vt:lpstr>University of Virginia</vt:lpstr>
      <vt:lpstr>University of Virginia - Findings</vt:lpstr>
      <vt:lpstr>University of Virginia - Findings</vt:lpstr>
      <vt:lpstr>University of Virginia Resolution Agreement</vt:lpstr>
      <vt:lpstr>University of Virginia Resolution Agreement</vt:lpstr>
      <vt:lpstr>Section 504 of the Rehabilitation Act of 1973 and  Title II of the Americans with Disabilities Act of 1990</vt:lpstr>
      <vt:lpstr>University of Cincinnati</vt:lpstr>
      <vt:lpstr>University of Cincinnati</vt:lpstr>
      <vt:lpstr>University of Cincinnati</vt:lpstr>
      <vt:lpstr>QUESTIONS?</vt:lpstr>
    </vt:vector>
  </TitlesOfParts>
  <Company>UNC Charlotte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idadio</dc:creator>
  <cp:lastModifiedBy>White, Melanie</cp:lastModifiedBy>
  <cp:revision>374</cp:revision>
  <dcterms:created xsi:type="dcterms:W3CDTF">2010-08-10T14:00:46Z</dcterms:created>
  <dcterms:modified xsi:type="dcterms:W3CDTF">2015-10-13T12:13:55Z</dcterms:modified>
</cp:coreProperties>
</file>