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80" r:id="rId21"/>
    <p:sldId id="278" r:id="rId22"/>
    <p:sldId id="279" r:id="rId2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  <a:srgbClr val="FFFFFF"/>
    <a:srgbClr val="399068"/>
    <a:srgbClr val="467E6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697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010" y="1"/>
            <a:ext cx="2971800" cy="46697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F24E28-8DB7-4497-8E30-1DB17E03C68C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432"/>
            <a:ext cx="2971800" cy="466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010" y="8829432"/>
            <a:ext cx="2971800" cy="466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2D0AC2-F944-4513-AC94-7797F1EB5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88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D381-E6C6-4E99-B6BE-2B45E4782CF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3576"/>
            <a:ext cx="5485158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8885D-7DD3-4B7E-9FC3-3E207C2A3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2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23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15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78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67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0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8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68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04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86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252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41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4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052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477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37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95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9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64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57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02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43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8885D-7DD3-4B7E-9FC3-3E207C2A35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CC_Logo_RG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410200"/>
            <a:ext cx="8534400" cy="94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553085"/>
            <a:ext cx="6553200" cy="140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2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egal.uncc.edu/policies/up-30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gal.uncc.edu/policies/up-315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3600" b="0" dirty="0"/>
              <a:t/>
            </a:r>
            <a:br>
              <a:rPr lang="en-US" sz="3600" b="0" dirty="0"/>
            </a:b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3600" dirty="0" smtClean="0"/>
              <a:t>Intellectual Property Basics:</a:t>
            </a: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2800" b="0" dirty="0" smtClean="0"/>
              <a:t> What Rules Apply to Faculty, Staff, and Student Work Product?</a:t>
            </a:r>
            <a:br>
              <a:rPr lang="en-US" sz="28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2800" b="0" dirty="0" smtClean="0"/>
              <a:t>Dave Broome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Vice Chancellor and General Counsel </a:t>
            </a:r>
            <a:br>
              <a:rPr lang="en-US" sz="2000" b="0" dirty="0" smtClean="0"/>
            </a:br>
            <a:r>
              <a:rPr lang="en-US" sz="2000" b="0" dirty="0" smtClean="0"/>
              <a:t>October 15, 2015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26481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68640"/>
          </a:xfrm>
        </p:spPr>
        <p:txBody>
          <a:bodyPr/>
          <a:lstStyle/>
          <a:p>
            <a:r>
              <a:rPr lang="en-US" dirty="0" smtClean="0"/>
              <a:t>Trade Secret</a:t>
            </a:r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190500" y="1229033"/>
            <a:ext cx="8763000" cy="525780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Information that not known outside of an organization that provides a competitive advantage</a:t>
            </a:r>
          </a:p>
          <a:p>
            <a:pPr lvl="2"/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3C"/>
                </a:solidFill>
              </a:rPr>
              <a:t>Coca-Cola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3C"/>
                </a:solidFill>
              </a:rPr>
              <a:t>KFC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3C"/>
                </a:solidFill>
              </a:rPr>
              <a:t>WD-40</a:t>
            </a:r>
          </a:p>
          <a:p>
            <a:pPr lvl="2"/>
            <a:r>
              <a:rPr lang="en-US" sz="2800" dirty="0" smtClean="0">
                <a:solidFill>
                  <a:srgbClr val="00703C"/>
                </a:solidFill>
              </a:rPr>
              <a:t>Guarded in a bank vault</a:t>
            </a:r>
          </a:p>
          <a:p>
            <a:pPr lvl="2"/>
            <a:r>
              <a:rPr lang="en-US" sz="2800" dirty="0" smtClean="0">
                <a:solidFill>
                  <a:srgbClr val="00703C"/>
                </a:solidFill>
              </a:rPr>
              <a:t>Company mixes the formula in only three facilities to maintain the secret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7601"/>
            <a:ext cx="9144000" cy="1143000"/>
          </a:xfrm>
        </p:spPr>
        <p:txBody>
          <a:bodyPr/>
          <a:lstStyle/>
          <a:p>
            <a:r>
              <a:rPr lang="en-US" dirty="0" smtClean="0"/>
              <a:t>Trade Secret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0500" y="1230601"/>
            <a:ext cx="8763000" cy="525780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Relatively low cost to gain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Must take precautions to maintain secrecy</a:t>
            </a:r>
          </a:p>
          <a:p>
            <a:pPr lvl="3"/>
            <a:endParaRPr lang="en-US" sz="2400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Protection lasts as long as the secret remains a secret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smtClean="0"/>
              <a:t>Enforcement</a:t>
            </a:r>
            <a:r>
              <a:rPr lang="en-US" sz="2800" dirty="0" smtClean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Enforcement complicated by variation in law from state to state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914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67929" y="1417638"/>
            <a:ext cx="8763000" cy="525780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/>
              <a:t>Protects implementation of ideas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Article of Manufacture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System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Composition of Matter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Process (e.g., process of making or using)</a:t>
            </a:r>
          </a:p>
          <a:p>
            <a:pPr marL="914400" lvl="2" indent="0">
              <a:buNone/>
            </a:pPr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/>
              <a:t>Types of Patents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Utility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Plant</a:t>
            </a:r>
            <a:endParaRPr lang="en-US" sz="24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23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775"/>
            <a:ext cx="9144000" cy="1143000"/>
          </a:xfrm>
        </p:spPr>
        <p:txBody>
          <a:bodyPr/>
          <a:lstStyle/>
          <a:p>
            <a:r>
              <a:rPr lang="en-US" dirty="0" smtClean="0"/>
              <a:t>Patent</a:t>
            </a:r>
            <a:endParaRPr lang="en-US" dirty="0"/>
          </a:p>
        </p:txBody>
      </p:sp>
      <p:sp>
        <p:nvSpPr>
          <p:cNvPr id="3" name="Text Placeholder 8"/>
          <p:cNvSpPr txBox="1">
            <a:spLocks/>
          </p:cNvSpPr>
          <p:nvPr/>
        </p:nvSpPr>
        <p:spPr>
          <a:xfrm>
            <a:off x="495300" y="586365"/>
            <a:ext cx="8763000" cy="586639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/>
              <a:t>Relatively expensive to obtain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Initial filing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Prosecution 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/>
              <a:t>Limited term of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20 years from filing (generally) 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/>
              <a:t>Commercial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Exclusivity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Monopoly Pricing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Licensing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88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0500" y="1417638"/>
            <a:ext cx="8763000" cy="525780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is the standard for getting a patent?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New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Useful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Non-obvious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do you get if you meet the standard?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Right to exclude others from the invention for a limited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Not a right to use the invention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do you give up by getting a patent?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Your patent must teach others how to make and use the invention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What do you risk by not patenting?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Someone else can patent it and exclude you from using it.</a:t>
            </a:r>
            <a:endParaRPr lang="en-US" sz="20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67929" y="1417638"/>
            <a:ext cx="8763000" cy="525780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3" indent="0">
              <a:buNone/>
            </a:pPr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67929" y="1199535"/>
            <a:ext cx="8763000" cy="525780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/>
              <a:t>Damages for Infringement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3C"/>
                </a:solidFill>
              </a:rPr>
              <a:t>Injunction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703C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3C"/>
                </a:solidFill>
              </a:rPr>
              <a:t>Lost Profits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703C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3C"/>
                </a:solidFill>
              </a:rPr>
              <a:t>Reasonable Royalty</a:t>
            </a:r>
          </a:p>
          <a:p>
            <a:pPr lvl="1"/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/>
              <a:t>Cost of Litigation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3C"/>
                </a:solidFill>
              </a:rPr>
              <a:t>Huge</a:t>
            </a:r>
            <a:endParaRPr lang="en-US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7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Policies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3682" y="1417638"/>
            <a:ext cx="8468591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rgbClr val="00703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3C"/>
                </a:solidFill>
              </a:rPr>
              <a:t>University Policy 301, </a:t>
            </a:r>
            <a:r>
              <a:rPr lang="en-US" sz="3200" b="1" dirty="0">
                <a:solidFill>
                  <a:srgbClr val="00703C"/>
                </a:solidFill>
              </a:rPr>
              <a:t>Patent Policy  </a:t>
            </a:r>
            <a:r>
              <a:rPr lang="en-US" sz="2800" dirty="0">
                <a:solidFill>
                  <a:srgbClr val="00703C"/>
                </a:solidFill>
                <a:hlinkClick r:id="rId3"/>
              </a:rPr>
              <a:t>http://</a:t>
            </a:r>
            <a:r>
              <a:rPr lang="en-US" sz="2800" dirty="0" smtClean="0">
                <a:solidFill>
                  <a:srgbClr val="00703C"/>
                </a:solidFill>
                <a:hlinkClick r:id="rId3"/>
              </a:rPr>
              <a:t>legal.uncc.edu/policies/up-301</a:t>
            </a:r>
            <a:endParaRPr lang="en-US" sz="2800" dirty="0" smtClean="0">
              <a:solidFill>
                <a:srgbClr val="00703C"/>
              </a:solidFill>
            </a:endParaRPr>
          </a:p>
          <a:p>
            <a:endParaRPr lang="en-US" sz="3200" b="1" dirty="0" smtClean="0">
              <a:solidFill>
                <a:srgbClr val="00703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3C"/>
                </a:solidFill>
              </a:rPr>
              <a:t>University Policy 315, </a:t>
            </a:r>
            <a:r>
              <a:rPr lang="en-US" sz="3200" b="1" dirty="0">
                <a:solidFill>
                  <a:srgbClr val="00703C"/>
                </a:solidFill>
              </a:rPr>
              <a:t>Copyright Policy </a:t>
            </a:r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legal.uncc.edu/policies/up-315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 Charlotte Patent Policy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5865" y="1417638"/>
            <a:ext cx="79802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Policy applies to employees and students as a Condition of Employment/Enrollment</a:t>
            </a:r>
          </a:p>
          <a:p>
            <a:endParaRPr lang="en-US" sz="2400" dirty="0" smtClean="0">
              <a:solidFill>
                <a:srgbClr val="00703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University owns inventions by faculty, staff and students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3C"/>
                </a:solidFill>
              </a:rPr>
              <a:t>	</a:t>
            </a:r>
            <a:r>
              <a:rPr lang="en-US" sz="2400" dirty="0" smtClean="0">
                <a:solidFill>
                  <a:srgbClr val="00703C"/>
                </a:solidFill>
              </a:rPr>
              <a:t>Resulting from University Research, 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	Involving use of University time, facilities, staff or   </a:t>
            </a:r>
          </a:p>
          <a:p>
            <a:pPr lvl="2"/>
            <a:r>
              <a:rPr lang="en-US" sz="2400" dirty="0" smtClean="0">
                <a:solidFill>
                  <a:srgbClr val="00703C"/>
                </a:solidFill>
              </a:rPr>
              <a:t>materials </a:t>
            </a:r>
          </a:p>
          <a:p>
            <a:endParaRPr lang="en-US" sz="2400" dirty="0">
              <a:solidFill>
                <a:srgbClr val="00703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“Own time” inventions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Disclosure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Office of Technology </a:t>
            </a:r>
            <a:r>
              <a:rPr lang="en-US" sz="2400" dirty="0">
                <a:solidFill>
                  <a:srgbClr val="00703C"/>
                </a:solidFill>
              </a:rPr>
              <a:t>T</a:t>
            </a:r>
            <a:r>
              <a:rPr lang="en-US" sz="2400" dirty="0" smtClean="0">
                <a:solidFill>
                  <a:srgbClr val="00703C"/>
                </a:solidFill>
              </a:rPr>
              <a:t>ransfer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Royalty Revenue Sharing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 Charlotte Copyright Policy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6532" y="1417638"/>
            <a:ext cx="8530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703C"/>
                </a:solidFill>
              </a:rPr>
              <a:t>Faculty/EPA </a:t>
            </a:r>
            <a:r>
              <a:rPr lang="en-US" sz="2800" b="1" dirty="0">
                <a:solidFill>
                  <a:srgbClr val="00703C"/>
                </a:solidFill>
              </a:rPr>
              <a:t>N</a:t>
            </a:r>
            <a:r>
              <a:rPr lang="en-US" sz="2800" b="1" dirty="0" smtClean="0">
                <a:solidFill>
                  <a:srgbClr val="00703C"/>
                </a:solidFill>
              </a:rPr>
              <a:t>on-Faculty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Traditional or Non-Directed work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Author-owned, </a:t>
            </a:r>
            <a:r>
              <a:rPr lang="en-US" sz="2400" u="sng" dirty="0" smtClean="0">
                <a:solidFill>
                  <a:srgbClr val="00703C"/>
                </a:solidFill>
              </a:rPr>
              <a:t>unless </a:t>
            </a:r>
            <a:r>
              <a:rPr lang="en-US" sz="2400" dirty="0" smtClean="0">
                <a:solidFill>
                  <a:srgbClr val="00703C"/>
                </a:solidFill>
              </a:rPr>
              <a:t>Exceptional Use of University Resources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Shop Right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Some multi-author works= university ownership</a:t>
            </a:r>
          </a:p>
          <a:p>
            <a:pPr lvl="2"/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703C"/>
                </a:solidFill>
              </a:rPr>
              <a:t>Directed Works= University Ownership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703C"/>
                </a:solidFill>
              </a:rPr>
              <a:t>Sponsored/Externally Contracted works.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If K requires University ownership=University owns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Otherwise, Author-owned; University Shop Right </a:t>
            </a:r>
            <a:endParaRPr lang="en-US" sz="24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7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 Charlotte Copyright Policy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8764" y="1417638"/>
            <a:ext cx="823999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3C"/>
                </a:solidFill>
              </a:rPr>
              <a:t>SPA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Work for Hire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University Owned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3C"/>
                </a:solidFill>
              </a:rPr>
              <a:t>Student 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Student owns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Shop Right </a:t>
            </a:r>
            <a:endParaRPr lang="en-US" sz="32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033" y="1887794"/>
            <a:ext cx="82099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3C"/>
                </a:solidFill>
              </a:rPr>
              <a:t>What is Intellectual </a:t>
            </a:r>
            <a:r>
              <a:rPr lang="en-US" sz="3200" dirty="0" smtClean="0">
                <a:solidFill>
                  <a:srgbClr val="00703C"/>
                </a:solidFill>
              </a:rPr>
              <a:t>Property?</a:t>
            </a:r>
          </a:p>
          <a:p>
            <a:endParaRPr lang="en-US" sz="3200" dirty="0">
              <a:solidFill>
                <a:srgbClr val="00703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Overview </a:t>
            </a:r>
            <a:r>
              <a:rPr lang="en-US" sz="3200" dirty="0">
                <a:solidFill>
                  <a:srgbClr val="00703C"/>
                </a:solidFill>
              </a:rPr>
              <a:t>of basic types of IP protection</a:t>
            </a:r>
          </a:p>
          <a:p>
            <a:endParaRPr lang="en-US" sz="3200" dirty="0">
              <a:solidFill>
                <a:srgbClr val="00703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3C"/>
                </a:solidFill>
              </a:rPr>
              <a:t>Why should I care?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82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Use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7036" y="1309255"/>
            <a:ext cx="88738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The purpose and character of the use, including whether the use is a commercial nature or is for nonprofit educational purposes;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3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The nature of the copyrighted work;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3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The amount and substantiality of the portion used in relation to the copyrighted work as a whole;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3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The effect of the use upon the potential market for or value of the copyrighted work. </a:t>
            </a:r>
            <a:endParaRPr lang="en-US" sz="24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763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 Subject to Both Copyright and Patent Policies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91" y="2119745"/>
            <a:ext cx="85101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 OTT Decides whether to protect as Patent</a:t>
            </a:r>
          </a:p>
          <a:p>
            <a:endParaRPr lang="en-US" sz="3200" dirty="0" smtClean="0">
              <a:solidFill>
                <a:srgbClr val="00703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If so, Author assigns copyright to UNC Charlotte </a:t>
            </a:r>
            <a:endParaRPr lang="en-US" sz="32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5229"/>
            <a:ext cx="914400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QUESTIONS?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0396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Intellectual Property (IP)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4632" y="1595646"/>
            <a:ext cx="851473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3C"/>
                </a:solidFill>
              </a:rPr>
              <a:t>Intellectual Property (IP) is a </a:t>
            </a:r>
            <a:r>
              <a:rPr lang="en-US" sz="3200" dirty="0" smtClean="0">
                <a:solidFill>
                  <a:srgbClr val="00703C"/>
                </a:solidFill>
              </a:rPr>
              <a:t>group of </a:t>
            </a:r>
            <a:r>
              <a:rPr lang="en-US" sz="3200" dirty="0">
                <a:solidFill>
                  <a:srgbClr val="00703C"/>
                </a:solidFill>
              </a:rPr>
              <a:t>legal rights that provides protection over things people create or invent.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3C"/>
                </a:solidFill>
              </a:rPr>
              <a:t>Typical methods of protection: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Trade </a:t>
            </a:r>
            <a:r>
              <a:rPr lang="en-US" sz="3200" dirty="0">
                <a:solidFill>
                  <a:srgbClr val="00703C"/>
                </a:solidFill>
              </a:rPr>
              <a:t>Secrets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3C"/>
                </a:solidFill>
              </a:rPr>
              <a:t>Copyrights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3C"/>
                </a:solidFill>
              </a:rPr>
              <a:t>Trademarks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3C"/>
                </a:solidFill>
              </a:rPr>
              <a:t>Patents</a:t>
            </a:r>
          </a:p>
        </p:txBody>
      </p:sp>
    </p:spTree>
    <p:extLst>
      <p:ext uri="{BB962C8B-B14F-4D97-AF65-F5344CB8AC3E}">
        <p14:creationId xmlns:p14="http://schemas.microsoft.com/office/powerpoint/2010/main" val="185708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 Should I Care </a:t>
            </a:r>
            <a:r>
              <a:rPr lang="en-US" dirty="0"/>
              <a:t>A</a:t>
            </a:r>
            <a:r>
              <a:rPr lang="en-US" dirty="0" smtClean="0"/>
              <a:t>bout IP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1329" y="1779639"/>
            <a:ext cx="76003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University Policy</a:t>
            </a:r>
          </a:p>
          <a:p>
            <a:endParaRPr lang="en-US" sz="3200" dirty="0">
              <a:solidFill>
                <a:srgbClr val="00703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Protection from liability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3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3C"/>
                </a:solidFill>
              </a:rPr>
              <a:t>Deter others from stealing your or the University’s work / ideas.</a:t>
            </a:r>
            <a:endParaRPr lang="en-US" sz="32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4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Protecting IP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3626" y="1443841"/>
            <a:ext cx="64843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703C"/>
                </a:solidFill>
              </a:rPr>
              <a:t>Contracts </a:t>
            </a:r>
            <a:endParaRPr lang="en-US" sz="3200" b="1" dirty="0">
              <a:solidFill>
                <a:srgbClr val="00703C"/>
              </a:solidFill>
            </a:endParaRPr>
          </a:p>
          <a:p>
            <a:pPr lvl="1"/>
            <a:endParaRPr lang="en-US" sz="3200" b="1" dirty="0">
              <a:solidFill>
                <a:srgbClr val="00703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3C"/>
                </a:solidFill>
              </a:rPr>
              <a:t>Copyrights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00703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3C"/>
                </a:solidFill>
              </a:rPr>
              <a:t>Trademarks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00703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3C"/>
                </a:solidFill>
              </a:rPr>
              <a:t>Trade Secrets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00703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3C"/>
                </a:solidFill>
              </a:rPr>
              <a:t>Patents</a:t>
            </a:r>
          </a:p>
        </p:txBody>
      </p:sp>
    </p:spTree>
    <p:extLst>
      <p:ext uri="{BB962C8B-B14F-4D97-AF65-F5344CB8AC3E}">
        <p14:creationId xmlns:p14="http://schemas.microsoft.com/office/powerpoint/2010/main" val="49891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</a:t>
            </a:r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228600" y="1417637"/>
            <a:ext cx="8763000" cy="4943833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/>
              <a:t>“Expression”</a:t>
            </a:r>
          </a:p>
          <a:p>
            <a:pPr lvl="2"/>
            <a:r>
              <a:rPr lang="en-US" dirty="0" smtClean="0">
                <a:solidFill>
                  <a:srgbClr val="00703C"/>
                </a:solidFill>
              </a:rPr>
              <a:t>Art, Writing, Music, Movies, </a:t>
            </a:r>
            <a:r>
              <a:rPr lang="en-US" dirty="0" err="1" smtClean="0">
                <a:solidFill>
                  <a:srgbClr val="00703C"/>
                </a:solidFill>
              </a:rPr>
              <a:t>etc</a:t>
            </a:r>
            <a:r>
              <a:rPr lang="en-US" dirty="0" smtClean="0">
                <a:solidFill>
                  <a:srgbClr val="00703C"/>
                </a:solidFill>
              </a:rPr>
              <a:t>…</a:t>
            </a:r>
          </a:p>
          <a:p>
            <a:pPr lvl="1"/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/>
              <a:t>Any “work” reduced to a tangible medium of expression</a:t>
            </a:r>
          </a:p>
          <a:p>
            <a:pPr marL="0" indent="0" algn="l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994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Copyright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0500" y="1027258"/>
            <a:ext cx="8763000" cy="5529406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Free and Automatic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Protection is automatic as soon as the work is reduced to a tangible medium of expression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Registering Copyright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Aspects of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Scope - Narrow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Term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Life of authors + 70 years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Corporate (Work for Hire) - 120 years or 95 years from 1</a:t>
            </a:r>
            <a:r>
              <a:rPr lang="en-US" sz="2000" baseline="30000" dirty="0" smtClean="0">
                <a:solidFill>
                  <a:srgbClr val="00703C"/>
                </a:solidFill>
              </a:rPr>
              <a:t>st</a:t>
            </a:r>
            <a:r>
              <a:rPr lang="en-US" sz="2000" dirty="0" smtClean="0">
                <a:solidFill>
                  <a:srgbClr val="00703C"/>
                </a:solidFill>
              </a:rPr>
              <a:t> publication, whichever come first.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Commercial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Supports entire industries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Music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Movies</a:t>
            </a:r>
          </a:p>
          <a:p>
            <a:pPr lvl="2"/>
            <a:r>
              <a:rPr lang="en-US" sz="2000" dirty="0">
                <a:solidFill>
                  <a:srgbClr val="00703C"/>
                </a:solidFill>
              </a:rPr>
              <a:t>e</a:t>
            </a:r>
            <a:r>
              <a:rPr lang="en-US" sz="2000" dirty="0" smtClean="0">
                <a:solidFill>
                  <a:srgbClr val="00703C"/>
                </a:solidFill>
              </a:rPr>
              <a:t>tc.</a:t>
            </a:r>
          </a:p>
          <a:p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552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3909" y="247940"/>
            <a:ext cx="9144000" cy="1143000"/>
          </a:xfrm>
        </p:spPr>
        <p:txBody>
          <a:bodyPr/>
          <a:lstStyle/>
          <a:p>
            <a:r>
              <a:rPr lang="en-US" dirty="0" smtClean="0"/>
              <a:t>Trademark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77091" y="1358325"/>
            <a:ext cx="8763000" cy="5022491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/>
              <a:t>Identification of Source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Any word, name, symbol, or device or any combination thereof used in commerce or which a person has a bona fide intention to use in commerce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Examples: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Nike® 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Coke®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Color Brown (UPS)</a:t>
            </a:r>
          </a:p>
          <a:p>
            <a:pPr lvl="2"/>
            <a:r>
              <a:rPr lang="en-US" sz="2000" dirty="0" smtClean="0">
                <a:solidFill>
                  <a:srgbClr val="00703C"/>
                </a:solidFill>
              </a:rPr>
              <a:t>Sounds – Windows Start-Up, NBC Chimes, etc.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/>
              <a:t>Symbols 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® - a Registered Trademark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™ -brands a product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℠ -brands a service</a:t>
            </a:r>
            <a:endParaRPr lang="en-US" sz="20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0500" y="1417638"/>
            <a:ext cx="8953500" cy="5257800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Relatively inexpensive to obtain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Protection lasts as long as the mark is used in commerce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Use it or lose it…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Commercial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Powerful barrier to entry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3C"/>
                </a:solidFill>
              </a:rPr>
              <a:t>Price support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Can lose rights if name becomes “generic” or used by unlicensed entity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3C"/>
                </a:solidFill>
              </a:rPr>
              <a:t>M</a:t>
            </a:r>
            <a:r>
              <a:rPr lang="en-US" sz="2400" dirty="0" smtClean="0">
                <a:solidFill>
                  <a:srgbClr val="00703C"/>
                </a:solidFill>
              </a:rPr>
              <a:t>ust police use</a:t>
            </a:r>
            <a:endParaRPr lang="en-US" sz="24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8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7303569-A4E4-4F2A-AFF9-96401CED1DE7}" vid="{C8262387-FC74-414E-A4E5-3EFC436A32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615</TotalTime>
  <Words>743</Words>
  <Application>Microsoft Office PowerPoint</Application>
  <PresentationFormat>On-screen Show (4:3)</PresentationFormat>
  <Paragraphs>209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Theme1</vt:lpstr>
      <vt:lpstr>   Intellectual Property Basics:  What Rules Apply to Faculty, Staff, and Student Work Product?  Dave Broome Vice Chancellor and General Counsel  October 15, 2015</vt:lpstr>
      <vt:lpstr>Agenda</vt:lpstr>
      <vt:lpstr>What is Intellectual Property (IP)</vt:lpstr>
      <vt:lpstr>Why I Should I Care About IP</vt:lpstr>
      <vt:lpstr>Methods of Protecting IP</vt:lpstr>
      <vt:lpstr>Copyright</vt:lpstr>
      <vt:lpstr>Copyright</vt:lpstr>
      <vt:lpstr>Trademark</vt:lpstr>
      <vt:lpstr>Trademark</vt:lpstr>
      <vt:lpstr>Trade Secret</vt:lpstr>
      <vt:lpstr>Trade Secret</vt:lpstr>
      <vt:lpstr>Patent</vt:lpstr>
      <vt:lpstr>Patent</vt:lpstr>
      <vt:lpstr>Patent</vt:lpstr>
      <vt:lpstr>Patent</vt:lpstr>
      <vt:lpstr>University Policies </vt:lpstr>
      <vt:lpstr>UNC Charlotte Patent Policy</vt:lpstr>
      <vt:lpstr>UNC Charlotte Copyright Policy</vt:lpstr>
      <vt:lpstr>UNC Charlotte Copyright Policy</vt:lpstr>
      <vt:lpstr>Fair Use</vt:lpstr>
      <vt:lpstr>Works Subject to Both Copyright and Patent Policies </vt:lpstr>
      <vt:lpstr>QUESTIONS? 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Property 101  Protect Your Competitive Edge   Patent Attorney - SLW January 30, 2010</dc:title>
  <dc:creator>White, Melanie</dc:creator>
  <cp:lastModifiedBy>White, Melanie</cp:lastModifiedBy>
  <cp:revision>43</cp:revision>
  <cp:lastPrinted>2015-10-14T14:49:15Z</cp:lastPrinted>
  <dcterms:created xsi:type="dcterms:W3CDTF">2015-10-07T18:41:27Z</dcterms:created>
  <dcterms:modified xsi:type="dcterms:W3CDTF">2015-10-14T14:51:55Z</dcterms:modified>
</cp:coreProperties>
</file>