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6" r:id="rId4"/>
    <p:sldId id="296" r:id="rId5"/>
    <p:sldId id="293" r:id="rId6"/>
    <p:sldId id="307" r:id="rId7"/>
    <p:sldId id="297" r:id="rId8"/>
    <p:sldId id="299" r:id="rId9"/>
    <p:sldId id="300" r:id="rId10"/>
    <p:sldId id="294" r:id="rId11"/>
    <p:sldId id="316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06" r:id="rId20"/>
    <p:sldId id="298" r:id="rId21"/>
    <p:sldId id="301" r:id="rId22"/>
    <p:sldId id="302" r:id="rId23"/>
    <p:sldId id="303" r:id="rId24"/>
    <p:sldId id="304" r:id="rId25"/>
    <p:sldId id="315" r:id="rId26"/>
  </p:sldIdLst>
  <p:sldSz cx="9144000" cy="6858000" type="screen4x3"/>
  <p:notesSz cx="9363075" cy="7077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83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577" y="0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/>
          <a:lstStyle>
            <a:lvl1pPr algn="r">
              <a:defRPr sz="1200"/>
            </a:lvl1pPr>
          </a:lstStyle>
          <a:p>
            <a:fld id="{69AB9A27-DD1B-412F-B42D-A65474D5A2C1}" type="datetimeFigureOut">
              <a:rPr lang="en-US" smtClean="0"/>
              <a:pPr/>
              <a:t>10/6/15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21994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577" y="6721994"/>
            <a:ext cx="4057332" cy="353854"/>
          </a:xfrm>
          <a:prstGeom prst="rect">
            <a:avLst/>
          </a:prstGeom>
        </p:spPr>
        <p:txBody>
          <a:bodyPr vert="horz" lIns="93936" tIns="46969" rIns="93936" bIns="46969" rtlCol="0" anchor="b"/>
          <a:lstStyle>
            <a:lvl1pPr algn="r">
              <a:defRPr sz="1200"/>
            </a:lvl1pPr>
          </a:lstStyle>
          <a:p>
            <a:fld id="{88AB5484-31D9-443A-AF8F-7E42192CDFD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68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838" y="0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FD71F-C677-2646-B75A-278414A2AC01}" type="datetimeFigureOut">
              <a:rPr lang="en-US" smtClean="0"/>
              <a:t>10/8/15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530225"/>
            <a:ext cx="3540125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625" y="3362325"/>
            <a:ext cx="7489825" cy="318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21475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838" y="6721475"/>
            <a:ext cx="4057650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431D3-3987-D14A-B7FD-D4B5E7102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9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CEC9A-A570-46D8-89B1-581D4922028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3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CC_Logo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4602163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00703C"/>
                </a:solidFill>
                <a:latin typeface="Arial" pitchFamily="34" charset="0"/>
              </a:defRPr>
            </a:lvl1pPr>
            <a:lvl2pPr>
              <a:defRPr sz="2600" baseline="0">
                <a:solidFill>
                  <a:srgbClr val="00703C"/>
                </a:solidFill>
                <a:latin typeface="Arial" pitchFamily="34" charset="0"/>
              </a:defRPr>
            </a:lvl2pPr>
            <a:lvl3pPr>
              <a:defRPr sz="2600" baseline="0">
                <a:solidFill>
                  <a:srgbClr val="00703C"/>
                </a:solidFill>
                <a:latin typeface="Arial" pitchFamily="34" charset="0"/>
              </a:defRPr>
            </a:lvl3pPr>
            <a:lvl4pPr>
              <a:defRPr sz="2600" baseline="0">
                <a:solidFill>
                  <a:srgbClr val="00703C"/>
                </a:solidFill>
                <a:latin typeface="Arial" pitchFamily="34" charset="0"/>
              </a:defRPr>
            </a:lvl4pPr>
            <a:lvl5pPr>
              <a:defRPr sz="2600" baseline="0">
                <a:solidFill>
                  <a:srgbClr val="00703C"/>
                </a:solidFill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6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UNCC_Logo_RGB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62800" y="5909716"/>
            <a:ext cx="1638128" cy="7284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5410200"/>
            <a:ext cx="8534400" cy="94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		Day, Month 11, 2009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		   Enter presenter full name here – Arial 24 pt</a:t>
            </a:r>
          </a:p>
          <a:p>
            <a:pPr lvl="0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553085"/>
            <a:ext cx="6553200" cy="140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2" r:id="rId3"/>
    <p:sldLayoutId id="2147483653" r:id="rId4"/>
    <p:sldLayoutId id="214748365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00703C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ctr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3200" kern="1200" baseline="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gal.uncc.edu/policy-owner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egal.uncc.edu/policies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my.kelso@uncc.edu" TargetMode="External"/><Relationship Id="rId3" Type="http://schemas.openxmlformats.org/officeDocument/2006/relationships/hyperlink" Target="mailto:t.dadio@uncc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legal.uncc.edu/sites/legal.uncc.edu/files/media/UP-805-Procedures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amy.kelso@uncc.edu" TargetMode="External"/><Relationship Id="rId3" Type="http://schemas.openxmlformats.org/officeDocument/2006/relationships/hyperlink" Target="mailto:t.dadio@uncc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legal.uncc.edu/policies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5867400"/>
            <a:ext cx="8610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2286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Policies, Policies, Policies!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i="1" dirty="0" smtClean="0"/>
              <a:t>What are they? Why are they important? </a:t>
            </a:r>
            <a:r>
              <a:rPr lang="en-US" sz="2800" i="1" dirty="0"/>
              <a:t/>
            </a:r>
            <a:br>
              <a:rPr lang="en-US" sz="2800" i="1" dirty="0"/>
            </a:br>
            <a:r>
              <a:rPr lang="en-US" sz="2800" i="1" dirty="0"/>
              <a:t>H</a:t>
            </a:r>
            <a:r>
              <a:rPr lang="en-US" sz="2800" i="1" dirty="0" smtClean="0"/>
              <a:t>ow do I develop new ones or revise old ones?</a:t>
            </a:r>
            <a:endParaRPr lang="en-US" sz="2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7656" y="4876800"/>
            <a:ext cx="9144000" cy="12954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cs typeface="Arial"/>
              </a:rPr>
              <a:t>Office of Legal Affairs</a:t>
            </a:r>
          </a:p>
          <a:p>
            <a:r>
              <a:rPr lang="en-US" sz="2400" b="1" dirty="0" smtClean="0">
                <a:cs typeface="Arial"/>
              </a:rPr>
              <a:t>Fall Symposium</a:t>
            </a:r>
            <a:endParaRPr lang="en-US" sz="2400" b="1" dirty="0">
              <a:cs typeface="Arial"/>
            </a:endParaRPr>
          </a:p>
          <a:p>
            <a:r>
              <a:rPr lang="en-US" sz="2400" b="1" dirty="0" smtClean="0">
                <a:solidFill>
                  <a:srgbClr val="00703C"/>
                </a:solidFill>
                <a:cs typeface="Arial" pitchFamily="34" charset="0"/>
              </a:rPr>
              <a:t>October </a:t>
            </a:r>
            <a:r>
              <a:rPr lang="en-US" sz="2400" b="1" dirty="0" smtClean="0">
                <a:solidFill>
                  <a:srgbClr val="00703C"/>
                </a:solidFill>
                <a:cs typeface="Arial" pitchFamily="34" charset="0"/>
              </a:rPr>
              <a:t>15, 2015</a:t>
            </a:r>
            <a:endParaRPr lang="en-US" sz="2400" b="1" dirty="0"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6324600"/>
            <a:ext cx="7391400" cy="1588"/>
          </a:xfrm>
          <a:prstGeom prst="line">
            <a:avLst/>
          </a:prstGeom>
          <a:ln w="31750">
            <a:solidFill>
              <a:srgbClr val="007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971800"/>
            <a:ext cx="3889060" cy="1727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524000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Office of Legal Affairs</a:t>
            </a:r>
          </a:p>
          <a:p>
            <a:endParaRPr lang="en-US" sz="2400" dirty="0" smtClean="0">
              <a:solidFill>
                <a:srgbClr val="0066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u="sng" dirty="0" smtClean="0">
                <a:solidFill>
                  <a:srgbClr val="006600"/>
                </a:solidFill>
              </a:rPr>
              <a:t>Manages the </a:t>
            </a:r>
            <a:r>
              <a:rPr lang="en-US" sz="2400" u="sng" dirty="0">
                <a:solidFill>
                  <a:srgbClr val="006600"/>
                </a:solidFill>
              </a:rPr>
              <a:t>process</a:t>
            </a:r>
            <a:r>
              <a:rPr lang="en-US" sz="2400" dirty="0">
                <a:solidFill>
                  <a:srgbClr val="006600"/>
                </a:solidFill>
              </a:rPr>
              <a:t> for development, approval, and publication of </a:t>
            </a:r>
            <a:r>
              <a:rPr lang="en-US" sz="2400" dirty="0" smtClean="0">
                <a:solidFill>
                  <a:srgbClr val="006600"/>
                </a:solidFill>
              </a:rPr>
              <a:t>all University Policies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Ensures that </a:t>
            </a:r>
            <a:r>
              <a:rPr lang="en-US" sz="2400" dirty="0">
                <a:solidFill>
                  <a:srgbClr val="006600"/>
                </a:solidFill>
              </a:rPr>
              <a:t>University </a:t>
            </a:r>
            <a:r>
              <a:rPr lang="en-US" sz="2400" dirty="0" smtClean="0">
                <a:solidFill>
                  <a:srgbClr val="006600"/>
                </a:solidFill>
              </a:rPr>
              <a:t>Policies are </a:t>
            </a:r>
            <a:r>
              <a:rPr lang="en-US" sz="2400" u="sng" dirty="0">
                <a:solidFill>
                  <a:srgbClr val="006600"/>
                </a:solidFill>
              </a:rPr>
              <a:t>consistent</a:t>
            </a:r>
            <a:r>
              <a:rPr lang="en-US" sz="2400" dirty="0">
                <a:solidFill>
                  <a:srgbClr val="006600"/>
                </a:solidFill>
              </a:rPr>
              <a:t> with </a:t>
            </a:r>
            <a:r>
              <a:rPr lang="en-US" sz="2400" dirty="0" smtClean="0">
                <a:solidFill>
                  <a:srgbClr val="006600"/>
                </a:solidFill>
              </a:rPr>
              <a:t>applicable </a:t>
            </a:r>
            <a:r>
              <a:rPr lang="en-US" sz="2400" dirty="0">
                <a:solidFill>
                  <a:srgbClr val="006600"/>
                </a:solidFill>
              </a:rPr>
              <a:t>laws, regulations, </a:t>
            </a:r>
            <a:r>
              <a:rPr lang="en-US" sz="2400" dirty="0" smtClean="0">
                <a:solidFill>
                  <a:srgbClr val="006600"/>
                </a:solidFill>
              </a:rPr>
              <a:t>and governing policies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Determines who </a:t>
            </a:r>
            <a:r>
              <a:rPr lang="en-US" sz="2400" dirty="0">
                <a:solidFill>
                  <a:srgbClr val="006600"/>
                </a:solidFill>
              </a:rPr>
              <a:t>has </a:t>
            </a:r>
            <a:r>
              <a:rPr lang="en-US" sz="2400" u="sng" dirty="0">
                <a:solidFill>
                  <a:srgbClr val="006600"/>
                </a:solidFill>
              </a:rPr>
              <a:t>approval authority</a:t>
            </a:r>
            <a:r>
              <a:rPr lang="en-US" sz="2400" dirty="0">
                <a:solidFill>
                  <a:srgbClr val="006600"/>
                </a:solidFill>
              </a:rPr>
              <a:t> for each </a:t>
            </a:r>
            <a:r>
              <a:rPr lang="en-US" sz="2400" dirty="0">
                <a:solidFill>
                  <a:srgbClr val="006600"/>
                </a:solidFill>
              </a:rPr>
              <a:t>University </a:t>
            </a:r>
            <a:r>
              <a:rPr lang="en-US" sz="2400" dirty="0" smtClean="0">
                <a:solidFill>
                  <a:srgbClr val="006600"/>
                </a:solidFill>
              </a:rPr>
              <a:t>Policy, </a:t>
            </a:r>
            <a:r>
              <a:rPr lang="en-US" sz="2400" dirty="0">
                <a:solidFill>
                  <a:srgbClr val="006600"/>
                </a:solidFill>
              </a:rPr>
              <a:t>according to applicable laws, regulations, and related </a:t>
            </a:r>
            <a:r>
              <a:rPr lang="en-US" sz="2400" dirty="0">
                <a:solidFill>
                  <a:srgbClr val="006600"/>
                </a:solidFill>
              </a:rPr>
              <a:t>p</a:t>
            </a:r>
            <a:r>
              <a:rPr lang="en-US" sz="2400" dirty="0" smtClean="0">
                <a:solidFill>
                  <a:srgbClr val="006600"/>
                </a:solidFill>
              </a:rPr>
              <a:t>olicies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Determines whether </a:t>
            </a:r>
            <a:r>
              <a:rPr lang="en-US" sz="2400" dirty="0">
                <a:solidFill>
                  <a:srgbClr val="006600"/>
                </a:solidFill>
              </a:rPr>
              <a:t>a proposed </a:t>
            </a:r>
            <a:r>
              <a:rPr lang="en-US" sz="2400" dirty="0" smtClean="0">
                <a:solidFill>
                  <a:srgbClr val="006600"/>
                </a:solidFill>
              </a:rPr>
              <a:t>policy </a:t>
            </a:r>
            <a:r>
              <a:rPr lang="en-US" sz="2400" u="sng" dirty="0" smtClean="0">
                <a:solidFill>
                  <a:srgbClr val="006600"/>
                </a:solidFill>
              </a:rPr>
              <a:t>follows </a:t>
            </a:r>
            <a:r>
              <a:rPr lang="en-US" sz="2400" u="sng" dirty="0">
                <a:solidFill>
                  <a:srgbClr val="006600"/>
                </a:solidFill>
              </a:rPr>
              <a:t>the requirements</a:t>
            </a:r>
            <a:r>
              <a:rPr lang="en-US" sz="2400" dirty="0">
                <a:solidFill>
                  <a:srgbClr val="006600"/>
                </a:solidFill>
              </a:rPr>
              <a:t> for a </a:t>
            </a:r>
            <a:r>
              <a:rPr lang="en-US" sz="2400" dirty="0">
                <a:solidFill>
                  <a:srgbClr val="006600"/>
                </a:solidFill>
              </a:rPr>
              <a:t>University </a:t>
            </a:r>
            <a:r>
              <a:rPr lang="en-US" sz="2400" dirty="0" smtClean="0">
                <a:solidFill>
                  <a:srgbClr val="006600"/>
                </a:solidFill>
              </a:rPr>
              <a:t>Policy</a:t>
            </a:r>
          </a:p>
          <a:p>
            <a:endParaRPr lang="en-US" sz="24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83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295400"/>
            <a:ext cx="754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Responsible Office/Policy Owner</a:t>
            </a:r>
          </a:p>
          <a:p>
            <a:endParaRPr lang="en-US" sz="2400" dirty="0" smtClean="0">
              <a:solidFill>
                <a:srgbClr val="0066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u="sng" dirty="0" smtClean="0">
                <a:solidFill>
                  <a:srgbClr val="006600"/>
                </a:solidFill>
              </a:rPr>
              <a:t>Owns</a:t>
            </a:r>
            <a:r>
              <a:rPr lang="en-US" sz="2000" u="sng" dirty="0">
                <a:solidFill>
                  <a:srgbClr val="006600"/>
                </a:solidFill>
              </a:rPr>
              <a:t>, develops, and administers</a:t>
            </a:r>
            <a:r>
              <a:rPr lang="en-US" sz="2000" dirty="0">
                <a:solidFill>
                  <a:srgbClr val="006600"/>
                </a:solidFill>
              </a:rPr>
              <a:t> a particular </a:t>
            </a:r>
            <a:r>
              <a:rPr lang="en-US" sz="2000" dirty="0" smtClean="0">
                <a:solidFill>
                  <a:srgbClr val="006600"/>
                </a:solidFill>
              </a:rPr>
              <a:t>University Policy and Supplemental Procedures </a:t>
            </a:r>
            <a:r>
              <a:rPr lang="en-US" sz="2000" dirty="0">
                <a:solidFill>
                  <a:srgbClr val="006600"/>
                </a:solidFill>
              </a:rPr>
              <a:t>or </a:t>
            </a:r>
            <a:r>
              <a:rPr lang="en-US" sz="2000" dirty="0" smtClean="0">
                <a:solidFill>
                  <a:srgbClr val="006600"/>
                </a:solidFill>
              </a:rPr>
              <a:t>Regulations, if any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ccountable </a:t>
            </a:r>
            <a:r>
              <a:rPr lang="en-US" sz="2000" dirty="0">
                <a:solidFill>
                  <a:srgbClr val="006600"/>
                </a:solidFill>
              </a:rPr>
              <a:t>for the </a:t>
            </a:r>
            <a:r>
              <a:rPr lang="en-US" sz="2000" u="sng" dirty="0">
                <a:solidFill>
                  <a:srgbClr val="006600"/>
                </a:solidFill>
              </a:rPr>
              <a:t>accuracy</a:t>
            </a:r>
            <a:r>
              <a:rPr lang="en-US" sz="2000" dirty="0">
                <a:solidFill>
                  <a:srgbClr val="006600"/>
                </a:solidFill>
              </a:rPr>
              <a:t> of the subject </a:t>
            </a:r>
            <a:r>
              <a:rPr lang="en-US" sz="2000" dirty="0" smtClean="0">
                <a:solidFill>
                  <a:srgbClr val="006600"/>
                </a:solidFill>
              </a:rPr>
              <a:t>matter, as well as timely review </a:t>
            </a:r>
            <a:r>
              <a:rPr lang="en-US" sz="2000" dirty="0">
                <a:solidFill>
                  <a:srgbClr val="006600"/>
                </a:solidFill>
              </a:rPr>
              <a:t>and </a:t>
            </a:r>
            <a:r>
              <a:rPr lang="en-US" sz="2000" dirty="0" smtClean="0">
                <a:solidFill>
                  <a:srgbClr val="006600"/>
                </a:solidFill>
              </a:rPr>
              <a:t>updating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Responsible </a:t>
            </a:r>
            <a:r>
              <a:rPr lang="en-US" sz="2000" dirty="0">
                <a:solidFill>
                  <a:srgbClr val="006600"/>
                </a:solidFill>
              </a:rPr>
              <a:t>for </a:t>
            </a:r>
            <a:r>
              <a:rPr lang="en-US" sz="2000" u="sng" dirty="0">
                <a:solidFill>
                  <a:srgbClr val="006600"/>
                </a:solidFill>
              </a:rPr>
              <a:t>following the </a:t>
            </a:r>
            <a:r>
              <a:rPr lang="en-US" sz="2000" u="sng" dirty="0" smtClean="0">
                <a:solidFill>
                  <a:srgbClr val="006600"/>
                </a:solidFill>
              </a:rPr>
              <a:t>procedures </a:t>
            </a:r>
            <a:r>
              <a:rPr lang="en-US" sz="2000" u="sng" dirty="0">
                <a:solidFill>
                  <a:srgbClr val="006600"/>
                </a:solidFill>
              </a:rPr>
              <a:t>and </a:t>
            </a:r>
            <a:r>
              <a:rPr lang="en-US" sz="2000" u="sng" dirty="0" smtClean="0">
                <a:solidFill>
                  <a:srgbClr val="006600"/>
                </a:solidFill>
              </a:rPr>
              <a:t>standards</a:t>
            </a:r>
            <a:r>
              <a:rPr lang="en-US" sz="2000" dirty="0" smtClean="0">
                <a:solidFill>
                  <a:srgbClr val="006600"/>
                </a:solidFill>
              </a:rPr>
              <a:t> of UP-805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Ensures </a:t>
            </a:r>
            <a:r>
              <a:rPr lang="en-US" sz="2000" dirty="0">
                <a:solidFill>
                  <a:srgbClr val="006600"/>
                </a:solidFill>
              </a:rPr>
              <a:t>that </a:t>
            </a:r>
            <a:r>
              <a:rPr lang="en-US" sz="2000" dirty="0" smtClean="0">
                <a:solidFill>
                  <a:srgbClr val="006600"/>
                </a:solidFill>
              </a:rPr>
              <a:t>its </a:t>
            </a:r>
            <a:r>
              <a:rPr lang="en-US" sz="2000" dirty="0">
                <a:solidFill>
                  <a:srgbClr val="006600"/>
                </a:solidFill>
              </a:rPr>
              <a:t>University </a:t>
            </a:r>
            <a:r>
              <a:rPr lang="en-US" sz="2000" dirty="0" smtClean="0">
                <a:solidFill>
                  <a:srgbClr val="006600"/>
                </a:solidFill>
              </a:rPr>
              <a:t>Policies are </a:t>
            </a:r>
            <a:r>
              <a:rPr lang="en-US" sz="2000" u="sng" dirty="0">
                <a:solidFill>
                  <a:srgbClr val="006600"/>
                </a:solidFill>
              </a:rPr>
              <a:t>consistent</a:t>
            </a:r>
            <a:r>
              <a:rPr lang="en-US" sz="2000" dirty="0">
                <a:solidFill>
                  <a:srgbClr val="006600"/>
                </a:solidFill>
              </a:rPr>
              <a:t> with other policies within its area, </a:t>
            </a:r>
            <a:r>
              <a:rPr lang="en-US" sz="2000" u="sng" dirty="0">
                <a:solidFill>
                  <a:srgbClr val="006600"/>
                </a:solidFill>
              </a:rPr>
              <a:t>communicated</a:t>
            </a:r>
            <a:r>
              <a:rPr lang="en-US" sz="2000" dirty="0">
                <a:solidFill>
                  <a:srgbClr val="006600"/>
                </a:solidFill>
              </a:rPr>
              <a:t> properly, </a:t>
            </a:r>
            <a:r>
              <a:rPr lang="en-US" sz="2000" u="sng" dirty="0">
                <a:solidFill>
                  <a:srgbClr val="006600"/>
                </a:solidFill>
              </a:rPr>
              <a:t>reviewed</a:t>
            </a:r>
            <a:r>
              <a:rPr lang="en-US" sz="2000" dirty="0">
                <a:solidFill>
                  <a:srgbClr val="006600"/>
                </a:solidFill>
              </a:rPr>
              <a:t> regularly, revised or </a:t>
            </a:r>
            <a:r>
              <a:rPr lang="en-US" sz="2000" u="sng" dirty="0">
                <a:solidFill>
                  <a:srgbClr val="006600"/>
                </a:solidFill>
              </a:rPr>
              <a:t>updated</a:t>
            </a:r>
            <a:r>
              <a:rPr lang="en-US" sz="2000" dirty="0">
                <a:solidFill>
                  <a:srgbClr val="006600"/>
                </a:solidFill>
              </a:rPr>
              <a:t> as needed, and </a:t>
            </a:r>
            <a:r>
              <a:rPr lang="en-US" sz="2000" u="sng" dirty="0">
                <a:solidFill>
                  <a:srgbClr val="006600"/>
                </a:solidFill>
              </a:rPr>
              <a:t>monitored</a:t>
            </a:r>
            <a:r>
              <a:rPr lang="en-US" sz="2000" dirty="0">
                <a:solidFill>
                  <a:srgbClr val="006600"/>
                </a:solidFill>
              </a:rPr>
              <a:t> for compliance and effectiveness. 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Chart of Policy Owners for </a:t>
            </a:r>
            <a:r>
              <a:rPr lang="en-US" sz="2000" dirty="0">
                <a:solidFill>
                  <a:srgbClr val="006600"/>
                </a:solidFill>
              </a:rPr>
              <a:t>each University </a:t>
            </a:r>
            <a:r>
              <a:rPr lang="en-US" sz="2000" dirty="0" smtClean="0">
                <a:solidFill>
                  <a:srgbClr val="006600"/>
                </a:solidFill>
              </a:rPr>
              <a:t>Policy: </a:t>
            </a:r>
            <a:r>
              <a:rPr lang="en-US" sz="2000" dirty="0" smtClean="0">
                <a:solidFill>
                  <a:srgbClr val="006600"/>
                </a:solidFill>
                <a:hlinkClick r:id="rId2"/>
              </a:rPr>
              <a:t>legal.uncc.edu/policy-owners</a:t>
            </a:r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26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166842"/>
            <a:ext cx="7543800" cy="4678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Chancellor’s Cabinet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responsible for reviewing and recommending the approval or revision of </a:t>
            </a:r>
            <a:r>
              <a:rPr lang="en-US" sz="2000" dirty="0" smtClean="0">
                <a:solidFill>
                  <a:srgbClr val="006600"/>
                </a:solidFill>
              </a:rPr>
              <a:t>University Policies. </a:t>
            </a:r>
          </a:p>
          <a:p>
            <a:endParaRPr lang="en-US" sz="2400" dirty="0" smtClean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Chancellor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responsible for final approval of </a:t>
            </a:r>
            <a:r>
              <a:rPr lang="en-US" sz="2000" dirty="0">
                <a:solidFill>
                  <a:srgbClr val="006600"/>
                </a:solidFill>
              </a:rPr>
              <a:t>University Policies</a:t>
            </a:r>
            <a:r>
              <a:rPr lang="en-US" sz="2000" dirty="0" smtClean="0">
                <a:solidFill>
                  <a:srgbClr val="006600"/>
                </a:solidFill>
              </a:rPr>
              <a:t> over </a:t>
            </a:r>
            <a:r>
              <a:rPr lang="en-US" sz="2000" dirty="0">
                <a:solidFill>
                  <a:srgbClr val="006600"/>
                </a:solidFill>
              </a:rPr>
              <a:t>which he or she has authority, such authority being determined by </a:t>
            </a:r>
            <a:r>
              <a:rPr lang="en-US" sz="2000" dirty="0" smtClean="0">
                <a:solidFill>
                  <a:srgbClr val="006600"/>
                </a:solidFill>
              </a:rPr>
              <a:t>governing policies </a:t>
            </a:r>
            <a:r>
              <a:rPr lang="en-US" sz="2000" dirty="0">
                <a:solidFill>
                  <a:srgbClr val="006600"/>
                </a:solidFill>
              </a:rPr>
              <a:t>or regulations </a:t>
            </a:r>
            <a:endParaRPr lang="en-US" sz="2000" dirty="0" smtClean="0">
              <a:solidFill>
                <a:srgbClr val="006600"/>
              </a:solidFill>
            </a:endParaRPr>
          </a:p>
          <a:p>
            <a:endParaRPr lang="en-US" sz="2400" dirty="0" smtClean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Board of Trustees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responsible </a:t>
            </a:r>
            <a:r>
              <a:rPr lang="en-US" sz="2000" dirty="0">
                <a:solidFill>
                  <a:srgbClr val="006600"/>
                </a:solidFill>
              </a:rPr>
              <a:t>for final approval of </a:t>
            </a:r>
            <a:r>
              <a:rPr lang="en-US" sz="2000" dirty="0">
                <a:solidFill>
                  <a:srgbClr val="006600"/>
                </a:solidFill>
              </a:rPr>
              <a:t>University Policies</a:t>
            </a:r>
            <a:r>
              <a:rPr lang="en-US" sz="2000" dirty="0" smtClean="0">
                <a:solidFill>
                  <a:srgbClr val="006600"/>
                </a:solidFill>
              </a:rPr>
              <a:t> over </a:t>
            </a:r>
            <a:r>
              <a:rPr lang="en-US" sz="2000" dirty="0">
                <a:solidFill>
                  <a:srgbClr val="006600"/>
                </a:solidFill>
              </a:rPr>
              <a:t>which it has authority, such authority being determined by </a:t>
            </a:r>
            <a:r>
              <a:rPr lang="en-US" sz="2000" dirty="0" smtClean="0">
                <a:solidFill>
                  <a:srgbClr val="006600"/>
                </a:solidFill>
              </a:rPr>
              <a:t>governing policies </a:t>
            </a:r>
            <a:r>
              <a:rPr lang="en-US" sz="2000" dirty="0">
                <a:solidFill>
                  <a:srgbClr val="006600"/>
                </a:solidFill>
              </a:rPr>
              <a:t>or regulations 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673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990600"/>
            <a:ext cx="7543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Policy Standards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C</a:t>
            </a:r>
            <a:r>
              <a:rPr lang="en-US" sz="2000" dirty="0" smtClean="0">
                <a:solidFill>
                  <a:srgbClr val="006600"/>
                </a:solidFill>
              </a:rPr>
              <a:t>lear </a:t>
            </a:r>
            <a:r>
              <a:rPr lang="en-US" sz="2000" dirty="0">
                <a:solidFill>
                  <a:srgbClr val="006600"/>
                </a:solidFill>
              </a:rPr>
              <a:t>and </a:t>
            </a:r>
            <a:r>
              <a:rPr lang="en-US" sz="2000" dirty="0" smtClean="0">
                <a:solidFill>
                  <a:srgbClr val="006600"/>
                </a:solidFill>
              </a:rPr>
              <a:t>concise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C</a:t>
            </a:r>
            <a:r>
              <a:rPr lang="en-US" sz="2000" dirty="0" smtClean="0">
                <a:solidFill>
                  <a:srgbClr val="006600"/>
                </a:solidFill>
              </a:rPr>
              <a:t>ontain </a:t>
            </a:r>
            <a:r>
              <a:rPr lang="en-US" sz="2000" dirty="0">
                <a:solidFill>
                  <a:srgbClr val="006600"/>
                </a:solidFill>
              </a:rPr>
              <a:t>sufficient information on the subject without being excessive in </a:t>
            </a:r>
            <a:r>
              <a:rPr lang="en-US" sz="2000" dirty="0" smtClean="0">
                <a:solidFill>
                  <a:srgbClr val="006600"/>
                </a:solidFill>
              </a:rPr>
              <a:t>length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D</a:t>
            </a:r>
            <a:r>
              <a:rPr lang="en-US" sz="2000" dirty="0" smtClean="0">
                <a:solidFill>
                  <a:srgbClr val="006600"/>
                </a:solidFill>
              </a:rPr>
              <a:t>etailed </a:t>
            </a:r>
            <a:r>
              <a:rPr lang="en-US" sz="2000" dirty="0">
                <a:solidFill>
                  <a:srgbClr val="006600"/>
                </a:solidFill>
              </a:rPr>
              <a:t>mechanisms or processes </a:t>
            </a:r>
            <a:r>
              <a:rPr lang="en-US" sz="2000" dirty="0" smtClean="0">
                <a:solidFill>
                  <a:srgbClr val="006600"/>
                </a:solidFill>
              </a:rPr>
              <a:t>in Supplemental </a:t>
            </a:r>
            <a:r>
              <a:rPr lang="en-US" sz="2000" dirty="0">
                <a:solidFill>
                  <a:srgbClr val="006600"/>
                </a:solidFill>
              </a:rPr>
              <a:t>Procedures, Supplemental Regulations, or departmental policies </a:t>
            </a:r>
            <a:endParaRPr lang="en-US" sz="2000" dirty="0" smtClean="0">
              <a:solidFill>
                <a:srgbClr val="006600"/>
              </a:solidFill>
            </a:endParaRPr>
          </a:p>
          <a:p>
            <a:endParaRPr lang="en-US" dirty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Standard Format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Policy </a:t>
            </a:r>
            <a:r>
              <a:rPr lang="en-US" sz="2000" dirty="0">
                <a:solidFill>
                  <a:srgbClr val="006600"/>
                </a:solidFill>
              </a:rPr>
              <a:t>Title</a:t>
            </a: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Policy Statement and Purpose</a:t>
            </a: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Definitions</a:t>
            </a: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Applicability</a:t>
            </a: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Procedures</a:t>
            </a:r>
          </a:p>
          <a:p>
            <a:pPr marL="285750" lvl="0" indent="-28575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Roles and Responsibilities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 smtClean="0">
                <a:solidFill>
                  <a:srgbClr val="006600"/>
                </a:solidFill>
              </a:rPr>
              <a:t>List Revision </a:t>
            </a:r>
            <a:r>
              <a:rPr lang="en-US" dirty="0">
                <a:solidFill>
                  <a:srgbClr val="006600"/>
                </a:solidFill>
              </a:rPr>
              <a:t>History </a:t>
            </a:r>
            <a:r>
              <a:rPr lang="en-US" dirty="0" smtClean="0">
                <a:solidFill>
                  <a:srgbClr val="006600"/>
                </a:solidFill>
              </a:rPr>
              <a:t>(including the </a:t>
            </a:r>
            <a:r>
              <a:rPr lang="en-US" dirty="0">
                <a:solidFill>
                  <a:srgbClr val="006600"/>
                </a:solidFill>
              </a:rPr>
              <a:t>initial effective date and all revision </a:t>
            </a:r>
            <a:r>
              <a:rPr lang="en-US" dirty="0" smtClean="0">
                <a:solidFill>
                  <a:srgbClr val="006600"/>
                </a:solidFill>
              </a:rPr>
              <a:t>dates); Authority </a:t>
            </a:r>
            <a:r>
              <a:rPr lang="en-US" dirty="0">
                <a:solidFill>
                  <a:srgbClr val="006600"/>
                </a:solidFill>
              </a:rPr>
              <a:t>(Chancellor or Board of Trustees</a:t>
            </a:r>
            <a:r>
              <a:rPr lang="en-US" dirty="0" smtClean="0">
                <a:solidFill>
                  <a:srgbClr val="006600"/>
                </a:solidFill>
              </a:rPr>
              <a:t>); Responsible Office/Policy Owner; Related Resources</a:t>
            </a:r>
            <a:endParaRPr lang="en-US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66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Approval Exceptions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219200"/>
            <a:ext cx="754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6600"/>
                </a:solidFill>
              </a:rPr>
              <a:t>Clerical Changes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Some </a:t>
            </a:r>
            <a:r>
              <a:rPr lang="en-US" sz="2000" dirty="0">
                <a:solidFill>
                  <a:srgbClr val="006600"/>
                </a:solidFill>
              </a:rPr>
              <a:t>clerical or non-substantive revisions to existing University Policies may be approved by the Responsible Office and the Office of Legal Affairs without full review and recommendation by the Chancellor’s Cabinet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</a:p>
          <a:p>
            <a:endParaRPr lang="en-US" sz="2400" dirty="0">
              <a:solidFill>
                <a:srgbClr val="006600"/>
              </a:solidFill>
            </a:endParaRPr>
          </a:p>
          <a:p>
            <a:r>
              <a:rPr lang="en-US" sz="2400" dirty="0">
                <a:solidFill>
                  <a:srgbClr val="006600"/>
                </a:solidFill>
              </a:rPr>
              <a:t>Supplemental Procedures or Regulations 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M</a:t>
            </a:r>
            <a:r>
              <a:rPr lang="en-US" sz="2000" dirty="0" smtClean="0">
                <a:solidFill>
                  <a:srgbClr val="006600"/>
                </a:solidFill>
              </a:rPr>
              <a:t>ay </a:t>
            </a:r>
            <a:r>
              <a:rPr lang="en-US" sz="2000" dirty="0">
                <a:solidFill>
                  <a:srgbClr val="006600"/>
                </a:solidFill>
              </a:rPr>
              <a:t>initially be developed, revised, and approved as part of the </a:t>
            </a:r>
            <a:r>
              <a:rPr lang="en-US" sz="2000" dirty="0" smtClean="0">
                <a:solidFill>
                  <a:srgbClr val="006600"/>
                </a:solidFill>
              </a:rPr>
              <a:t>approval </a:t>
            </a:r>
            <a:r>
              <a:rPr lang="en-US" sz="2000" dirty="0">
                <a:solidFill>
                  <a:srgbClr val="006600"/>
                </a:solidFill>
              </a:rPr>
              <a:t>of </a:t>
            </a:r>
            <a:r>
              <a:rPr lang="en-US" sz="2000" dirty="0" smtClean="0">
                <a:solidFill>
                  <a:srgbClr val="006600"/>
                </a:solidFill>
              </a:rPr>
              <a:t>a new or revised UP, </a:t>
            </a:r>
            <a:r>
              <a:rPr lang="en-US" sz="2000" dirty="0">
                <a:solidFill>
                  <a:srgbClr val="006600"/>
                </a:solidFill>
              </a:rPr>
              <a:t>but may also be </a:t>
            </a:r>
            <a:r>
              <a:rPr lang="en-US" sz="2000" dirty="0" smtClean="0">
                <a:solidFill>
                  <a:srgbClr val="006600"/>
                </a:solidFill>
              </a:rPr>
              <a:t>revised or </a:t>
            </a:r>
            <a:r>
              <a:rPr lang="en-US" sz="2000" dirty="0">
                <a:solidFill>
                  <a:srgbClr val="006600"/>
                </a:solidFill>
              </a:rPr>
              <a:t>updated without additional review </a:t>
            </a:r>
            <a:r>
              <a:rPr lang="en-US" sz="2000" dirty="0" smtClean="0">
                <a:solidFill>
                  <a:srgbClr val="006600"/>
                </a:solidFill>
              </a:rPr>
              <a:t>and approval of the Chancellor or BOT, </a:t>
            </a:r>
            <a:r>
              <a:rPr lang="en-US" sz="2000" dirty="0">
                <a:solidFill>
                  <a:srgbClr val="006600"/>
                </a:solidFill>
              </a:rPr>
              <a:t>in the discretion of the Office of Legal Affairs and/or the Chancellor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</a:p>
          <a:p>
            <a:endParaRPr lang="en-US" sz="2400" dirty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Interim Policies (slide 15)</a:t>
            </a:r>
          </a:p>
          <a:p>
            <a:r>
              <a:rPr lang="en-US" sz="2400" dirty="0" smtClean="0">
                <a:solidFill>
                  <a:srgbClr val="006600"/>
                </a:solidFill>
              </a:rPr>
              <a:t>Rescission (slide 16)</a:t>
            </a:r>
            <a:endParaRPr lang="en-US" sz="2400" dirty="0">
              <a:solidFill>
                <a:srgbClr val="006600"/>
              </a:solidFill>
            </a:endParaRPr>
          </a:p>
          <a:p>
            <a:endParaRPr lang="en-US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4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Interim Policies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219200"/>
            <a:ext cx="7543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Chancellor </a:t>
            </a:r>
            <a:r>
              <a:rPr lang="en-US" sz="2000" dirty="0">
                <a:solidFill>
                  <a:srgbClr val="006600"/>
                </a:solidFill>
              </a:rPr>
              <a:t>may issue Interim University </a:t>
            </a:r>
            <a:r>
              <a:rPr lang="en-US" sz="2000" dirty="0" smtClean="0">
                <a:solidFill>
                  <a:srgbClr val="006600"/>
                </a:solidFill>
              </a:rPr>
              <a:t>Policies without full review and recommendation, under </a:t>
            </a:r>
            <a:r>
              <a:rPr lang="en-US" sz="2000" dirty="0">
                <a:solidFill>
                  <a:srgbClr val="006600"/>
                </a:solidFill>
              </a:rPr>
              <a:t>exceptional </a:t>
            </a:r>
            <a:r>
              <a:rPr lang="en-US" sz="2000" dirty="0" smtClean="0">
                <a:solidFill>
                  <a:srgbClr val="006600"/>
                </a:solidFill>
              </a:rPr>
              <a:t>circumstances: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6600"/>
                </a:solidFill>
              </a:rPr>
              <a:t>need </a:t>
            </a:r>
            <a:r>
              <a:rPr lang="en-US" sz="2000" dirty="0">
                <a:solidFill>
                  <a:srgbClr val="006600"/>
                </a:solidFill>
              </a:rPr>
              <a:t>to expedite the issuance of a University Policy because of external compliance deadlines; 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6600"/>
                </a:solidFill>
              </a:rPr>
              <a:t>developments </a:t>
            </a:r>
            <a:r>
              <a:rPr lang="en-US" sz="2000" dirty="0">
                <a:solidFill>
                  <a:srgbClr val="006600"/>
                </a:solidFill>
              </a:rPr>
              <a:t>that will, or could, significantly affect the safety or welfare of members of the campus community; or 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r>
              <a:rPr lang="en-US" sz="2000" dirty="0" smtClean="0">
                <a:solidFill>
                  <a:srgbClr val="006600"/>
                </a:solidFill>
              </a:rPr>
              <a:t>where </a:t>
            </a:r>
            <a:r>
              <a:rPr lang="en-US" sz="2000" dirty="0">
                <a:solidFill>
                  <a:srgbClr val="006600"/>
                </a:solidFill>
              </a:rPr>
              <a:t>the step is necessary or desirable to facilitate orderly and efficient campus operations</a:t>
            </a:r>
            <a:r>
              <a:rPr lang="en-US" sz="2000" dirty="0" smtClean="0">
                <a:solidFill>
                  <a:srgbClr val="006600"/>
                </a:solidFill>
              </a:rPr>
              <a:t>.</a:t>
            </a:r>
          </a:p>
          <a:p>
            <a:endParaRPr lang="en-US" sz="2000" dirty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Interim University Policies </a:t>
            </a:r>
            <a:r>
              <a:rPr lang="en-US" sz="2000" dirty="0" smtClean="0">
                <a:solidFill>
                  <a:srgbClr val="006600"/>
                </a:solidFill>
              </a:rPr>
              <a:t>generally in </a:t>
            </a:r>
            <a:r>
              <a:rPr lang="en-US" sz="2000" dirty="0">
                <a:solidFill>
                  <a:srgbClr val="006600"/>
                </a:solidFill>
              </a:rPr>
              <a:t>effect for </a:t>
            </a:r>
            <a:r>
              <a:rPr lang="en-US" sz="2000" u="sng" dirty="0">
                <a:solidFill>
                  <a:srgbClr val="006600"/>
                </a:solidFill>
              </a:rPr>
              <a:t>no more than six </a:t>
            </a:r>
            <a:r>
              <a:rPr lang="en-US" sz="2000" u="sng" dirty="0" smtClean="0">
                <a:solidFill>
                  <a:srgbClr val="006600"/>
                </a:solidFill>
              </a:rPr>
              <a:t>months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Responsible Office/Policy Owner </a:t>
            </a:r>
            <a:r>
              <a:rPr lang="en-US" sz="2000" dirty="0">
                <a:solidFill>
                  <a:srgbClr val="006600"/>
                </a:solidFill>
              </a:rPr>
              <a:t>should </a:t>
            </a:r>
            <a:r>
              <a:rPr lang="en-US" sz="2000" dirty="0" smtClean="0">
                <a:solidFill>
                  <a:srgbClr val="006600"/>
                </a:solidFill>
              </a:rPr>
              <a:t>initiate process </a:t>
            </a:r>
            <a:r>
              <a:rPr lang="en-US" sz="2000" dirty="0">
                <a:solidFill>
                  <a:srgbClr val="006600"/>
                </a:solidFill>
              </a:rPr>
              <a:t>for review and approval of a final University Policy </a:t>
            </a:r>
            <a:r>
              <a:rPr lang="en-US" sz="2000" dirty="0" smtClean="0">
                <a:solidFill>
                  <a:srgbClr val="006600"/>
                </a:solidFill>
              </a:rPr>
              <a:t>promptly </a:t>
            </a:r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51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Policy Rescission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3716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Rescinding a University Policy is necessary whenever the </a:t>
            </a:r>
            <a:r>
              <a:rPr lang="en-US" sz="2400" dirty="0" smtClean="0">
                <a:solidFill>
                  <a:srgbClr val="006600"/>
                </a:solidFill>
              </a:rPr>
              <a:t>policy: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has </a:t>
            </a:r>
            <a:r>
              <a:rPr lang="en-US" sz="2400" dirty="0">
                <a:solidFill>
                  <a:srgbClr val="006600"/>
                </a:solidFill>
              </a:rPr>
              <a:t>become inconsistent with legal or policy requirements; 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no </a:t>
            </a:r>
            <a:r>
              <a:rPr lang="en-US" sz="2400" dirty="0">
                <a:solidFill>
                  <a:srgbClr val="006600"/>
                </a:solidFill>
              </a:rPr>
              <a:t>longer reflects the University’s practice; or 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when </a:t>
            </a:r>
            <a:r>
              <a:rPr lang="en-US" sz="2400" dirty="0">
                <a:solidFill>
                  <a:srgbClr val="006600"/>
                </a:solidFill>
              </a:rPr>
              <a:t>the policy is consolidated into other policies.  </a:t>
            </a:r>
            <a:endParaRPr lang="en-US" sz="2400" dirty="0" smtClean="0">
              <a:solidFill>
                <a:srgbClr val="006600"/>
              </a:solidFill>
            </a:endParaRPr>
          </a:p>
          <a:p>
            <a:endParaRPr lang="en-US" sz="2400" dirty="0">
              <a:solidFill>
                <a:srgbClr val="006600"/>
              </a:solidFill>
            </a:endParaRPr>
          </a:p>
          <a:p>
            <a:r>
              <a:rPr lang="en-US" sz="2400" dirty="0" smtClean="0">
                <a:solidFill>
                  <a:srgbClr val="006600"/>
                </a:solidFill>
              </a:rPr>
              <a:t>Only </a:t>
            </a:r>
            <a:r>
              <a:rPr lang="en-US" sz="2400" dirty="0">
                <a:solidFill>
                  <a:srgbClr val="006600"/>
                </a:solidFill>
              </a:rPr>
              <a:t>the authority that originally approved a University Policy is authorized to rescind that </a:t>
            </a:r>
            <a:r>
              <a:rPr lang="en-US" sz="2400" dirty="0" smtClean="0">
                <a:solidFill>
                  <a:srgbClr val="006600"/>
                </a:solidFill>
              </a:rPr>
              <a:t>policy (Chancellor or BOT).</a:t>
            </a:r>
            <a:endParaRPr lang="en-US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59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Policy Publication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371600"/>
            <a:ext cx="7543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All approved University Policies, Interim Policies and Supplemental Procedures or Regulations will be published on the official University Policy site of the University (</a:t>
            </a:r>
            <a:r>
              <a:rPr lang="en-US" sz="2400" dirty="0">
                <a:solidFill>
                  <a:srgbClr val="006600"/>
                </a:solidFill>
                <a:hlinkClick r:id="rId2"/>
              </a:rPr>
              <a:t>legal.uncc.edu/policies</a:t>
            </a:r>
            <a:r>
              <a:rPr lang="en-US" sz="2400" dirty="0">
                <a:solidFill>
                  <a:srgbClr val="006600"/>
                </a:solidFill>
              </a:rPr>
              <a:t>).  </a:t>
            </a:r>
            <a:endParaRPr lang="en-US" sz="2400" dirty="0" smtClean="0">
              <a:solidFill>
                <a:srgbClr val="006600"/>
              </a:solidFill>
            </a:endParaRPr>
          </a:p>
          <a:p>
            <a:endParaRPr lang="en-US" sz="2400" dirty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If a unit wishes to include University Policies on its website, it must do so by means of a link to the official </a:t>
            </a:r>
            <a:r>
              <a:rPr lang="en-US" sz="2400" dirty="0">
                <a:solidFill>
                  <a:srgbClr val="006600"/>
                </a:solidFill>
                <a:hlinkClick r:id="rId2"/>
              </a:rPr>
              <a:t>University Policy site</a:t>
            </a:r>
            <a:r>
              <a:rPr lang="en-US" sz="2400" dirty="0">
                <a:solidFill>
                  <a:srgbClr val="006600"/>
                </a:solidFill>
              </a:rPr>
              <a:t> to assure that the official version is referenced.  </a:t>
            </a:r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The </a:t>
            </a:r>
            <a:r>
              <a:rPr lang="en-US" sz="2400" dirty="0">
                <a:solidFill>
                  <a:srgbClr val="006600"/>
                </a:solidFill>
              </a:rPr>
              <a:t>official </a:t>
            </a:r>
            <a:r>
              <a:rPr lang="en-US" sz="2400" dirty="0">
                <a:solidFill>
                  <a:srgbClr val="006600"/>
                </a:solidFill>
                <a:hlinkClick r:id="rId2"/>
              </a:rPr>
              <a:t>University Policy site</a:t>
            </a:r>
            <a:r>
              <a:rPr lang="en-US" sz="2400" dirty="0">
                <a:solidFill>
                  <a:srgbClr val="006600"/>
                </a:solidFill>
              </a:rPr>
              <a:t> will be the only site that carries the assurance that the University Policies posted on it are current and correct.</a:t>
            </a:r>
          </a:p>
        </p:txBody>
      </p:sp>
    </p:spTree>
    <p:extLst>
      <p:ext uri="{BB962C8B-B14F-4D97-AF65-F5344CB8AC3E}">
        <p14:creationId xmlns:p14="http://schemas.microsoft.com/office/powerpoint/2010/main" val="22505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Policy Review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371600"/>
            <a:ext cx="754380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Every University Policy will be reviewed </a:t>
            </a:r>
            <a:r>
              <a:rPr lang="en-US" sz="2400" u="sng" dirty="0">
                <a:solidFill>
                  <a:srgbClr val="006600"/>
                </a:solidFill>
              </a:rPr>
              <a:t>at least every five years</a:t>
            </a:r>
            <a:r>
              <a:rPr lang="en-US" sz="2400" dirty="0">
                <a:solidFill>
                  <a:srgbClr val="006600"/>
                </a:solidFill>
              </a:rPr>
              <a:t> by the </a:t>
            </a:r>
            <a:r>
              <a:rPr lang="en-US" sz="2400" dirty="0" smtClean="0">
                <a:solidFill>
                  <a:srgbClr val="006600"/>
                </a:solidFill>
              </a:rPr>
              <a:t>Responsible </a:t>
            </a:r>
            <a:r>
              <a:rPr lang="en-US" sz="2400" dirty="0">
                <a:solidFill>
                  <a:srgbClr val="006600"/>
                </a:solidFill>
              </a:rPr>
              <a:t>Office for that policy, or more frequently, if necessary.  </a:t>
            </a:r>
            <a:endParaRPr lang="en-US" sz="2400" dirty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Responsible </a:t>
            </a:r>
            <a:r>
              <a:rPr lang="en-US" sz="2400" dirty="0">
                <a:solidFill>
                  <a:srgbClr val="006600"/>
                </a:solidFill>
              </a:rPr>
              <a:t>Office will propose revisions or updates on an as-needed basis to keep the </a:t>
            </a:r>
            <a:r>
              <a:rPr lang="en-US" sz="2400" dirty="0" smtClean="0">
                <a:solidFill>
                  <a:srgbClr val="006600"/>
                </a:solidFill>
              </a:rPr>
              <a:t>Policy </a:t>
            </a:r>
            <a:r>
              <a:rPr lang="en-US" sz="2400" dirty="0">
                <a:solidFill>
                  <a:srgbClr val="006600"/>
                </a:solidFill>
              </a:rPr>
              <a:t>current and </a:t>
            </a:r>
            <a:r>
              <a:rPr lang="en-US" sz="2400" u="sng" dirty="0">
                <a:solidFill>
                  <a:srgbClr val="006600"/>
                </a:solidFill>
              </a:rPr>
              <a:t>whenever necessary</a:t>
            </a:r>
            <a:r>
              <a:rPr lang="en-US" sz="2400" dirty="0">
                <a:solidFill>
                  <a:srgbClr val="006600"/>
                </a:solidFill>
              </a:rPr>
              <a:t> to comply with regulatory changes or changes in business operations. 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Office </a:t>
            </a:r>
            <a:r>
              <a:rPr lang="en-US" sz="2400" dirty="0">
                <a:solidFill>
                  <a:srgbClr val="006600"/>
                </a:solidFill>
              </a:rPr>
              <a:t>of Legal Affairs will oversee the </a:t>
            </a:r>
            <a:r>
              <a:rPr lang="en-US" sz="2400" dirty="0" smtClean="0">
                <a:solidFill>
                  <a:srgbClr val="006600"/>
                </a:solidFill>
              </a:rPr>
              <a:t>review/revision process (see following slides). </a:t>
            </a:r>
            <a:r>
              <a:rPr lang="en-US" sz="2400" dirty="0">
                <a:solidFill>
                  <a:srgbClr val="006600"/>
                </a:solidFill>
              </a:rPr>
              <a:t>Policy modifications will follow the same review and approval process as for new University Policies.</a:t>
            </a:r>
          </a:p>
        </p:txBody>
      </p:sp>
    </p:spTree>
    <p:extLst>
      <p:ext uri="{BB962C8B-B14F-4D97-AF65-F5344CB8AC3E}">
        <p14:creationId xmlns:p14="http://schemas.microsoft.com/office/powerpoint/2010/main" val="111818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963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Policy </a:t>
            </a:r>
            <a:r>
              <a:rPr lang="en-US" sz="3200" dirty="0" smtClean="0"/>
              <a:t>Development/Revision </a:t>
            </a:r>
            <a:r>
              <a:rPr lang="en-US" sz="3200" dirty="0" smtClean="0"/>
              <a:t>Flow Chart</a:t>
            </a:r>
            <a:endParaRPr lang="en-US" sz="3200" dirty="0"/>
          </a:p>
        </p:txBody>
      </p:sp>
      <p:sp>
        <p:nvSpPr>
          <p:cNvPr id="3" name="Rounded Rectangle 2"/>
          <p:cNvSpPr/>
          <p:nvPr/>
        </p:nvSpPr>
        <p:spPr>
          <a:xfrm>
            <a:off x="304800" y="22860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OLA </a:t>
            </a:r>
            <a:r>
              <a:rPr lang="en-US" dirty="0" smtClean="0"/>
              <a:t>works with policy owner to assist in drafting revisions or new policy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514600" y="22860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Once finalized, OLA emails to </a:t>
            </a:r>
            <a:r>
              <a:rPr lang="en-US" dirty="0" smtClean="0"/>
              <a:t>Chancellor and Cabinet members for review</a:t>
            </a:r>
          </a:p>
          <a:p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4724400" y="22860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OLA collects </a:t>
            </a:r>
            <a:r>
              <a:rPr lang="en-US" dirty="0" smtClean="0"/>
              <a:t>feedback from Cabinet members/designees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04800" y="39624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placed on </a:t>
            </a:r>
            <a:r>
              <a:rPr lang="en-US" dirty="0" smtClean="0"/>
              <a:t>Cabinet </a:t>
            </a:r>
            <a:r>
              <a:rPr lang="en-US" dirty="0" smtClean="0"/>
              <a:t>agenda for </a:t>
            </a: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6934200" y="22860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OLA </a:t>
            </a:r>
            <a:r>
              <a:rPr lang="en-US" dirty="0" smtClean="0"/>
              <a:t>works with </a:t>
            </a:r>
            <a:r>
              <a:rPr lang="en-US" dirty="0" smtClean="0"/>
              <a:t>responsible office/owner to </a:t>
            </a:r>
            <a:r>
              <a:rPr lang="en-US" dirty="0" smtClean="0"/>
              <a:t>draft </a:t>
            </a:r>
            <a:r>
              <a:rPr lang="en-US" dirty="0" smtClean="0"/>
              <a:t>any additional revisions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724400" y="39624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OLA sends to </a:t>
            </a:r>
            <a:r>
              <a:rPr lang="en-US" dirty="0" smtClean="0"/>
              <a:t>Chancellor </a:t>
            </a:r>
            <a:r>
              <a:rPr lang="en-US" dirty="0"/>
              <a:t>or </a:t>
            </a:r>
            <a:r>
              <a:rPr lang="en-US" dirty="0" smtClean="0"/>
              <a:t>BOT (</a:t>
            </a:r>
            <a:r>
              <a:rPr lang="en-US" dirty="0"/>
              <a:t>if required)</a:t>
            </a:r>
          </a:p>
          <a:p>
            <a:pPr algn="ctr"/>
            <a:r>
              <a:rPr lang="en-US" dirty="0" smtClean="0"/>
              <a:t> for approval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6934200" y="39624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</a:t>
            </a:r>
            <a:r>
              <a:rPr lang="en-US" dirty="0" smtClean="0"/>
              <a:t>posted on OLA </a:t>
            </a:r>
            <a:r>
              <a:rPr lang="en-US" dirty="0" smtClean="0"/>
              <a:t>website, </a:t>
            </a:r>
            <a:r>
              <a:rPr lang="en-US" dirty="0" smtClean="0"/>
              <a:t>notice </a:t>
            </a:r>
            <a:r>
              <a:rPr lang="en-US" dirty="0" smtClean="0"/>
              <a:t>sent </a:t>
            </a:r>
            <a:r>
              <a:rPr lang="en-US" dirty="0" smtClean="0"/>
              <a:t>to </a:t>
            </a:r>
            <a:r>
              <a:rPr lang="en-US" dirty="0" smtClean="0"/>
              <a:t>Cabinet for dissemination, 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2286000" y="34290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419600" y="34290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6629400" y="34290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971800" y="5638800"/>
            <a:ext cx="32766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/>
              <a:t>OLA maintains digital copy of the expired policy</a:t>
            </a:r>
          </a:p>
          <a:p>
            <a:pPr algn="ctr"/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>
            <a:off x="6629400" y="51054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2514600" y="3962400"/>
            <a:ext cx="2057400" cy="15316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Cabinet discusses &amp; recommends for approval or sends back fo</a:t>
            </a:r>
            <a:r>
              <a:rPr lang="en-US" dirty="0" smtClean="0"/>
              <a:t>r further revision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2286000" y="51054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419600" y="5105400"/>
            <a:ext cx="457200" cy="285750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2971800" y="914400"/>
            <a:ext cx="3276600" cy="1219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New policy or revision is requested </a:t>
            </a:r>
            <a:r>
              <a:rPr lang="en-US" dirty="0" smtClean="0"/>
              <a:t>or developed by</a:t>
            </a:r>
            <a:endParaRPr lang="en-US" dirty="0"/>
          </a:p>
          <a:p>
            <a:pPr algn="ctr"/>
            <a:r>
              <a:rPr lang="en-US" dirty="0"/>
              <a:t>Chancellor or Cabinet member/designee and sent to OLA</a:t>
            </a:r>
            <a:endParaRPr lang="en-US" dirty="0"/>
          </a:p>
        </p:txBody>
      </p:sp>
      <p:sp>
        <p:nvSpPr>
          <p:cNvPr id="53" name="Curved Right Arrow 52"/>
          <p:cNvSpPr/>
          <p:nvPr/>
        </p:nvSpPr>
        <p:spPr>
          <a:xfrm>
            <a:off x="97692" y="3886200"/>
            <a:ext cx="527538" cy="533400"/>
          </a:xfrm>
          <a:prstGeom prst="curv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urved Right Arrow 60"/>
          <p:cNvSpPr/>
          <p:nvPr/>
        </p:nvSpPr>
        <p:spPr>
          <a:xfrm>
            <a:off x="2667000" y="5562600"/>
            <a:ext cx="527538" cy="533400"/>
          </a:xfrm>
          <a:prstGeom prst="curv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urved Right Arrow 28"/>
          <p:cNvSpPr/>
          <p:nvPr/>
        </p:nvSpPr>
        <p:spPr>
          <a:xfrm rot="4172749">
            <a:off x="1399385" y="420013"/>
            <a:ext cx="658550" cy="2468412"/>
          </a:xfrm>
          <a:prstGeom prst="curved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57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74638"/>
            <a:ext cx="91440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Presented by…</a:t>
            </a:r>
            <a:endParaRPr kumimoji="0" lang="en-US" sz="4000" b="1" i="0" u="none" strike="noStrike" kern="1200" cap="none" spc="0" normalizeH="0" noProof="0" dirty="0">
              <a:ln>
                <a:noFill/>
              </a:ln>
              <a:solidFill>
                <a:srgbClr val="00703C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Amy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S. Kelso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Senior Associate General Counsel, Office of Legal Affairs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Phone: 828-232-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4990,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</a:rPr>
              <a:t>Email: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  <a:hlinkClick r:id="rId2"/>
              </a:rPr>
              <a:t>amy.kelso@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00703C"/>
                </a:solidFill>
                <a:effectLst/>
                <a:uLnTx/>
                <a:uFillTx/>
                <a:cs typeface="Arial" pitchFamily="34" charset="0"/>
                <a:hlinkClick r:id="rId2"/>
              </a:rPr>
              <a:t>uncc.edu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00703C"/>
              </a:solidFill>
              <a:effectLst/>
              <a:uLnTx/>
              <a:uFillTx/>
              <a:cs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noProof="0" dirty="0" smtClean="0">
              <a:solidFill>
                <a:srgbClr val="00703C"/>
              </a:solidFill>
              <a:cs typeface="Arial" pitchFamily="34" charset="0"/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b="1" dirty="0" smtClean="0">
                <a:solidFill>
                  <a:srgbClr val="00703C"/>
                </a:solidFill>
                <a:cs typeface="Arial" pitchFamily="34" charset="0"/>
              </a:rPr>
              <a:t>Tina </a:t>
            </a:r>
            <a:r>
              <a:rPr lang="en-US" sz="2600" b="1" dirty="0" err="1" smtClean="0">
                <a:solidFill>
                  <a:srgbClr val="00703C"/>
                </a:solidFill>
                <a:cs typeface="Arial" pitchFamily="34" charset="0"/>
              </a:rPr>
              <a:t>Dadio</a:t>
            </a:r>
            <a:endParaRPr lang="en-US" sz="2600" b="1" dirty="0" smtClean="0">
              <a:solidFill>
                <a:srgbClr val="00703C"/>
              </a:solidFill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Paralegal and University Public Records Officer,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Office of Legal Affairs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Phone: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</a:rPr>
              <a:t>704-687-5732, </a:t>
            </a:r>
            <a:r>
              <a:rPr lang="en-US" sz="2000" dirty="0">
                <a:solidFill>
                  <a:srgbClr val="00703C"/>
                </a:solidFill>
                <a:cs typeface="Arial" pitchFamily="34" charset="0"/>
              </a:rPr>
              <a:t>Email: </a:t>
            </a:r>
            <a:r>
              <a:rPr lang="en-US" sz="2000" dirty="0" smtClean="0">
                <a:solidFill>
                  <a:srgbClr val="00703C"/>
                </a:solidFill>
                <a:cs typeface="Arial" pitchFamily="34" charset="0"/>
                <a:hlinkClick r:id="rId3"/>
              </a:rPr>
              <a:t>t.dadio@uncc.edu</a:t>
            </a:r>
            <a:endParaRPr lang="en-US" sz="2000" dirty="0">
              <a:solidFill>
                <a:srgbClr val="00703C"/>
              </a:solidFill>
              <a:cs typeface="Arial" pitchFamily="34" charset="0"/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  <a:defRPr/>
            </a:pPr>
            <a:endParaRPr lang="en-US" sz="2000" b="1" dirty="0">
              <a:solidFill>
                <a:srgbClr val="00703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8047" y="40382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Policy Revision/</a:t>
            </a:r>
            <a:r>
              <a:rPr lang="en-US" sz="2800" dirty="0"/>
              <a:t>Development </a:t>
            </a:r>
            <a:r>
              <a:rPr lang="en-US" sz="2800" dirty="0" smtClean="0"/>
              <a:t>Process</a:t>
            </a:r>
            <a:br>
              <a:rPr lang="en-US" sz="2800" dirty="0" smtClean="0"/>
            </a:br>
            <a:r>
              <a:rPr lang="en-US" sz="2200" dirty="0" err="1" smtClean="0">
                <a:hlinkClick r:id="rId2" action="ppaction://hlinkfile"/>
              </a:rPr>
              <a:t>legal.uncc.edu</a:t>
            </a:r>
            <a:r>
              <a:rPr lang="en-US" sz="2200" dirty="0">
                <a:hlinkClick r:id="rId2" action="ppaction://hlinkfile"/>
              </a:rPr>
              <a:t>/sites/</a:t>
            </a:r>
            <a:r>
              <a:rPr lang="en-US" sz="2200" dirty="0" err="1">
                <a:hlinkClick r:id="rId2" action="ppaction://hlinkfile"/>
              </a:rPr>
              <a:t>legal.uncc.edu</a:t>
            </a:r>
            <a:r>
              <a:rPr lang="en-US" sz="2200" dirty="0">
                <a:hlinkClick r:id="rId2" action="ppaction://hlinkfile"/>
              </a:rPr>
              <a:t>/files/media/UP-805-Procedures.pdf</a:t>
            </a: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533400" y="1524000"/>
            <a:ext cx="7559040" cy="17526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	      </a:t>
            </a:r>
          </a:p>
          <a:p>
            <a:endParaRPr lang="en-US" sz="1400" dirty="0"/>
          </a:p>
          <a:p>
            <a:r>
              <a:rPr lang="en-US" sz="1400" dirty="0" smtClean="0"/>
              <a:t>	</a:t>
            </a:r>
          </a:p>
          <a:p>
            <a:r>
              <a:rPr lang="en-US" sz="1400" dirty="0" smtClean="0"/>
              <a:t>	</a:t>
            </a:r>
          </a:p>
          <a:p>
            <a:endParaRPr lang="en-US" sz="1400" dirty="0"/>
          </a:p>
          <a:p>
            <a:pPr marL="800100" lvl="1" indent="-342900">
              <a:buAutoNum type="arabicPeriod"/>
            </a:pPr>
            <a:endParaRPr lang="en-US" sz="1400" dirty="0" smtClean="0"/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rgbClr val="006600"/>
                </a:solidFill>
              </a:rPr>
              <a:t>New policy or </a:t>
            </a:r>
            <a:r>
              <a:rPr lang="en-US" sz="2300" dirty="0" smtClean="0">
                <a:solidFill>
                  <a:srgbClr val="006600"/>
                </a:solidFill>
              </a:rPr>
              <a:t>revision requests </a:t>
            </a:r>
            <a:r>
              <a:rPr lang="en-US" sz="2300" dirty="0" smtClean="0">
                <a:solidFill>
                  <a:srgbClr val="006600"/>
                </a:solidFill>
              </a:rPr>
              <a:t>must be </a:t>
            </a:r>
            <a:r>
              <a:rPr lang="en-US" sz="2300" dirty="0" smtClean="0">
                <a:solidFill>
                  <a:srgbClr val="006600"/>
                </a:solidFill>
              </a:rPr>
              <a:t>initiated by </a:t>
            </a:r>
            <a:r>
              <a:rPr lang="en-US" sz="2300" dirty="0" smtClean="0">
                <a:solidFill>
                  <a:srgbClr val="006600"/>
                </a:solidFill>
              </a:rPr>
              <a:t>Chancellor or a Chancellor’s Cabinet </a:t>
            </a:r>
            <a:r>
              <a:rPr lang="en-US" sz="2300" dirty="0" smtClean="0">
                <a:solidFill>
                  <a:srgbClr val="006600"/>
                </a:solidFill>
              </a:rPr>
              <a:t>member or designee</a:t>
            </a:r>
            <a:endParaRPr lang="en-US" sz="2300" dirty="0">
              <a:solidFill>
                <a:srgbClr val="0066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rgbClr val="006600"/>
                </a:solidFill>
              </a:rPr>
              <a:t>Requests must be sent to the Office of Legal Affairs (OLA)</a:t>
            </a:r>
            <a:endParaRPr lang="en-US" sz="2300" dirty="0" smtClean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533400" y="3733800"/>
            <a:ext cx="7547610" cy="22098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1"/>
            <a:endParaRPr lang="en-US" sz="1600" dirty="0" smtClean="0"/>
          </a:p>
          <a:p>
            <a:pPr marL="342900" lvl="1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rgbClr val="006600"/>
              </a:solidFill>
            </a:endParaRPr>
          </a:p>
          <a:p>
            <a:pPr marL="34290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6600"/>
                </a:solidFill>
              </a:rPr>
              <a:t>OLA reviews new policy draft or revision</a:t>
            </a:r>
            <a:endParaRPr lang="en-US" sz="2200" dirty="0" smtClean="0">
              <a:solidFill>
                <a:srgbClr val="006600"/>
              </a:solidFill>
            </a:endParaRPr>
          </a:p>
          <a:p>
            <a:pPr marL="34290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6600"/>
                </a:solidFill>
              </a:rPr>
              <a:t>OLA works with </a:t>
            </a:r>
            <a:r>
              <a:rPr lang="en-US" sz="2200" dirty="0" smtClean="0">
                <a:solidFill>
                  <a:srgbClr val="006600"/>
                </a:solidFill>
              </a:rPr>
              <a:t>requestor/Policy Owner to </a:t>
            </a:r>
            <a:r>
              <a:rPr lang="en-US" sz="2200" dirty="0" smtClean="0">
                <a:solidFill>
                  <a:srgbClr val="006600"/>
                </a:solidFill>
              </a:rPr>
              <a:t>develop draft of the </a:t>
            </a:r>
            <a:r>
              <a:rPr lang="en-US" sz="2200" dirty="0" smtClean="0">
                <a:solidFill>
                  <a:srgbClr val="006600"/>
                </a:solidFill>
              </a:rPr>
              <a:t>new policy or revision</a:t>
            </a:r>
            <a:endParaRPr lang="en-US" sz="2200" dirty="0" smtClean="0">
              <a:solidFill>
                <a:srgbClr val="006600"/>
              </a:solidFill>
            </a:endParaRPr>
          </a:p>
          <a:p>
            <a:pPr marL="34290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6600"/>
                </a:solidFill>
              </a:rPr>
              <a:t>OLA makes </a:t>
            </a:r>
            <a:r>
              <a:rPr lang="en-US" sz="2200" dirty="0" smtClean="0">
                <a:solidFill>
                  <a:srgbClr val="006600"/>
                </a:solidFill>
              </a:rPr>
              <a:t>recommendations </a:t>
            </a:r>
            <a:r>
              <a:rPr lang="en-US" sz="2400" dirty="0">
                <a:solidFill>
                  <a:srgbClr val="006600"/>
                </a:solidFill>
              </a:rPr>
              <a:t>as to form, format, clarity, substance, and legal </a:t>
            </a:r>
            <a:r>
              <a:rPr lang="en-US" sz="2400" dirty="0" smtClean="0">
                <a:solidFill>
                  <a:srgbClr val="006600"/>
                </a:solidFill>
              </a:rPr>
              <a:t>implications</a:t>
            </a:r>
            <a:endParaRPr lang="en-US" sz="2200" dirty="0" smtClean="0">
              <a:solidFill>
                <a:srgbClr val="006600"/>
              </a:solidFill>
            </a:endParaRPr>
          </a:p>
          <a:p>
            <a:pPr marL="171450" lvl="1"/>
            <a:endParaRPr lang="en-US" sz="2000" dirty="0" smtClean="0"/>
          </a:p>
          <a:p>
            <a:pPr marL="171450" lvl="1"/>
            <a:endParaRPr lang="en-US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81400" y="3429000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2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81400" y="1219200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1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534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85800" y="4343400"/>
            <a:ext cx="7543800" cy="16002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	      </a:t>
            </a:r>
          </a:p>
          <a:p>
            <a:endParaRPr lang="en-US" sz="1400" dirty="0"/>
          </a:p>
          <a:p>
            <a:r>
              <a:rPr lang="en-US" sz="1400" dirty="0" smtClean="0"/>
              <a:t>	</a:t>
            </a:r>
          </a:p>
          <a:p>
            <a:r>
              <a:rPr lang="en-US" sz="1400" dirty="0" smtClean="0"/>
              <a:t>	</a:t>
            </a:r>
          </a:p>
          <a:p>
            <a:endParaRPr lang="en-US" sz="1400" dirty="0"/>
          </a:p>
          <a:p>
            <a:pPr marL="800100" lvl="1" indent="-342900">
              <a:buAutoNum type="arabicPeriod"/>
            </a:pPr>
            <a:endParaRPr lang="en-US" sz="1400" dirty="0" smtClean="0"/>
          </a:p>
          <a:p>
            <a:endParaRPr lang="en-US" sz="1400" dirty="0"/>
          </a:p>
          <a:p>
            <a:endParaRPr lang="en-US" sz="2000" dirty="0" smtClean="0"/>
          </a:p>
          <a:p>
            <a:pPr marL="285750" indent="-1143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1143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6600"/>
              </a:solidFill>
            </a:endParaRPr>
          </a:p>
          <a:p>
            <a:pPr marL="285750" indent="-1143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OLA </a:t>
            </a:r>
            <a:r>
              <a:rPr lang="en-US" sz="2400" dirty="0">
                <a:solidFill>
                  <a:srgbClr val="006600"/>
                </a:solidFill>
              </a:rPr>
              <a:t>collects comments</a:t>
            </a:r>
            <a:r>
              <a:rPr lang="en-US" sz="2400" dirty="0" smtClean="0">
                <a:solidFill>
                  <a:srgbClr val="006600"/>
                </a:solidFill>
              </a:rPr>
              <a:t>/recommendations  </a:t>
            </a:r>
            <a:r>
              <a:rPr lang="en-US" sz="2400" dirty="0">
                <a:solidFill>
                  <a:srgbClr val="006600"/>
                </a:solidFill>
              </a:rPr>
              <a:t>from </a:t>
            </a:r>
            <a:r>
              <a:rPr lang="en-US" sz="2400" dirty="0" smtClean="0">
                <a:solidFill>
                  <a:srgbClr val="006600"/>
                </a:solidFill>
              </a:rPr>
              <a:t>Chancellor, Cabinet members/designees</a:t>
            </a:r>
            <a:endParaRPr lang="en-US" sz="2400" dirty="0">
              <a:solidFill>
                <a:srgbClr val="006600"/>
              </a:solidFill>
            </a:endParaRPr>
          </a:p>
          <a:p>
            <a:pPr marL="285750" indent="-1143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OLA works with </a:t>
            </a:r>
            <a:r>
              <a:rPr lang="en-US" sz="2400" dirty="0" smtClean="0">
                <a:solidFill>
                  <a:srgbClr val="006600"/>
                </a:solidFill>
              </a:rPr>
              <a:t>requestor/Policy Owner on additional </a:t>
            </a:r>
            <a:r>
              <a:rPr lang="en-US" sz="2400" dirty="0">
                <a:solidFill>
                  <a:srgbClr val="006600"/>
                </a:solidFill>
              </a:rPr>
              <a:t>revisions</a:t>
            </a:r>
          </a:p>
          <a:p>
            <a:pPr marL="171450"/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342900" indent="-342900">
              <a:buAutoNum type="arabicPeriod"/>
            </a:pPr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85800" y="1371600"/>
            <a:ext cx="7562850" cy="24384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1"/>
            <a:endParaRPr lang="en-US" sz="1600" dirty="0" smtClean="0"/>
          </a:p>
          <a:p>
            <a:endParaRPr lang="en-US" sz="2400" dirty="0" smtClean="0">
              <a:solidFill>
                <a:srgbClr val="0066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Once </a:t>
            </a:r>
            <a:r>
              <a:rPr lang="en-US" sz="2400" dirty="0" smtClean="0">
                <a:solidFill>
                  <a:srgbClr val="006600"/>
                </a:solidFill>
              </a:rPr>
              <a:t>revision/drafting process is complete, </a:t>
            </a:r>
            <a:r>
              <a:rPr lang="en-US" sz="2400" dirty="0" smtClean="0">
                <a:solidFill>
                  <a:srgbClr val="006600"/>
                </a:solidFill>
              </a:rPr>
              <a:t>OLA </a:t>
            </a:r>
            <a:r>
              <a:rPr lang="en-US" sz="2400" dirty="0">
                <a:solidFill>
                  <a:srgbClr val="006600"/>
                </a:solidFill>
              </a:rPr>
              <a:t>determines </a:t>
            </a:r>
            <a:r>
              <a:rPr lang="en-US" sz="2400" dirty="0" smtClean="0">
                <a:solidFill>
                  <a:srgbClr val="006600"/>
                </a:solidFill>
              </a:rPr>
              <a:t>that draft is in good legal form</a:t>
            </a:r>
            <a:endParaRPr lang="en-US" sz="2400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OLA emails </a:t>
            </a:r>
            <a:r>
              <a:rPr lang="en-US" sz="2400" dirty="0" smtClean="0">
                <a:solidFill>
                  <a:srgbClr val="006600"/>
                </a:solidFill>
              </a:rPr>
              <a:t>to Chancellor </a:t>
            </a:r>
            <a:r>
              <a:rPr lang="en-US" sz="2400" dirty="0">
                <a:solidFill>
                  <a:srgbClr val="006600"/>
                </a:solidFill>
              </a:rPr>
              <a:t>and Cabinet members: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6600"/>
                </a:solidFill>
              </a:rPr>
              <a:t>New policy draft or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>redlined </a:t>
            </a:r>
            <a:r>
              <a:rPr lang="en-US" sz="2400" dirty="0" smtClean="0">
                <a:solidFill>
                  <a:srgbClr val="006600"/>
                </a:solidFill>
              </a:rPr>
              <a:t>version of revised policy</a:t>
            </a:r>
            <a:endParaRPr lang="en-US" sz="2400" dirty="0">
              <a:solidFill>
                <a:srgbClr val="006600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6600"/>
                </a:solidFill>
              </a:rPr>
              <a:t>E</a:t>
            </a:r>
            <a:r>
              <a:rPr lang="en-US" sz="2400" dirty="0" smtClean="0">
                <a:solidFill>
                  <a:srgbClr val="006600"/>
                </a:solidFill>
              </a:rPr>
              <a:t>xplanatory </a:t>
            </a:r>
            <a:r>
              <a:rPr lang="en-US" sz="2400" dirty="0" smtClean="0">
                <a:solidFill>
                  <a:srgbClr val="006600"/>
                </a:solidFill>
              </a:rPr>
              <a:t>memo</a:t>
            </a:r>
            <a:endParaRPr lang="en-US" sz="2400" dirty="0">
              <a:solidFill>
                <a:srgbClr val="0066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OLA sets a deadline for comments</a:t>
            </a:r>
            <a:endParaRPr lang="en-US" sz="2400" dirty="0">
              <a:solidFill>
                <a:srgbClr val="006600"/>
              </a:solidFill>
            </a:endParaRPr>
          </a:p>
          <a:p>
            <a:pPr marL="171450" lvl="1"/>
            <a:endParaRPr lang="en-US" sz="2000" dirty="0" smtClean="0"/>
          </a:p>
          <a:p>
            <a:pPr marL="171450" lvl="1"/>
            <a:endParaRPr lang="en-US" sz="1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Policy Revision/Development Process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3657600" y="1066800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3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7600" y="4038600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</a:t>
            </a:r>
            <a:r>
              <a:rPr lang="en-US" sz="28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28599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Policy Revision/Development Process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609600" y="1295400"/>
            <a:ext cx="7467600" cy="20574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1" indent="-1714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7467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6600"/>
                </a:solidFill>
              </a:rPr>
              <a:t>Once policy finalized, </a:t>
            </a:r>
            <a:r>
              <a:rPr lang="en-US" sz="2200" dirty="0" smtClean="0">
                <a:solidFill>
                  <a:srgbClr val="006600"/>
                </a:solidFill>
              </a:rPr>
              <a:t>it is placed </a:t>
            </a:r>
            <a:r>
              <a:rPr lang="en-US" sz="2200" dirty="0">
                <a:solidFill>
                  <a:srgbClr val="006600"/>
                </a:solidFill>
              </a:rPr>
              <a:t>on </a:t>
            </a:r>
            <a:r>
              <a:rPr lang="en-US" sz="2200" dirty="0" smtClean="0">
                <a:solidFill>
                  <a:srgbClr val="006600"/>
                </a:solidFill>
              </a:rPr>
              <a:t>Cabinet meeting </a:t>
            </a:r>
            <a:r>
              <a:rPr lang="en-US" sz="2200" dirty="0">
                <a:solidFill>
                  <a:srgbClr val="006600"/>
                </a:solidFill>
              </a:rPr>
              <a:t>agenda:</a:t>
            </a:r>
          </a:p>
          <a:p>
            <a:pPr marL="97155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3 weeks time, if no revisions</a:t>
            </a:r>
          </a:p>
          <a:p>
            <a:pPr marL="97155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follow-up Cabinet meeting, if necessary</a:t>
            </a:r>
          </a:p>
          <a:p>
            <a:pPr marL="97155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additional Cabinet meetings, if inability to resolve issues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9600" y="3810000"/>
            <a:ext cx="7467600" cy="22098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1" indent="-1714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6600"/>
                </a:solidFill>
              </a:rPr>
              <a:t>If under Step 5, Chancellor determines further </a:t>
            </a:r>
            <a:r>
              <a:rPr lang="en-US" sz="2200" dirty="0" smtClean="0">
                <a:solidFill>
                  <a:srgbClr val="006600"/>
                </a:solidFill>
              </a:rPr>
              <a:t>editing/revisions, OLA will:</a:t>
            </a:r>
            <a:endParaRPr lang="en-US" sz="2200" dirty="0">
              <a:solidFill>
                <a:srgbClr val="006600"/>
              </a:solidFill>
            </a:endParaRP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work </a:t>
            </a:r>
            <a:r>
              <a:rPr lang="en-US" sz="2200" dirty="0" smtClean="0">
                <a:solidFill>
                  <a:srgbClr val="006600"/>
                </a:solidFill>
              </a:rPr>
              <a:t>with unit/Policy Owner </a:t>
            </a:r>
            <a:r>
              <a:rPr lang="en-US" sz="2200" dirty="0">
                <a:solidFill>
                  <a:srgbClr val="006600"/>
                </a:solidFill>
              </a:rPr>
              <a:t>to draft revisions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re-submit </a:t>
            </a:r>
            <a:r>
              <a:rPr lang="en-US" sz="2200" dirty="0" smtClean="0">
                <a:solidFill>
                  <a:srgbClr val="006600"/>
                </a:solidFill>
              </a:rPr>
              <a:t>revised </a:t>
            </a:r>
            <a:r>
              <a:rPr lang="en-US" sz="2200" dirty="0">
                <a:solidFill>
                  <a:srgbClr val="006600"/>
                </a:solidFill>
              </a:rPr>
              <a:t>draft for Cabinet review or solely to Chancellor, if so requested</a:t>
            </a:r>
          </a:p>
          <a:p>
            <a:pPr marL="685800" lvl="2" indent="-34290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6600"/>
                </a:solidFill>
              </a:rPr>
              <a:t>step 6 will </a:t>
            </a:r>
            <a:r>
              <a:rPr lang="en-US" sz="2200" dirty="0">
                <a:solidFill>
                  <a:srgbClr val="006600"/>
                </a:solidFill>
              </a:rPr>
              <a:t>repeat, if </a:t>
            </a:r>
            <a:r>
              <a:rPr lang="en-US" sz="2200" dirty="0" smtClean="0">
                <a:solidFill>
                  <a:srgbClr val="006600"/>
                </a:solidFill>
              </a:rPr>
              <a:t>necessary,</a:t>
            </a:r>
            <a:r>
              <a:rPr lang="en-US" sz="2200" dirty="0" smtClean="0">
                <a:solidFill>
                  <a:srgbClr val="006600"/>
                </a:solidFill>
              </a:rPr>
              <a:t> </a:t>
            </a:r>
            <a:r>
              <a:rPr lang="en-US" sz="2200" dirty="0" smtClean="0">
                <a:solidFill>
                  <a:srgbClr val="006600"/>
                </a:solidFill>
              </a:rPr>
              <a:t>until policy </a:t>
            </a:r>
            <a:r>
              <a:rPr lang="en-US" sz="2200" dirty="0" smtClean="0">
                <a:solidFill>
                  <a:srgbClr val="006600"/>
                </a:solidFill>
              </a:rPr>
              <a:t>approved</a:t>
            </a:r>
            <a:endParaRPr lang="en-US" sz="2200" dirty="0">
              <a:solidFill>
                <a:srgbClr val="0066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0" y="990600"/>
            <a:ext cx="1435608" cy="381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</a:t>
            </a:r>
            <a:r>
              <a:rPr lang="en-US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5200" y="3505200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6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896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1219200"/>
            <a:ext cx="7562850" cy="19812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1"/>
            <a:endParaRPr lang="en-US" sz="1600" dirty="0" smtClean="0"/>
          </a:p>
          <a:p>
            <a:pPr marL="342900" lvl="1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If </a:t>
            </a:r>
            <a:r>
              <a:rPr lang="en-US" sz="2000" dirty="0">
                <a:solidFill>
                  <a:srgbClr val="006600"/>
                </a:solidFill>
              </a:rPr>
              <a:t>Chancellor authorized to approve, OLA produces an approval letter for Chancellor’s signature, along with final draft (approval process complete)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If BOT authorized to approve, it’s placed on BOT agenda for next regular meeting, along with resolution and memo and final draft, if approved (</a:t>
            </a:r>
            <a:r>
              <a:rPr lang="en-US" sz="2000" dirty="0" smtClean="0">
                <a:solidFill>
                  <a:srgbClr val="006600"/>
                </a:solidFill>
              </a:rPr>
              <a:t>process complete)</a:t>
            </a:r>
            <a:endParaRPr lang="en-US" sz="2000" dirty="0">
              <a:solidFill>
                <a:srgbClr val="006600"/>
              </a:solidFill>
            </a:endParaRPr>
          </a:p>
          <a:p>
            <a:pPr marL="171450" lvl="1"/>
            <a:endParaRPr lang="en-US" sz="2300" dirty="0" smtClean="0"/>
          </a:p>
          <a:p>
            <a:pPr marL="171450" lvl="1"/>
            <a:endParaRPr lang="en-US" sz="23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Policy Revision/Development Process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3429000" y="914399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7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3733799"/>
            <a:ext cx="7543800" cy="259080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1143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4350" indent="-342900">
              <a:buFont typeface="Arial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Once </a:t>
            </a:r>
            <a:r>
              <a:rPr lang="en-US" sz="2000" dirty="0">
                <a:solidFill>
                  <a:srgbClr val="006600"/>
                </a:solidFill>
              </a:rPr>
              <a:t>final approval complete, OLA will:</a:t>
            </a:r>
          </a:p>
          <a:p>
            <a:pPr marL="685800" lvl="1" indent="-4000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6600"/>
                </a:solidFill>
              </a:rPr>
              <a:t>post new policy on OLA website</a:t>
            </a:r>
          </a:p>
          <a:p>
            <a:pPr marL="685800" lvl="1" indent="-4000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6600"/>
                </a:solidFill>
              </a:rPr>
              <a:t>create revision page for policy under “Recent Revisions” web page</a:t>
            </a:r>
          </a:p>
          <a:p>
            <a:pPr marL="685800" lvl="1" indent="-40005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6600"/>
                </a:solidFill>
              </a:rPr>
              <a:t>Submit announcement to </a:t>
            </a:r>
            <a:r>
              <a:rPr lang="en-US" sz="2000" i="1" dirty="0">
                <a:solidFill>
                  <a:srgbClr val="006600"/>
                </a:solidFill>
              </a:rPr>
              <a:t>Inside UNC Charlotte </a:t>
            </a:r>
            <a:r>
              <a:rPr lang="en-US" sz="2000" dirty="0">
                <a:solidFill>
                  <a:srgbClr val="006600"/>
                </a:solidFill>
              </a:rPr>
              <a:t>for publication 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685800" lvl="1" indent="-40005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6600"/>
                </a:solidFill>
              </a:rPr>
              <a:t>Notify Policy Owner and Cabinet Members and request that they disseminate the new/revised policy to their units, as appropriate.</a:t>
            </a:r>
            <a:endParaRPr lang="en-US" sz="2000" dirty="0">
              <a:solidFill>
                <a:srgbClr val="006600"/>
              </a:solidFill>
            </a:endParaRPr>
          </a:p>
          <a:p>
            <a:pPr marL="285750" lvl="1"/>
            <a:endParaRPr lang="en-US" sz="2200" dirty="0"/>
          </a:p>
        </p:txBody>
      </p:sp>
      <p:sp>
        <p:nvSpPr>
          <p:cNvPr id="14" name="Rectangle 13"/>
          <p:cNvSpPr/>
          <p:nvPr/>
        </p:nvSpPr>
        <p:spPr>
          <a:xfrm>
            <a:off x="3429000" y="3428999"/>
            <a:ext cx="1435608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</a:t>
            </a:r>
            <a:r>
              <a:rPr lang="en-US" sz="28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018608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Policy Revision/Development Process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905000"/>
            <a:ext cx="7562850" cy="2230681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1"/>
            <a:endParaRPr lang="en-US" sz="1600" dirty="0" smtClean="0"/>
          </a:p>
          <a:p>
            <a:pPr marL="342900" lvl="1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600"/>
                </a:solidFill>
              </a:rPr>
              <a:t>OLA maintains a digital copy of the </a:t>
            </a:r>
            <a:r>
              <a:rPr lang="en-US" sz="2400" dirty="0" smtClean="0">
                <a:solidFill>
                  <a:srgbClr val="006600"/>
                </a:solidFill>
              </a:rPr>
              <a:t>expired version </a:t>
            </a:r>
            <a:r>
              <a:rPr lang="en-US" sz="2400" dirty="0">
                <a:solidFill>
                  <a:srgbClr val="006600"/>
                </a:solidFill>
              </a:rPr>
              <a:t>of the policy in its </a:t>
            </a:r>
            <a:r>
              <a:rPr lang="en-US" sz="2400" dirty="0" smtClean="0">
                <a:solidFill>
                  <a:srgbClr val="006600"/>
                </a:solidFill>
              </a:rPr>
              <a:t>archive files</a:t>
            </a:r>
            <a:endParaRPr lang="en-US" sz="2400" dirty="0">
              <a:solidFill>
                <a:srgbClr val="006600"/>
              </a:solidFill>
            </a:endParaRPr>
          </a:p>
          <a:p>
            <a:pPr marL="171450" lvl="1"/>
            <a:endParaRPr lang="en-US" sz="2300" dirty="0" smtClean="0"/>
          </a:p>
          <a:p>
            <a:pPr marL="171450" lvl="1"/>
            <a:endParaRPr lang="en-US" sz="23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971800" y="1600200"/>
            <a:ext cx="2590800" cy="37855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Step 9 – FINAL 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4707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249942"/>
            <a:ext cx="7696200" cy="385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b="1" dirty="0">
                <a:solidFill>
                  <a:srgbClr val="00703C"/>
                </a:solidFill>
                <a:cs typeface="Arial" pitchFamily="34" charset="0"/>
              </a:rPr>
              <a:t>Amy S. Kelso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Senior Associate General Counsel, Office of Legal Affairs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Phone: 828-232-4990, Email: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  <a:hlinkClick r:id="rId2"/>
              </a:rPr>
              <a:t>amy.kelso@uncc.edu</a:t>
            </a: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endParaRPr lang="en-US" sz="2000" dirty="0">
              <a:solidFill>
                <a:srgbClr val="00703C"/>
              </a:solidFill>
              <a:cs typeface="Arial" pitchFamily="34" charset="0"/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600" b="1" dirty="0">
                <a:solidFill>
                  <a:srgbClr val="00703C"/>
                </a:solidFill>
                <a:cs typeface="Arial" pitchFamily="34" charset="0"/>
              </a:rPr>
              <a:t>Tina </a:t>
            </a:r>
            <a:r>
              <a:rPr lang="en-US" sz="2600" b="1" dirty="0" err="1">
                <a:solidFill>
                  <a:srgbClr val="00703C"/>
                </a:solidFill>
                <a:cs typeface="Arial" pitchFamily="34" charset="0"/>
              </a:rPr>
              <a:t>Dadio</a:t>
            </a:r>
            <a:endParaRPr lang="en-US" sz="2600" b="1" dirty="0">
              <a:solidFill>
                <a:srgbClr val="00703C"/>
              </a:solidFill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Paralegal and University Public Records Officer, Office of Legal Affairs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>
                <a:solidFill>
                  <a:srgbClr val="00703C"/>
                </a:solidFill>
                <a:cs typeface="Arial" pitchFamily="34" charset="0"/>
              </a:rPr>
              <a:t>Phone: 704-687-5732, Email: </a:t>
            </a:r>
            <a:r>
              <a:rPr lang="en-US" sz="2400" dirty="0">
                <a:solidFill>
                  <a:srgbClr val="00703C"/>
                </a:solidFill>
                <a:cs typeface="Arial" pitchFamily="34" charset="0"/>
                <a:hlinkClick r:id="rId3"/>
              </a:rPr>
              <a:t>t.dadio@uncc.edu</a:t>
            </a:r>
            <a:endParaRPr lang="en-US" sz="2400" dirty="0">
              <a:solidFill>
                <a:srgbClr val="00703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600200"/>
            <a:ext cx="7696200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006600"/>
                </a:solidFill>
                <a:latin typeface="Arial"/>
                <a:cs typeface="Arial"/>
              </a:rPr>
              <a:t>This session </a:t>
            </a:r>
            <a:r>
              <a:rPr lang="en-US" sz="2800" dirty="0" smtClean="0">
                <a:solidFill>
                  <a:srgbClr val="006600"/>
                </a:solidFill>
                <a:latin typeface="Arial"/>
                <a:cs typeface="Arial"/>
              </a:rPr>
              <a:t>will </a:t>
            </a:r>
            <a:r>
              <a:rPr lang="en-US" sz="2800" dirty="0" smtClean="0">
                <a:solidFill>
                  <a:srgbClr val="006600"/>
                </a:solidFill>
                <a:latin typeface="Arial"/>
                <a:cs typeface="Arial"/>
              </a:rPr>
              <a:t>provide: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Explanation of what University Policies are, and why they are important</a:t>
            </a:r>
            <a:endParaRPr lang="en-US" sz="2400" dirty="0" smtClean="0">
              <a:solidFill>
                <a:srgbClr val="006600"/>
              </a:solidFill>
              <a:latin typeface="Arial"/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Overview of the </a:t>
            </a: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new-</a:t>
            </a:r>
            <a:r>
              <a:rPr lang="en-US" sz="2400" dirty="0" err="1" smtClean="0">
                <a:solidFill>
                  <a:srgbClr val="006600"/>
                </a:solidFill>
                <a:latin typeface="Arial"/>
                <a:cs typeface="Arial"/>
              </a:rPr>
              <a:t>ish</a:t>
            </a: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 “policy on policies,”</a:t>
            </a:r>
            <a:r>
              <a:rPr lang="en-US" sz="2400" i="1" dirty="0" smtClean="0">
                <a:solidFill>
                  <a:srgbClr val="006600"/>
                </a:solidFill>
                <a:latin typeface="Arial"/>
                <a:cs typeface="Arial"/>
              </a:rPr>
              <a:t> University </a:t>
            </a:r>
            <a:r>
              <a:rPr lang="en-US" sz="2400" i="1" dirty="0">
                <a:solidFill>
                  <a:srgbClr val="006600"/>
                </a:solidFill>
                <a:latin typeface="Arial"/>
                <a:cs typeface="Arial"/>
              </a:rPr>
              <a:t>Policy 805, University Policy Development, Approval, and Publication </a:t>
            </a:r>
            <a:r>
              <a:rPr lang="en-US" sz="2400" dirty="0">
                <a:solidFill>
                  <a:srgbClr val="006600"/>
                </a:solidFill>
                <a:latin typeface="Arial"/>
                <a:cs typeface="Arial"/>
              </a:rPr>
              <a:t>(March 24, 2015</a:t>
            </a: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)</a:t>
            </a:r>
            <a:endParaRPr lang="en-US" sz="2400" dirty="0" smtClean="0">
              <a:solidFill>
                <a:srgbClr val="006600"/>
              </a:solidFill>
              <a:latin typeface="Arial"/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Review </a:t>
            </a: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of </a:t>
            </a:r>
            <a:r>
              <a:rPr lang="en-US" sz="2400" dirty="0">
                <a:solidFill>
                  <a:srgbClr val="006600"/>
                </a:solidFill>
                <a:latin typeface="Arial"/>
                <a:cs typeface="Arial"/>
              </a:rPr>
              <a:t>the </a:t>
            </a:r>
            <a:r>
              <a:rPr lang="en-US" sz="2400" dirty="0" smtClean="0">
                <a:solidFill>
                  <a:srgbClr val="006600"/>
                </a:solidFill>
                <a:latin typeface="Arial"/>
                <a:cs typeface="Arial"/>
              </a:rPr>
              <a:t>procedures for development, review, revision, approval, and publication of University Policies</a:t>
            </a:r>
          </a:p>
        </p:txBody>
      </p:sp>
    </p:spTree>
    <p:extLst>
      <p:ext uri="{BB962C8B-B14F-4D97-AF65-F5344CB8AC3E}">
        <p14:creationId xmlns:p14="http://schemas.microsoft.com/office/powerpoint/2010/main" val="398433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University Policies Website</a:t>
            </a:r>
            <a:r>
              <a:rPr lang="en-US" sz="2800" dirty="0" smtClean="0">
                <a:hlinkClick r:id="rId2" action="ppaction://hlinkfile"/>
              </a:rPr>
              <a:t/>
            </a:r>
            <a:br>
              <a:rPr lang="en-US" sz="2800" dirty="0" smtClean="0">
                <a:hlinkClick r:id="rId2" action="ppaction://hlinkfile"/>
              </a:rPr>
            </a:br>
            <a:r>
              <a:rPr lang="en-US" sz="2800" dirty="0" smtClean="0">
                <a:hlinkClick r:id="rId2" action="ppaction://hlinkfile"/>
              </a:rPr>
              <a:t>legal.uncc.edu/policies</a:t>
            </a:r>
            <a:endParaRPr lang="en-US" sz="2800" dirty="0"/>
          </a:p>
        </p:txBody>
      </p:sp>
      <p:pic>
        <p:nvPicPr>
          <p:cNvPr id="4" name="Picture 3" descr="Screenshot 2015-10-07 15.08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371600"/>
            <a:ext cx="5867400" cy="498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0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/>
              <a:t>What is a University Policy?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16002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A University Policy is a 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written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statement of policy of </a:t>
            </a:r>
            <a:r>
              <a:rPr lang="en-US" sz="2400" u="sng" dirty="0">
                <a:solidFill>
                  <a:srgbClr val="006600"/>
                </a:solidFill>
                <a:cs typeface="Arial"/>
              </a:rPr>
              <a:t>general applicability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 to members of the University community.  </a:t>
            </a:r>
            <a:endParaRPr lang="en-US" sz="2400" dirty="0" smtClean="0">
              <a:solidFill>
                <a:srgbClr val="006600"/>
              </a:solidFill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u="sng" dirty="0">
                <a:solidFill>
                  <a:srgbClr val="006600"/>
                </a:solidFill>
                <a:cs typeface="Arial"/>
              </a:rPr>
              <a:t>D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eveloped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 </a:t>
            </a:r>
            <a:r>
              <a:rPr lang="en-US" sz="2400" dirty="0">
                <a:solidFill>
                  <a:srgbClr val="006600"/>
                </a:solidFill>
                <a:cs typeface="Arial"/>
              </a:rPr>
              <a:t>by a college, department, or unit or by University </a:t>
            </a:r>
            <a:r>
              <a:rPr lang="en-US" sz="2400" dirty="0" smtClean="0">
                <a:solidFill>
                  <a:srgbClr val="006600"/>
                </a:solidFill>
                <a:cs typeface="Arial"/>
              </a:rPr>
              <a:t>administration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Declares 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institutional principles and 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standards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Establishes 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definitions</a:t>
            </a:r>
            <a:endParaRPr lang="en-US" sz="2400" u="sng" dirty="0" smtClean="0">
              <a:solidFill>
                <a:srgbClr val="006600"/>
              </a:solidFill>
              <a:cs typeface="Arial"/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>
                <a:solidFill>
                  <a:srgbClr val="006600"/>
                </a:solidFill>
                <a:cs typeface="Arial"/>
              </a:rPr>
              <a:t>Assigns </a:t>
            </a:r>
            <a:r>
              <a:rPr lang="en-US" sz="2400" u="sng" dirty="0">
                <a:solidFill>
                  <a:srgbClr val="006600"/>
                </a:solidFill>
                <a:cs typeface="Arial"/>
              </a:rPr>
              <a:t>responsibility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Prescribes 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behavior and consequences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  <a:cs typeface="Arial"/>
              </a:rPr>
              <a:t>Establishes </a:t>
            </a:r>
            <a:r>
              <a:rPr lang="en-US" sz="2400" u="sng" dirty="0" smtClean="0">
                <a:solidFill>
                  <a:srgbClr val="006600"/>
                </a:solidFill>
                <a:cs typeface="Arial"/>
              </a:rPr>
              <a:t>procedures</a:t>
            </a:r>
          </a:p>
        </p:txBody>
      </p:sp>
    </p:spTree>
    <p:extLst>
      <p:ext uri="{BB962C8B-B14F-4D97-AF65-F5344CB8AC3E}">
        <p14:creationId xmlns:p14="http://schemas.microsoft.com/office/powerpoint/2010/main" val="509314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is NOT a University Policy?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62000" y="137160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6600"/>
                </a:solidFill>
              </a:rPr>
              <a:t>University Policies do </a:t>
            </a:r>
            <a:r>
              <a:rPr lang="en-US" sz="2800" u="sng" dirty="0">
                <a:solidFill>
                  <a:srgbClr val="006600"/>
                </a:solidFill>
              </a:rPr>
              <a:t>not</a:t>
            </a:r>
            <a:r>
              <a:rPr lang="en-US" sz="2800" dirty="0">
                <a:solidFill>
                  <a:srgbClr val="006600"/>
                </a:solidFill>
              </a:rPr>
              <a:t> </a:t>
            </a:r>
            <a:r>
              <a:rPr lang="en-US" sz="2800" dirty="0" smtClean="0">
                <a:solidFill>
                  <a:srgbClr val="006600"/>
                </a:solidFill>
              </a:rPr>
              <a:t>include </a:t>
            </a:r>
            <a:r>
              <a:rPr lang="en-US" sz="2800" u="sng" dirty="0" smtClean="0">
                <a:solidFill>
                  <a:srgbClr val="006600"/>
                </a:solidFill>
              </a:rPr>
              <a:t>college/departmental policies</a:t>
            </a:r>
            <a:r>
              <a:rPr lang="en-US" sz="2800" dirty="0">
                <a:solidFill>
                  <a:srgbClr val="006600"/>
                </a:solidFill>
              </a:rPr>
              <a:t>, which </a:t>
            </a:r>
            <a:endParaRPr lang="en-US" sz="2800" dirty="0" smtClean="0">
              <a:solidFill>
                <a:srgbClr val="006600"/>
              </a:solidFill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apply </a:t>
            </a:r>
            <a:r>
              <a:rPr lang="en-US" sz="2800" dirty="0">
                <a:solidFill>
                  <a:srgbClr val="006600"/>
                </a:solidFill>
              </a:rPr>
              <a:t>only to the operation of a specific college, department, or </a:t>
            </a:r>
            <a:r>
              <a:rPr lang="en-US" sz="2800" dirty="0" smtClean="0">
                <a:solidFill>
                  <a:srgbClr val="006600"/>
                </a:solidFill>
              </a:rPr>
              <a:t>unit, </a:t>
            </a: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promote </a:t>
            </a:r>
            <a:r>
              <a:rPr lang="en-US" sz="2800" dirty="0">
                <a:solidFill>
                  <a:srgbClr val="006600"/>
                </a:solidFill>
              </a:rPr>
              <a:t>operational efficiencies or enhance the mission of the college, department, or unit, but are not broadly applicable throughout the </a:t>
            </a:r>
            <a:r>
              <a:rPr lang="en-US" sz="2800" dirty="0" smtClean="0">
                <a:solidFill>
                  <a:srgbClr val="006600"/>
                </a:solidFill>
              </a:rPr>
              <a:t>University,</a:t>
            </a:r>
            <a:r>
              <a:rPr lang="en-US" sz="2800" dirty="0">
                <a:solidFill>
                  <a:srgbClr val="006600"/>
                </a:solidFill>
              </a:rPr>
              <a:t> </a:t>
            </a:r>
            <a:r>
              <a:rPr lang="en-US" sz="2800" dirty="0" smtClean="0">
                <a:solidFill>
                  <a:srgbClr val="006600"/>
                </a:solidFill>
              </a:rPr>
              <a:t>and</a:t>
            </a:r>
            <a:endParaRPr lang="en-US" sz="2800" dirty="0">
              <a:solidFill>
                <a:srgbClr val="006600"/>
              </a:solidFill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may </a:t>
            </a:r>
            <a:r>
              <a:rPr lang="en-US" sz="2800" dirty="0">
                <a:solidFill>
                  <a:srgbClr val="006600"/>
                </a:solidFill>
              </a:rPr>
              <a:t>supplement, but must not conflict with, University Policies. </a:t>
            </a:r>
          </a:p>
        </p:txBody>
      </p:sp>
    </p:spTree>
    <p:extLst>
      <p:ext uri="{BB962C8B-B14F-4D97-AF65-F5344CB8AC3E}">
        <p14:creationId xmlns:p14="http://schemas.microsoft.com/office/powerpoint/2010/main" val="2004524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do we need University Policies?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62000" y="1295400"/>
            <a:ext cx="7696200" cy="5216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6600"/>
                </a:solidFill>
              </a:rPr>
              <a:t>University Policies contribute to </a:t>
            </a:r>
            <a:r>
              <a:rPr lang="en-US" sz="2400" u="sng" dirty="0" smtClean="0">
                <a:solidFill>
                  <a:srgbClr val="006600"/>
                </a:solidFill>
              </a:rPr>
              <a:t>institutional stability</a:t>
            </a:r>
            <a:r>
              <a:rPr lang="en-US" sz="2400" dirty="0" smtClean="0">
                <a:solidFill>
                  <a:srgbClr val="006600"/>
                </a:solidFill>
              </a:rPr>
              <a:t> by:</a:t>
            </a:r>
            <a:endParaRPr lang="en-US" sz="2400" dirty="0">
              <a:solidFill>
                <a:srgbClr val="006600"/>
              </a:solidFill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Enhancing </a:t>
            </a:r>
            <a:r>
              <a:rPr lang="en-US" sz="2400" dirty="0">
                <a:solidFill>
                  <a:srgbClr val="006600"/>
                </a:solidFill>
              </a:rPr>
              <a:t>the University’s </a:t>
            </a:r>
            <a:r>
              <a:rPr lang="en-US" sz="2400" u="sng" dirty="0" smtClean="0">
                <a:solidFill>
                  <a:srgbClr val="006600"/>
                </a:solidFill>
              </a:rPr>
              <a:t>mission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u="sng" dirty="0" smtClean="0">
                <a:solidFill>
                  <a:srgbClr val="006600"/>
                </a:solidFill>
              </a:rPr>
              <a:t>Informing and educate</a:t>
            </a:r>
            <a:r>
              <a:rPr lang="en-US" sz="2400" dirty="0" smtClean="0">
                <a:solidFill>
                  <a:srgbClr val="006600"/>
                </a:solidFill>
              </a:rPr>
              <a:t> the University community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Providing </a:t>
            </a:r>
            <a:r>
              <a:rPr lang="en-US" sz="2400" u="sng" dirty="0">
                <a:solidFill>
                  <a:srgbClr val="006600"/>
                </a:solidFill>
              </a:rPr>
              <a:t>clarity and guidance</a:t>
            </a:r>
            <a:r>
              <a:rPr lang="en-US" sz="2400" dirty="0">
                <a:solidFill>
                  <a:srgbClr val="006600"/>
                </a:solidFill>
              </a:rPr>
              <a:t> to the University </a:t>
            </a:r>
            <a:r>
              <a:rPr lang="en-US" sz="2400" dirty="0" smtClean="0">
                <a:solidFill>
                  <a:srgbClr val="006600"/>
                </a:solidFill>
              </a:rPr>
              <a:t>community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Setting standards for </a:t>
            </a:r>
            <a:r>
              <a:rPr lang="en-US" sz="2400" u="sng" dirty="0" smtClean="0">
                <a:solidFill>
                  <a:srgbClr val="006600"/>
                </a:solidFill>
              </a:rPr>
              <a:t>community behaviors</a:t>
            </a:r>
            <a:endParaRPr lang="en-US" sz="2400" u="sng" dirty="0">
              <a:solidFill>
                <a:srgbClr val="006600"/>
              </a:solidFill>
            </a:endParaRP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Promoting </a:t>
            </a:r>
            <a:r>
              <a:rPr lang="en-US" sz="2400" u="sng" dirty="0">
                <a:solidFill>
                  <a:srgbClr val="006600"/>
                </a:solidFill>
              </a:rPr>
              <a:t>operational </a:t>
            </a:r>
            <a:r>
              <a:rPr lang="en-US" sz="2400" u="sng" dirty="0" smtClean="0">
                <a:solidFill>
                  <a:srgbClr val="006600"/>
                </a:solidFill>
              </a:rPr>
              <a:t>efficiencies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Establishing </a:t>
            </a:r>
            <a:r>
              <a:rPr lang="en-US" sz="2400" u="sng" dirty="0">
                <a:solidFill>
                  <a:srgbClr val="006600"/>
                </a:solidFill>
              </a:rPr>
              <a:t>responsibilities and </a:t>
            </a:r>
            <a:r>
              <a:rPr lang="en-US" sz="2400" u="sng" dirty="0" smtClean="0">
                <a:solidFill>
                  <a:srgbClr val="006600"/>
                </a:solidFill>
              </a:rPr>
              <a:t>accountability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Requiring </a:t>
            </a:r>
            <a:r>
              <a:rPr lang="en-US" sz="2400" u="sng" dirty="0" smtClean="0">
                <a:solidFill>
                  <a:srgbClr val="006600"/>
                </a:solidFill>
              </a:rPr>
              <a:t>consistency</a:t>
            </a:r>
            <a:r>
              <a:rPr lang="en-US" sz="2400" dirty="0" smtClean="0">
                <a:solidFill>
                  <a:srgbClr val="006600"/>
                </a:solidFill>
              </a:rPr>
              <a:t> in application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Ensuring coordinated </a:t>
            </a:r>
            <a:r>
              <a:rPr lang="en-US" sz="2400" u="sng" dirty="0" smtClean="0">
                <a:solidFill>
                  <a:srgbClr val="006600"/>
                </a:solidFill>
              </a:rPr>
              <a:t>compliance</a:t>
            </a:r>
            <a:r>
              <a:rPr lang="en-US" sz="2400" dirty="0" smtClean="0">
                <a:solidFill>
                  <a:srgbClr val="006600"/>
                </a:solidFill>
              </a:rPr>
              <a:t> with external laws, regulations,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 smtClean="0">
                <a:solidFill>
                  <a:srgbClr val="006600"/>
                </a:solidFill>
              </a:rPr>
              <a:t>and policies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006600"/>
                </a:solidFill>
              </a:rPr>
              <a:t>Reducing </a:t>
            </a:r>
            <a:r>
              <a:rPr lang="en-US" sz="2400" u="sng" dirty="0">
                <a:solidFill>
                  <a:srgbClr val="006600"/>
                </a:solidFill>
              </a:rPr>
              <a:t>institutional risk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endParaRPr lang="en-US" sz="24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84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University Policy 805, it’s sort of meta…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762000" y="1371600"/>
            <a:ext cx="7696200" cy="455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University Policy 805, </a:t>
            </a:r>
            <a:r>
              <a:rPr lang="en-US" sz="2800" i="1" dirty="0" smtClean="0">
                <a:solidFill>
                  <a:srgbClr val="006600"/>
                </a:solidFill>
              </a:rPr>
              <a:t>University Policy Development, Approval,</a:t>
            </a:r>
            <a:r>
              <a:rPr lang="en-US" sz="2800" i="1" dirty="0">
                <a:solidFill>
                  <a:srgbClr val="006600"/>
                </a:solidFill>
              </a:rPr>
              <a:t> </a:t>
            </a:r>
            <a:r>
              <a:rPr lang="en-US" sz="2800" i="1" dirty="0" smtClean="0">
                <a:solidFill>
                  <a:srgbClr val="006600"/>
                </a:solidFill>
              </a:rPr>
              <a:t>and Publication</a:t>
            </a:r>
            <a:r>
              <a:rPr lang="en-US" sz="2800" dirty="0" smtClean="0">
                <a:solidFill>
                  <a:srgbClr val="006600"/>
                </a:solidFill>
              </a:rPr>
              <a:t>,</a:t>
            </a:r>
            <a:r>
              <a:rPr lang="en-US" sz="2800" i="1" dirty="0" smtClean="0">
                <a:solidFill>
                  <a:srgbClr val="006600"/>
                </a:solidFill>
              </a:rPr>
              <a:t> </a:t>
            </a:r>
            <a:r>
              <a:rPr lang="en-US" sz="2800" dirty="0" smtClean="0">
                <a:solidFill>
                  <a:srgbClr val="006600"/>
                </a:solidFill>
              </a:rPr>
              <a:t>is UNC Charlotte’s new “</a:t>
            </a:r>
            <a:r>
              <a:rPr lang="en-US" sz="2800" u="sng" dirty="0" smtClean="0">
                <a:solidFill>
                  <a:srgbClr val="006600"/>
                </a:solidFill>
              </a:rPr>
              <a:t>policy on policies</a:t>
            </a:r>
            <a:r>
              <a:rPr lang="en-US" sz="2800" dirty="0" smtClean="0">
                <a:solidFill>
                  <a:srgbClr val="006600"/>
                </a:solidFill>
              </a:rPr>
              <a:t>”</a:t>
            </a:r>
            <a:r>
              <a:rPr lang="en-US" sz="2800" dirty="0">
                <a:solidFill>
                  <a:srgbClr val="006600"/>
                </a:solidFill>
              </a:rPr>
              <a:t> (March 2015) </a:t>
            </a:r>
            <a:endParaRPr lang="en-US" sz="2800" dirty="0" smtClean="0">
              <a:solidFill>
                <a:srgbClr val="006600"/>
              </a:solidFill>
            </a:endParaRPr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Purpose of UP-805 is </a:t>
            </a:r>
            <a:r>
              <a:rPr lang="en-US" sz="2800" dirty="0">
                <a:solidFill>
                  <a:srgbClr val="006600"/>
                </a:solidFill>
              </a:rPr>
              <a:t>to </a:t>
            </a:r>
            <a:r>
              <a:rPr lang="en-US" sz="2800" u="sng" dirty="0">
                <a:solidFill>
                  <a:srgbClr val="006600"/>
                </a:solidFill>
              </a:rPr>
              <a:t>ensure consistency and clarity</a:t>
            </a:r>
            <a:r>
              <a:rPr lang="en-US" sz="2800" dirty="0">
                <a:solidFill>
                  <a:srgbClr val="006600"/>
                </a:solidFill>
              </a:rPr>
              <a:t> regarding development, review, revision, approval, and publication of University Policies</a:t>
            </a:r>
            <a:r>
              <a:rPr lang="en-US" sz="2800" dirty="0" smtClean="0">
                <a:solidFill>
                  <a:srgbClr val="006600"/>
                </a:solidFill>
              </a:rPr>
              <a:t>.</a:t>
            </a:r>
          </a:p>
          <a:p>
            <a:pPr marL="457200" indent="-457200">
              <a:spcAft>
                <a:spcPts val="600"/>
              </a:spcAft>
              <a:buFont typeface="Arial"/>
              <a:buChar char="•"/>
            </a:pPr>
            <a:r>
              <a:rPr lang="en-US" sz="2800" dirty="0">
                <a:solidFill>
                  <a:srgbClr val="006600"/>
                </a:solidFill>
              </a:rPr>
              <a:t>Requires that University Policies be </a:t>
            </a:r>
            <a:r>
              <a:rPr lang="en-US" sz="2800" u="sng" dirty="0">
                <a:solidFill>
                  <a:srgbClr val="006600"/>
                </a:solidFill>
              </a:rPr>
              <a:t>current, consistent, and available</a:t>
            </a:r>
            <a:r>
              <a:rPr lang="en-US" sz="2800" dirty="0">
                <a:solidFill>
                  <a:srgbClr val="006600"/>
                </a:solidFill>
              </a:rPr>
              <a:t> to all who are expected to comply with them</a:t>
            </a:r>
            <a:r>
              <a:rPr lang="en-US" sz="2800" dirty="0" smtClean="0">
                <a:solidFill>
                  <a:srgbClr val="006600"/>
                </a:solidFill>
              </a:rPr>
              <a:t>.</a:t>
            </a:r>
            <a:endParaRPr lang="en-US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3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Supplemental Procedures or Regulations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762000" y="1371600"/>
            <a:ext cx="7696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6600"/>
                </a:solidFill>
              </a:rPr>
              <a:t>Appended to </a:t>
            </a:r>
            <a:r>
              <a:rPr lang="en-US" sz="2800" u="sng" dirty="0" smtClean="0">
                <a:solidFill>
                  <a:srgbClr val="006600"/>
                </a:solidFill>
              </a:rPr>
              <a:t>some</a:t>
            </a:r>
            <a:r>
              <a:rPr lang="en-US" sz="2800" dirty="0" smtClean="0">
                <a:solidFill>
                  <a:srgbClr val="006600"/>
                </a:solidFill>
              </a:rPr>
              <a:t> University Policies, they:</a:t>
            </a:r>
            <a:endParaRPr lang="en-US" sz="2800" u="sng" dirty="0" smtClean="0">
              <a:solidFill>
                <a:srgbClr val="0066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contain </a:t>
            </a:r>
            <a:r>
              <a:rPr lang="en-US" sz="2800" dirty="0">
                <a:solidFill>
                  <a:srgbClr val="006600"/>
                </a:solidFill>
              </a:rPr>
              <a:t>specific </a:t>
            </a:r>
            <a:r>
              <a:rPr lang="en-US" sz="2800" u="sng" dirty="0">
                <a:solidFill>
                  <a:srgbClr val="006600"/>
                </a:solidFill>
              </a:rPr>
              <a:t>mechanisms or processes </a:t>
            </a:r>
            <a:r>
              <a:rPr lang="en-US" sz="2800" dirty="0">
                <a:solidFill>
                  <a:srgbClr val="006600"/>
                </a:solidFill>
              </a:rPr>
              <a:t>related to </a:t>
            </a:r>
            <a:r>
              <a:rPr lang="en-US" sz="2800" dirty="0" smtClean="0">
                <a:solidFill>
                  <a:srgbClr val="006600"/>
                </a:solidFill>
              </a:rPr>
              <a:t>a </a:t>
            </a:r>
            <a:r>
              <a:rPr lang="en-US" sz="2800" dirty="0">
                <a:solidFill>
                  <a:srgbClr val="006600"/>
                </a:solidFill>
              </a:rPr>
              <a:t>University </a:t>
            </a:r>
            <a:r>
              <a:rPr lang="en-US" sz="2800" dirty="0" smtClean="0">
                <a:solidFill>
                  <a:srgbClr val="006600"/>
                </a:solidFill>
              </a:rPr>
              <a:t>Policy,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establish </a:t>
            </a:r>
            <a:r>
              <a:rPr lang="en-US" sz="2800" dirty="0">
                <a:solidFill>
                  <a:srgbClr val="006600"/>
                </a:solidFill>
              </a:rPr>
              <a:t>how that University Policy should be </a:t>
            </a:r>
            <a:r>
              <a:rPr lang="en-US" sz="2800" u="sng" dirty="0">
                <a:solidFill>
                  <a:srgbClr val="006600"/>
                </a:solidFill>
              </a:rPr>
              <a:t>carried </a:t>
            </a:r>
            <a:r>
              <a:rPr lang="en-US" sz="2800" u="sng" dirty="0" smtClean="0">
                <a:solidFill>
                  <a:srgbClr val="006600"/>
                </a:solidFill>
              </a:rPr>
              <a:t>out</a:t>
            </a:r>
            <a:r>
              <a:rPr lang="en-US" sz="2800" dirty="0" smtClean="0">
                <a:solidFill>
                  <a:srgbClr val="006600"/>
                </a:solidFill>
              </a:rPr>
              <a:t>, and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may </a:t>
            </a:r>
            <a:r>
              <a:rPr lang="en-US" sz="2800" dirty="0">
                <a:solidFill>
                  <a:srgbClr val="006600"/>
                </a:solidFill>
              </a:rPr>
              <a:t>include detailed instructions, steps, and/or forms that </a:t>
            </a:r>
            <a:r>
              <a:rPr lang="en-US" sz="2800" u="sng" dirty="0">
                <a:solidFill>
                  <a:srgbClr val="006600"/>
                </a:solidFill>
              </a:rPr>
              <a:t>facilitate compliance </a:t>
            </a:r>
            <a:r>
              <a:rPr lang="en-US" sz="2800" dirty="0">
                <a:solidFill>
                  <a:srgbClr val="006600"/>
                </a:solidFill>
              </a:rPr>
              <a:t>with a University </a:t>
            </a:r>
            <a:r>
              <a:rPr lang="en-US" sz="2800" dirty="0" smtClean="0">
                <a:solidFill>
                  <a:srgbClr val="006600"/>
                </a:solidFill>
              </a:rPr>
              <a:t>Policy.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6600"/>
                </a:solidFill>
              </a:rPr>
              <a:t>Not </a:t>
            </a:r>
            <a:r>
              <a:rPr lang="en-US" sz="2800" dirty="0">
                <a:solidFill>
                  <a:srgbClr val="006600"/>
                </a:solidFill>
              </a:rPr>
              <a:t>all University Policies include Supplemental Procedures or Regulations.</a:t>
            </a:r>
          </a:p>
        </p:txBody>
      </p:sp>
    </p:spTree>
    <p:extLst>
      <p:ext uri="{BB962C8B-B14F-4D97-AF65-F5344CB8AC3E}">
        <p14:creationId xmlns:p14="http://schemas.microsoft.com/office/powerpoint/2010/main" val="582055273"/>
      </p:ext>
    </p:extLst>
  </p:cSld>
  <p:clrMapOvr>
    <a:masterClrMapping/>
  </p:clrMapOvr>
</p:sld>
</file>

<file path=ppt/theme/theme1.xml><?xml version="1.0" encoding="utf-8"?>
<a:theme xmlns:a="http://schemas.openxmlformats.org/drawingml/2006/main" name="UNCCharlotte_template02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UNCCharlotte_template02 (1)</Template>
  <TotalTime>4709</TotalTime>
  <Words>1567</Words>
  <Application>Microsoft Macintosh PowerPoint</Application>
  <PresentationFormat>On-screen Show (4:3)</PresentationFormat>
  <Paragraphs>236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UNCCharlotte_template02 (1)</vt:lpstr>
      <vt:lpstr>Policies, Policies, Policies! What are they? Why are they important?  How do I develop new ones or revise old ones?</vt:lpstr>
      <vt:lpstr>PowerPoint Presentation</vt:lpstr>
      <vt:lpstr>Overview</vt:lpstr>
      <vt:lpstr>University Policies Website legal.uncc.edu/policies</vt:lpstr>
      <vt:lpstr>What is a University Policy?</vt:lpstr>
      <vt:lpstr>What is NOT a University Policy?</vt:lpstr>
      <vt:lpstr>Why do we need University Policies?</vt:lpstr>
      <vt:lpstr>University Policy 805, it’s sort of meta…</vt:lpstr>
      <vt:lpstr>Supplemental Procedures or Regulations</vt:lpstr>
      <vt:lpstr>Roles and Responsibilities</vt:lpstr>
      <vt:lpstr>Roles and Responsibilities</vt:lpstr>
      <vt:lpstr>Roles and Responsibilities</vt:lpstr>
      <vt:lpstr>Standards</vt:lpstr>
      <vt:lpstr>Approval Exceptions</vt:lpstr>
      <vt:lpstr>Interim Policies</vt:lpstr>
      <vt:lpstr>Policy Rescission</vt:lpstr>
      <vt:lpstr>Policy Publication</vt:lpstr>
      <vt:lpstr>Policy Review</vt:lpstr>
      <vt:lpstr>Policy Development/Revision Flow Chart</vt:lpstr>
      <vt:lpstr>Policy Revision/Development Process legal.uncc.edu/sites/legal.uncc.edu/files/media/UP-805-Procedures.pdf</vt:lpstr>
      <vt:lpstr>Policy Revision/Development Process</vt:lpstr>
      <vt:lpstr>Policy Revision/Development Process</vt:lpstr>
      <vt:lpstr>Policy Revision/Development Process</vt:lpstr>
      <vt:lpstr>Policy Revision/Development Process</vt:lpstr>
      <vt:lpstr>Questions?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Title, Arial 44 bold</dc:title>
  <dc:creator>Cindy Jones</dc:creator>
  <cp:lastModifiedBy>Amy Kelso</cp:lastModifiedBy>
  <cp:revision>101</cp:revision>
  <cp:lastPrinted>2015-10-05T17:33:31Z</cp:lastPrinted>
  <dcterms:created xsi:type="dcterms:W3CDTF">2014-04-28T15:04:37Z</dcterms:created>
  <dcterms:modified xsi:type="dcterms:W3CDTF">2015-10-09T13:58:00Z</dcterms:modified>
</cp:coreProperties>
</file>