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261" r:id="rId2"/>
    <p:sldId id="278" r:id="rId3"/>
    <p:sldId id="298" r:id="rId4"/>
    <p:sldId id="277" r:id="rId5"/>
    <p:sldId id="297" r:id="rId6"/>
    <p:sldId id="299" r:id="rId7"/>
    <p:sldId id="280" r:id="rId8"/>
    <p:sldId id="281" r:id="rId9"/>
    <p:sldId id="285" r:id="rId10"/>
    <p:sldId id="300" r:id="rId11"/>
    <p:sldId id="302" r:id="rId12"/>
    <p:sldId id="312" r:id="rId13"/>
    <p:sldId id="309" r:id="rId14"/>
    <p:sldId id="304" r:id="rId15"/>
    <p:sldId id="301" r:id="rId16"/>
    <p:sldId id="305" r:id="rId17"/>
    <p:sldId id="307" r:id="rId18"/>
    <p:sldId id="310" r:id="rId19"/>
    <p:sldId id="311" r:id="rId20"/>
    <p:sldId id="295" r:id="rId21"/>
  </p:sldIdLst>
  <p:sldSz cx="9144000" cy="6858000" type="screen4x3"/>
  <p:notesSz cx="6881813" cy="9296400"/>
  <p:defaultTextStyle>
    <a:defPPr>
      <a:defRPr lang="en-US"/>
    </a:defPPr>
    <a:lvl1pPr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1pPr>
    <a:lvl2pPr marL="511230" indent="-150362"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2pPr>
    <a:lvl3pPr marL="1023713" indent="-301977"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3pPr>
    <a:lvl4pPr marL="1534942" indent="-452338"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4pPr>
    <a:lvl5pPr marL="2047424" indent="-603953" algn="l" defTabSz="511230" rtl="0" fontAlgn="base">
      <a:spcBef>
        <a:spcPct val="0"/>
      </a:spcBef>
      <a:spcAft>
        <a:spcPct val="0"/>
      </a:spcAft>
      <a:defRPr sz="2100" kern="1200">
        <a:solidFill>
          <a:schemeClr val="tx1"/>
        </a:solidFill>
        <a:latin typeface="Arial" charset="0"/>
        <a:ea typeface="ＭＳ Ｐゴシック" pitchFamily="-110" charset="-128"/>
        <a:cs typeface="+mn-cs"/>
      </a:defRPr>
    </a:lvl5pPr>
    <a:lvl6pPr marL="1804340" algn="l" defTabSz="721736" rtl="0" eaLnBrk="1" latinLnBrk="0" hangingPunct="1">
      <a:defRPr sz="2100" kern="1200">
        <a:solidFill>
          <a:schemeClr val="tx1"/>
        </a:solidFill>
        <a:latin typeface="Arial" charset="0"/>
        <a:ea typeface="ＭＳ Ｐゴシック" pitchFamily="-110" charset="-128"/>
        <a:cs typeface="+mn-cs"/>
      </a:defRPr>
    </a:lvl6pPr>
    <a:lvl7pPr marL="2165208" algn="l" defTabSz="721736" rtl="0" eaLnBrk="1" latinLnBrk="0" hangingPunct="1">
      <a:defRPr sz="2100" kern="1200">
        <a:solidFill>
          <a:schemeClr val="tx1"/>
        </a:solidFill>
        <a:latin typeface="Arial" charset="0"/>
        <a:ea typeface="ＭＳ Ｐゴシック" pitchFamily="-110" charset="-128"/>
        <a:cs typeface="+mn-cs"/>
      </a:defRPr>
    </a:lvl7pPr>
    <a:lvl8pPr marL="2526076" algn="l" defTabSz="721736" rtl="0" eaLnBrk="1" latinLnBrk="0" hangingPunct="1">
      <a:defRPr sz="2100" kern="1200">
        <a:solidFill>
          <a:schemeClr val="tx1"/>
        </a:solidFill>
        <a:latin typeface="Arial" charset="0"/>
        <a:ea typeface="ＭＳ Ｐゴシック" pitchFamily="-110" charset="-128"/>
        <a:cs typeface="+mn-cs"/>
      </a:defRPr>
    </a:lvl8pPr>
    <a:lvl9pPr marL="2886944" algn="l" defTabSz="721736" rtl="0" eaLnBrk="1" latinLnBrk="0" hangingPunct="1">
      <a:defRPr sz="2100" kern="1200">
        <a:solidFill>
          <a:schemeClr val="tx1"/>
        </a:solidFill>
        <a:latin typeface="Arial" charset="0"/>
        <a:ea typeface="ＭＳ Ｐゴシック" pitchFamily="-110" charset="-128"/>
        <a:cs typeface="+mn-cs"/>
      </a:defRPr>
    </a:lvl9pPr>
  </p:defaultTextStyle>
  <p:extLst>
    <p:ext uri="{521415D9-36F7-43E2-AB2F-B90AF26B5E84}">
      <p14:sectionLst xmlns:p14="http://schemas.microsoft.com/office/powerpoint/2010/main">
        <p14:section name="Default Section" id="{A3B49361-4CCF-4C2F-B520-6E00BD964DBC}">
          <p14:sldIdLst>
            <p14:sldId id="261"/>
            <p14:sldId id="278"/>
            <p14:sldId id="298"/>
            <p14:sldId id="277"/>
            <p14:sldId id="297"/>
            <p14:sldId id="299"/>
          </p14:sldIdLst>
        </p14:section>
        <p14:section name="Untitled Section" id="{B10D2556-6839-4029-91E0-1AF6B6B9987F}">
          <p14:sldIdLst>
            <p14:sldId id="280"/>
            <p14:sldId id="281"/>
            <p14:sldId id="285"/>
            <p14:sldId id="300"/>
            <p14:sldId id="302"/>
            <p14:sldId id="312"/>
            <p14:sldId id="309"/>
            <p14:sldId id="304"/>
            <p14:sldId id="301"/>
            <p14:sldId id="305"/>
            <p14:sldId id="307"/>
            <p14:sldId id="310"/>
            <p14:sldId id="311"/>
            <p14:sldId id="295"/>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BD97"/>
    <a:srgbClr val="00703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9065" autoAdjust="0"/>
  </p:normalViewPr>
  <p:slideViewPr>
    <p:cSldViewPr snapToObjects="1">
      <p:cViewPr>
        <p:scale>
          <a:sx n="54" d="100"/>
          <a:sy n="54" d="100"/>
        </p:scale>
        <p:origin x="-98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CAEEC2-432A-49CF-9894-F1B2EDBBDF3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C759660-CD31-4E3E-998B-AEDE46DC1345}">
      <dgm:prSet/>
      <dgm:spPr/>
      <dgm:t>
        <a:bodyPr/>
        <a:lstStyle/>
        <a:p>
          <a:pPr rtl="0"/>
          <a:r>
            <a:rPr lang="en-US" b="1" dirty="0" smtClean="0"/>
            <a:t>Note: Personnel records are confidential under the North Carolina Human Records Act, but certain information about each employee  is open to public inspection under NCGS §126-23</a:t>
          </a:r>
          <a:r>
            <a:rPr lang="en-US" dirty="0" smtClean="0"/>
            <a:t>.</a:t>
          </a:r>
          <a:endParaRPr lang="en-US" dirty="0"/>
        </a:p>
      </dgm:t>
    </dgm:pt>
    <dgm:pt modelId="{F68CCFE1-19E7-4D77-AF1D-37222191A32D}" type="parTrans" cxnId="{5A261EAD-F17B-463A-8E3D-FB0748F43E41}">
      <dgm:prSet/>
      <dgm:spPr/>
      <dgm:t>
        <a:bodyPr/>
        <a:lstStyle/>
        <a:p>
          <a:endParaRPr lang="en-US"/>
        </a:p>
      </dgm:t>
    </dgm:pt>
    <dgm:pt modelId="{4CB40841-37B9-4077-A695-AD1B1083CC29}" type="sibTrans" cxnId="{5A261EAD-F17B-463A-8E3D-FB0748F43E41}">
      <dgm:prSet/>
      <dgm:spPr/>
      <dgm:t>
        <a:bodyPr/>
        <a:lstStyle/>
        <a:p>
          <a:endParaRPr lang="en-US"/>
        </a:p>
      </dgm:t>
    </dgm:pt>
    <dgm:pt modelId="{C4032B46-C34A-4F05-949A-24793C45B20F}" type="pres">
      <dgm:prSet presAssocID="{3ECAEEC2-432A-49CF-9894-F1B2EDBBDF3B}" presName="linear" presStyleCnt="0">
        <dgm:presLayoutVars>
          <dgm:animLvl val="lvl"/>
          <dgm:resizeHandles val="exact"/>
        </dgm:presLayoutVars>
      </dgm:prSet>
      <dgm:spPr/>
      <dgm:t>
        <a:bodyPr/>
        <a:lstStyle/>
        <a:p>
          <a:endParaRPr lang="en-US"/>
        </a:p>
      </dgm:t>
    </dgm:pt>
    <dgm:pt modelId="{6A698A24-95DD-40CE-A1AA-9D7E88456276}" type="pres">
      <dgm:prSet presAssocID="{0C759660-CD31-4E3E-998B-AEDE46DC1345}" presName="parentText" presStyleLbl="node1" presStyleIdx="0" presStyleCnt="1" custLinFactNeighborX="-3048" custLinFactNeighborY="-19350">
        <dgm:presLayoutVars>
          <dgm:chMax val="0"/>
          <dgm:bulletEnabled val="1"/>
        </dgm:presLayoutVars>
      </dgm:prSet>
      <dgm:spPr/>
      <dgm:t>
        <a:bodyPr/>
        <a:lstStyle/>
        <a:p>
          <a:endParaRPr lang="en-US"/>
        </a:p>
      </dgm:t>
    </dgm:pt>
  </dgm:ptLst>
  <dgm:cxnLst>
    <dgm:cxn modelId="{C433E0BB-BE57-4DBF-80BF-02135882C0CC}" type="presOf" srcId="{3ECAEEC2-432A-49CF-9894-F1B2EDBBDF3B}" destId="{C4032B46-C34A-4F05-949A-24793C45B20F}" srcOrd="0" destOrd="0" presId="urn:microsoft.com/office/officeart/2005/8/layout/vList2"/>
    <dgm:cxn modelId="{5A261EAD-F17B-463A-8E3D-FB0748F43E41}" srcId="{3ECAEEC2-432A-49CF-9894-F1B2EDBBDF3B}" destId="{0C759660-CD31-4E3E-998B-AEDE46DC1345}" srcOrd="0" destOrd="0" parTransId="{F68CCFE1-19E7-4D77-AF1D-37222191A32D}" sibTransId="{4CB40841-37B9-4077-A695-AD1B1083CC29}"/>
    <dgm:cxn modelId="{CFD8DC12-989E-4694-AE7F-B174808667A9}" type="presOf" srcId="{0C759660-CD31-4E3E-998B-AEDE46DC1345}" destId="{6A698A24-95DD-40CE-A1AA-9D7E88456276}" srcOrd="0" destOrd="0" presId="urn:microsoft.com/office/officeart/2005/8/layout/vList2"/>
    <dgm:cxn modelId="{AAF9C637-40AA-4DCE-B867-08EA28F1144D}" type="presParOf" srcId="{C4032B46-C34A-4F05-949A-24793C45B20F}" destId="{6A698A24-95DD-40CE-A1AA-9D7E8845627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91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6FBEBAF-F61D-45FB-8299-4B7DBF943CD9}" type="datetimeFigureOut">
              <a:rPr lang="en-US" smtClean="0"/>
              <a:t>10/5/2015</a:t>
            </a:fld>
            <a:endParaRPr lang="en-US" dirty="0"/>
          </a:p>
        </p:txBody>
      </p:sp>
      <p:sp>
        <p:nvSpPr>
          <p:cNvPr id="4" name="Footer Placeholder 3"/>
          <p:cNvSpPr>
            <a:spLocks noGrp="1"/>
          </p:cNvSpPr>
          <p:nvPr>
            <p:ph type="ftr" sz="quarter" idx="2"/>
          </p:nvPr>
        </p:nvSpPr>
        <p:spPr>
          <a:xfrm>
            <a:off x="1" y="8829675"/>
            <a:ext cx="2982913"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BA7E65A6-49BD-47DF-9B72-FDD3F6A672A1}" type="slidenum">
              <a:rPr lang="en-US" smtClean="0"/>
              <a:t>‹#›</a:t>
            </a:fld>
            <a:endParaRPr lang="en-US" dirty="0"/>
          </a:p>
        </p:txBody>
      </p:sp>
    </p:spTree>
    <p:extLst>
      <p:ext uri="{BB962C8B-B14F-4D97-AF65-F5344CB8AC3E}">
        <p14:creationId xmlns:p14="http://schemas.microsoft.com/office/powerpoint/2010/main" val="4293625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446" tIns="46223" rIns="92446" bIns="46223" rtlCol="0"/>
          <a:lstStyle>
            <a:lvl1pPr algn="r">
              <a:defRPr sz="1200"/>
            </a:lvl1pPr>
          </a:lstStyle>
          <a:p>
            <a:fld id="{9F39D239-A4E1-4387-B4BF-842AA6137023}" type="datetimeFigureOut">
              <a:rPr lang="en-US" smtClean="0"/>
              <a:t>10/5/2015</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446" tIns="46223" rIns="92446" bIns="46223" rtlCol="0" anchor="b"/>
          <a:lstStyle>
            <a:lvl1pPr algn="r">
              <a:defRPr sz="1200"/>
            </a:lvl1pPr>
          </a:lstStyle>
          <a:p>
            <a:fld id="{1C279B51-628D-4BDB-AE78-8C902DFDBB86}" type="slidenum">
              <a:rPr lang="en-US" smtClean="0"/>
              <a:t>‹#›</a:t>
            </a:fld>
            <a:endParaRPr lang="en-US" dirty="0"/>
          </a:p>
        </p:txBody>
      </p:sp>
    </p:spTree>
    <p:extLst>
      <p:ext uri="{BB962C8B-B14F-4D97-AF65-F5344CB8AC3E}">
        <p14:creationId xmlns:p14="http://schemas.microsoft.com/office/powerpoint/2010/main" val="4044573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279B51-628D-4BDB-AE78-8C902DFDBB86}" type="slidenum">
              <a:rPr lang="en-US" smtClean="0"/>
              <a:t>2</a:t>
            </a:fld>
            <a:endParaRPr lang="en-US" dirty="0"/>
          </a:p>
        </p:txBody>
      </p:sp>
    </p:spTree>
    <p:extLst>
      <p:ext uri="{BB962C8B-B14F-4D97-AF65-F5344CB8AC3E}">
        <p14:creationId xmlns:p14="http://schemas.microsoft.com/office/powerpoint/2010/main" val="3194892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279B51-628D-4BDB-AE78-8C902DFDBB86}" type="slidenum">
              <a:rPr lang="en-US" smtClean="0"/>
              <a:t>6</a:t>
            </a:fld>
            <a:endParaRPr lang="en-US" dirty="0"/>
          </a:p>
        </p:txBody>
      </p:sp>
    </p:spTree>
    <p:extLst>
      <p:ext uri="{BB962C8B-B14F-4D97-AF65-F5344CB8AC3E}">
        <p14:creationId xmlns:p14="http://schemas.microsoft.com/office/powerpoint/2010/main" val="2106772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p:titleStyle>
    <p:body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1999" rtl="0" eaLnBrk="1" latinLnBrk="0" hangingPunct="1">
        <a:defRPr sz="2100" kern="1200">
          <a:solidFill>
            <a:schemeClr val="tx1"/>
          </a:solidFill>
          <a:latin typeface="+mn-lt"/>
          <a:ea typeface="+mn-ea"/>
          <a:cs typeface="+mn-cs"/>
        </a:defRPr>
      </a:lvl1pPr>
      <a:lvl2pPr marL="511999" algn="l" defTabSz="511999" rtl="0" eaLnBrk="1" latinLnBrk="0" hangingPunct="1">
        <a:defRPr sz="2100" kern="1200">
          <a:solidFill>
            <a:schemeClr val="tx1"/>
          </a:solidFill>
          <a:latin typeface="+mn-lt"/>
          <a:ea typeface="+mn-ea"/>
          <a:cs typeface="+mn-cs"/>
        </a:defRPr>
      </a:lvl2pPr>
      <a:lvl3pPr marL="1023999" algn="l" defTabSz="511999" rtl="0" eaLnBrk="1" latinLnBrk="0" hangingPunct="1">
        <a:defRPr sz="2100" kern="1200">
          <a:solidFill>
            <a:schemeClr val="tx1"/>
          </a:solidFill>
          <a:latin typeface="+mn-lt"/>
          <a:ea typeface="+mn-ea"/>
          <a:cs typeface="+mn-cs"/>
        </a:defRPr>
      </a:lvl3pPr>
      <a:lvl4pPr marL="1535998" algn="l" defTabSz="511999" rtl="0" eaLnBrk="1" latinLnBrk="0" hangingPunct="1">
        <a:defRPr sz="2100" kern="1200">
          <a:solidFill>
            <a:schemeClr val="tx1"/>
          </a:solidFill>
          <a:latin typeface="+mn-lt"/>
          <a:ea typeface="+mn-ea"/>
          <a:cs typeface="+mn-cs"/>
        </a:defRPr>
      </a:lvl4pPr>
      <a:lvl5pPr marL="2047997" algn="l" defTabSz="511999" rtl="0" eaLnBrk="1" latinLnBrk="0" hangingPunct="1">
        <a:defRPr sz="2100" kern="1200">
          <a:solidFill>
            <a:schemeClr val="tx1"/>
          </a:solidFill>
          <a:latin typeface="+mn-lt"/>
          <a:ea typeface="+mn-ea"/>
          <a:cs typeface="+mn-cs"/>
        </a:defRPr>
      </a:lvl5pPr>
      <a:lvl6pPr marL="2559997" algn="l" defTabSz="511999" rtl="0" eaLnBrk="1" latinLnBrk="0" hangingPunct="1">
        <a:defRPr sz="2100" kern="1200">
          <a:solidFill>
            <a:schemeClr val="tx1"/>
          </a:solidFill>
          <a:latin typeface="+mn-lt"/>
          <a:ea typeface="+mn-ea"/>
          <a:cs typeface="+mn-cs"/>
        </a:defRPr>
      </a:lvl6pPr>
      <a:lvl7pPr marL="3071997" algn="l" defTabSz="511999" rtl="0" eaLnBrk="1" latinLnBrk="0" hangingPunct="1">
        <a:defRPr sz="2100" kern="1200">
          <a:solidFill>
            <a:schemeClr val="tx1"/>
          </a:solidFill>
          <a:latin typeface="+mn-lt"/>
          <a:ea typeface="+mn-ea"/>
          <a:cs typeface="+mn-cs"/>
        </a:defRPr>
      </a:lvl7pPr>
      <a:lvl8pPr marL="3583997" algn="l" defTabSz="511999" rtl="0" eaLnBrk="1" latinLnBrk="0" hangingPunct="1">
        <a:defRPr sz="2100" kern="1200">
          <a:solidFill>
            <a:schemeClr val="tx1"/>
          </a:solidFill>
          <a:latin typeface="+mn-lt"/>
          <a:ea typeface="+mn-ea"/>
          <a:cs typeface="+mn-cs"/>
        </a:defRPr>
      </a:lvl8pPr>
      <a:lvl9pPr marL="4095996" algn="l" defTabSz="51199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1981200"/>
            <a:ext cx="9144000" cy="2971800"/>
          </a:xfrm>
          <a:prstGeom prst="rect">
            <a:avLst/>
          </a:prstGeom>
        </p:spPr>
        <p:txBody>
          <a:bodyPr anchor="t"/>
          <a:lstStyle/>
          <a:p>
            <a:pPr>
              <a:tabLst>
                <a:tab pos="7432675" algn="l"/>
              </a:tabLst>
            </a:pPr>
            <a:r>
              <a:rPr lang="en-US" sz="3600" b="1" dirty="0">
                <a:solidFill>
                  <a:srgbClr val="00703C"/>
                </a:solidFill>
                <a:latin typeface="Arial" charset="0"/>
                <a:ea typeface="ＭＳ Ｐゴシック" pitchFamily="-110" charset="-128"/>
                <a:cs typeface="Arial" charset="0"/>
              </a:rPr>
              <a:t>The </a:t>
            </a:r>
            <a:r>
              <a:rPr lang="en-US" sz="3600" b="1" dirty="0" smtClean="0">
                <a:solidFill>
                  <a:srgbClr val="00703C"/>
                </a:solidFill>
                <a:latin typeface="Arial" charset="0"/>
                <a:ea typeface="ＭＳ Ｐゴシック" pitchFamily="-110" charset="-128"/>
                <a:cs typeface="Arial" charset="0"/>
              </a:rPr>
              <a:t>Intersection between </a:t>
            </a:r>
            <a:br>
              <a:rPr lang="en-US" sz="3600" b="1" dirty="0" smtClean="0">
                <a:solidFill>
                  <a:srgbClr val="00703C"/>
                </a:solidFill>
                <a:latin typeface="Arial" charset="0"/>
                <a:ea typeface="ＭＳ Ｐゴシック" pitchFamily="-110" charset="-128"/>
                <a:cs typeface="Arial" charset="0"/>
              </a:rPr>
            </a:br>
            <a:r>
              <a:rPr lang="en-US" sz="3600" b="1" dirty="0" smtClean="0">
                <a:solidFill>
                  <a:srgbClr val="00703C"/>
                </a:solidFill>
                <a:latin typeface="Arial" charset="0"/>
                <a:ea typeface="ＭＳ Ｐゴシック" pitchFamily="-110" charset="-128"/>
                <a:cs typeface="Arial" charset="0"/>
              </a:rPr>
              <a:t>Public </a:t>
            </a:r>
            <a:r>
              <a:rPr lang="en-US" sz="3600" b="1" dirty="0">
                <a:solidFill>
                  <a:srgbClr val="00703C"/>
                </a:solidFill>
                <a:latin typeface="Arial" charset="0"/>
                <a:ea typeface="ＭＳ Ｐゴシック" pitchFamily="-110" charset="-128"/>
                <a:cs typeface="Arial" charset="0"/>
              </a:rPr>
              <a:t>Records </a:t>
            </a:r>
            <a:r>
              <a:rPr lang="en-US" sz="3600" b="1" dirty="0" smtClean="0">
                <a:solidFill>
                  <a:srgbClr val="00703C"/>
                </a:solidFill>
                <a:latin typeface="Arial" charset="0"/>
                <a:ea typeface="ＭＳ Ｐゴシック" pitchFamily="-110" charset="-128"/>
                <a:cs typeface="Arial" charset="0"/>
              </a:rPr>
              <a:t>Act and State Human Resources Act</a:t>
            </a:r>
            <a:br>
              <a:rPr lang="en-US" sz="3600" b="1" dirty="0" smtClean="0">
                <a:solidFill>
                  <a:srgbClr val="00703C"/>
                </a:solidFill>
                <a:latin typeface="Arial" charset="0"/>
                <a:ea typeface="ＭＳ Ｐゴシック" pitchFamily="-110" charset="-128"/>
                <a:cs typeface="Arial" charset="0"/>
              </a:rPr>
            </a:br>
            <a:r>
              <a:rPr lang="en-US" sz="2800" b="1" dirty="0" smtClean="0">
                <a:solidFill>
                  <a:srgbClr val="00703C"/>
                </a:solidFill>
                <a:latin typeface="Arial" charset="0"/>
                <a:ea typeface="ＭＳ Ｐゴシック" pitchFamily="-110" charset="-128"/>
                <a:cs typeface="Arial" charset="0"/>
              </a:rPr>
              <a:t>Connecting the dots…</a:t>
            </a:r>
            <a:r>
              <a:rPr lang="en-US" sz="2800" b="1" dirty="0">
                <a:solidFill>
                  <a:srgbClr val="00703C"/>
                </a:solidFill>
                <a:latin typeface="Arial" charset="0"/>
                <a:ea typeface="ＭＳ Ｐゴシック" pitchFamily="-110" charset="-128"/>
                <a:cs typeface="Arial" charset="0"/>
              </a:rPr>
              <a:t/>
            </a:r>
            <a:br>
              <a:rPr lang="en-US" sz="2800" b="1" dirty="0">
                <a:solidFill>
                  <a:srgbClr val="00703C"/>
                </a:solidFill>
                <a:latin typeface="Arial" charset="0"/>
                <a:ea typeface="ＭＳ Ｐゴシック" pitchFamily="-110" charset="-128"/>
                <a:cs typeface="Arial" charset="0"/>
              </a:rPr>
            </a:br>
            <a:r>
              <a:rPr lang="en-US" sz="3600" b="1" dirty="0" smtClean="0">
                <a:solidFill>
                  <a:srgbClr val="00703C"/>
                </a:solidFill>
                <a:latin typeface="Arial" charset="0"/>
                <a:ea typeface="ＭＳ Ｐゴシック" pitchFamily="-110" charset="-128"/>
                <a:cs typeface="Arial" charset="0"/>
              </a:rPr>
              <a:t/>
            </a:r>
            <a:br>
              <a:rPr lang="en-US" sz="3600" b="1" dirty="0" smtClean="0">
                <a:solidFill>
                  <a:srgbClr val="00703C"/>
                </a:solidFill>
                <a:latin typeface="Arial" charset="0"/>
                <a:ea typeface="ＭＳ Ｐゴシック" pitchFamily="-110" charset="-128"/>
                <a:cs typeface="Arial" charset="0"/>
              </a:rPr>
            </a:br>
            <a:r>
              <a:rPr lang="en-US" sz="1800" b="1" dirty="0">
                <a:latin typeface="Arial" charset="0"/>
                <a:ea typeface="ＭＳ Ｐゴシック" pitchFamily="-110" charset="-128"/>
                <a:cs typeface="Arial" charset="0"/>
              </a:rPr>
              <a:t>Tina Dadio, University Public Records Officer/Paralegal </a:t>
            </a:r>
            <a:r>
              <a:rPr lang="en-US" sz="1800" b="1" dirty="0" smtClean="0">
                <a:latin typeface="Arial" charset="0"/>
                <a:ea typeface="ＭＳ Ｐゴシック" pitchFamily="-110" charset="-128"/>
                <a:cs typeface="Arial" charset="0"/>
              </a:rPr>
              <a:t/>
            </a:r>
            <a:br>
              <a:rPr lang="en-US" sz="1800" b="1" dirty="0" smtClean="0">
                <a:latin typeface="Arial" charset="0"/>
                <a:ea typeface="ＭＳ Ｐゴシック" pitchFamily="-110" charset="-128"/>
                <a:cs typeface="Arial" charset="0"/>
              </a:rPr>
            </a:br>
            <a:r>
              <a:rPr lang="en-US" sz="1800" b="1" dirty="0" smtClean="0">
                <a:latin typeface="Arial" charset="0"/>
                <a:ea typeface="ＭＳ Ｐゴシック" pitchFamily="-110" charset="-128"/>
                <a:cs typeface="Arial" charset="0"/>
              </a:rPr>
              <a:t/>
            </a:r>
            <a:br>
              <a:rPr lang="en-US" sz="1800" b="1" dirty="0" smtClean="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
            </a:r>
            <a:br>
              <a:rPr lang="en-US" sz="2000" b="1" dirty="0" smtClean="0">
                <a:latin typeface="Arial" charset="0"/>
                <a:ea typeface="ＭＳ Ｐゴシック" pitchFamily="-110" charset="-128"/>
                <a:cs typeface="Arial" charset="0"/>
              </a:rPr>
            </a:br>
            <a:r>
              <a:rPr lang="en-US" sz="2000" b="1" dirty="0" smtClean="0">
                <a:latin typeface="Arial" charset="0"/>
                <a:ea typeface="ＭＳ Ｐゴシック" pitchFamily="-110" charset="-128"/>
                <a:cs typeface="Arial" charset="0"/>
              </a:rPr>
              <a:t>Fall 2015 </a:t>
            </a:r>
            <a:r>
              <a:rPr lang="en-US" sz="2000" b="1" dirty="0">
                <a:latin typeface="Arial" charset="0"/>
                <a:ea typeface="ＭＳ Ｐゴシック" pitchFamily="-110" charset="-128"/>
                <a:cs typeface="Arial" charset="0"/>
              </a:rPr>
              <a:t>Legal Symposium</a:t>
            </a:r>
            <a:br>
              <a:rPr lang="en-US" sz="2000" b="1" dirty="0">
                <a:latin typeface="Arial" charset="0"/>
                <a:ea typeface="ＭＳ Ｐゴシック" pitchFamily="-110" charset="-128"/>
                <a:cs typeface="Arial" charset="0"/>
              </a:rPr>
            </a:br>
            <a:r>
              <a:rPr lang="en-US" sz="2000" b="1" dirty="0">
                <a:latin typeface="Arial" charset="0"/>
                <a:ea typeface="ＭＳ Ｐゴシック" pitchFamily="-110" charset="-128"/>
                <a:cs typeface="Arial" charset="0"/>
              </a:rPr>
              <a:t>October </a:t>
            </a:r>
            <a:r>
              <a:rPr lang="en-US" sz="2000" b="1" dirty="0" smtClean="0">
                <a:latin typeface="Arial" charset="0"/>
                <a:ea typeface="ＭＳ Ｐゴシック" pitchFamily="-110" charset="-128"/>
                <a:cs typeface="Arial" charset="0"/>
              </a:rPr>
              <a:t>15, 2015</a:t>
            </a:r>
            <a:br>
              <a:rPr lang="en-US" sz="2000" b="1" dirty="0" smtClean="0">
                <a:latin typeface="Arial" charset="0"/>
                <a:ea typeface="ＭＳ Ｐゴシック" pitchFamily="-110" charset="-128"/>
                <a:cs typeface="Arial" charset="0"/>
              </a:rPr>
            </a:br>
            <a:endParaRPr lang="en-US" sz="2000" b="1" i="1" dirty="0" smtClean="0">
              <a:latin typeface="Arial" charset="0"/>
              <a:ea typeface="ＭＳ Ｐゴシック" pitchFamily="-110" charset="-128"/>
              <a:cs typeface="Arial" charset="0"/>
            </a:endParaRPr>
          </a:p>
        </p:txBody>
      </p:sp>
      <p:sp>
        <p:nvSpPr>
          <p:cNvPr id="5" name="TextBox 4"/>
          <p:cNvSpPr txBox="1"/>
          <p:nvPr/>
        </p:nvSpPr>
        <p:spPr>
          <a:xfrm>
            <a:off x="4876800" y="6204857"/>
            <a:ext cx="4752975" cy="369332"/>
          </a:xfrm>
          <a:prstGeom prst="rect">
            <a:avLst/>
          </a:prstGeom>
          <a:noFill/>
        </p:spPr>
        <p:txBody>
          <a:bodyPr wrap="square" rtlCol="0">
            <a:spAutoFit/>
          </a:bodyPr>
          <a:lstStyle/>
          <a:p>
            <a:pPr algn="ctr"/>
            <a:r>
              <a:rPr lang="en-US" sz="1800" b="1" dirty="0" smtClean="0"/>
              <a:t>Office of Legal Affairs</a:t>
            </a:r>
            <a:endParaRPr lang="en-US" sz="1800" b="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5289457"/>
            <a:ext cx="1676400" cy="1257300"/>
          </a:xfrm>
          <a:prstGeom prst="rect">
            <a:avLst/>
          </a:prstGeom>
          <a:noFill/>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381000"/>
            <a:ext cx="1952625"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420366"/>
            <a:ext cx="8686800" cy="646331"/>
          </a:xfrm>
          <a:prstGeom prst="rect">
            <a:avLst/>
          </a:prstGeom>
          <a:noFill/>
        </p:spPr>
        <p:txBody>
          <a:bodyPr wrap="square" rtlCol="0">
            <a:spAutoFit/>
          </a:bodyPr>
          <a:lstStyle/>
          <a:p>
            <a:pPr algn="ctr"/>
            <a:r>
              <a:rPr lang="en-US" sz="3600" b="1" dirty="0" smtClean="0"/>
              <a:t>What about search committee notes?</a:t>
            </a:r>
          </a:p>
        </p:txBody>
      </p:sp>
      <p:sp>
        <p:nvSpPr>
          <p:cNvPr id="5" name="TextBox 4"/>
          <p:cNvSpPr txBox="1"/>
          <p:nvPr/>
        </p:nvSpPr>
        <p:spPr>
          <a:xfrm>
            <a:off x="228600" y="2081569"/>
            <a:ext cx="8534400" cy="4616648"/>
          </a:xfrm>
          <a:prstGeom prst="rect">
            <a:avLst/>
          </a:prstGeom>
          <a:noFill/>
        </p:spPr>
        <p:txBody>
          <a:bodyPr wrap="square" rtlCol="0">
            <a:spAutoFit/>
          </a:bodyPr>
          <a:lstStyle/>
          <a:p>
            <a:pPr marL="342900" indent="-342900">
              <a:buFont typeface="Arial" panose="020B0604020202020204" pitchFamily="34" charset="0"/>
              <a:buChar char="•"/>
            </a:pPr>
            <a:r>
              <a:rPr lang="en-US" dirty="0" smtClean="0"/>
              <a:t>Generally, all applicants may request to have access to data about themselves that is collected, maintained, or created in the search process, including HANDWRITTEN NOTES.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Important that the records and notes you make reflect ONLY job-related information.</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When search is closed, forward all search committee notes to:</a:t>
            </a:r>
          </a:p>
          <a:p>
            <a:pPr marL="854130" lvl="1" indent="-342900">
              <a:buFont typeface="Wingdings" panose="05000000000000000000" pitchFamily="2" charset="2"/>
              <a:buChar char="Ø"/>
            </a:pPr>
            <a:r>
              <a:rPr lang="en-US" dirty="0" smtClean="0"/>
              <a:t>Faculty positions go to Academic Affairs</a:t>
            </a:r>
          </a:p>
          <a:p>
            <a:pPr marL="854130" lvl="1" indent="-342900">
              <a:buFont typeface="Wingdings" panose="05000000000000000000" pitchFamily="2" charset="2"/>
              <a:buChar char="Ø"/>
            </a:pPr>
            <a:r>
              <a:rPr lang="en-US" dirty="0" smtClean="0"/>
              <a:t>Non-faculty positions go to Office of Human Resources </a:t>
            </a:r>
          </a:p>
          <a:p>
            <a:pPr marL="854130" lvl="1" indent="-342900">
              <a:buFont typeface="Arial" panose="020B0604020202020204" pitchFamily="34" charset="0"/>
              <a:buChar char="•"/>
            </a:pPr>
            <a:endParaRPr lang="en-US" dirty="0" smtClean="0"/>
          </a:p>
          <a:p>
            <a:r>
              <a:rPr lang="en-US" dirty="0" smtClean="0"/>
              <a:t>		</a:t>
            </a:r>
          </a:p>
          <a:p>
            <a:endParaRPr lang="en-US" dirty="0" smtClean="0"/>
          </a:p>
          <a:p>
            <a:pPr marL="342900" indent="-342900">
              <a:buFont typeface="Arial" panose="020B0604020202020204" pitchFamily="34" charset="0"/>
              <a:buChar char="•"/>
            </a:pPr>
            <a:endParaRPr lang="en-US" dirty="0"/>
          </a:p>
        </p:txBody>
      </p:sp>
      <p:sp>
        <p:nvSpPr>
          <p:cNvPr id="6" name="Rectangle 5"/>
          <p:cNvSpPr/>
          <p:nvPr/>
        </p:nvSpPr>
        <p:spPr>
          <a:xfrm>
            <a:off x="228600" y="5420142"/>
            <a:ext cx="6477000" cy="1015663"/>
          </a:xfrm>
          <a:prstGeom prst="rect">
            <a:avLst/>
          </a:prstGeom>
        </p:spPr>
        <p:txBody>
          <a:bodyPr wrap="square">
            <a:spAutoFit/>
          </a:bodyPr>
          <a:lstStyle/>
          <a:p>
            <a:pPr lvl="0"/>
            <a:r>
              <a:rPr lang="en-US" sz="2000" b="1" i="1" dirty="0" smtClean="0"/>
              <a:t>NOTE: </a:t>
            </a:r>
            <a:r>
              <a:rPr lang="en-US" sz="2000" dirty="0" smtClean="0"/>
              <a:t>Search </a:t>
            </a:r>
            <a:r>
              <a:rPr lang="en-US" sz="2000" dirty="0"/>
              <a:t>committee notes are subject to the North Carolina Public Records </a:t>
            </a:r>
            <a:r>
              <a:rPr lang="en-US" sz="2000" dirty="0" smtClean="0"/>
              <a:t>Act (but </a:t>
            </a:r>
            <a:r>
              <a:rPr lang="en-US" sz="2000" dirty="0" smtClean="0"/>
              <a:t>not generally </a:t>
            </a:r>
            <a:endParaRPr lang="en-US" sz="2000" dirty="0" smtClean="0"/>
          </a:p>
          <a:p>
            <a:pPr lvl="0"/>
            <a:r>
              <a:rPr lang="en-US" sz="2000" dirty="0" err="1" smtClean="0"/>
              <a:t>discloseable</a:t>
            </a:r>
            <a:r>
              <a:rPr lang="en-US" sz="2000" dirty="0" smtClean="0"/>
              <a:t>).</a:t>
            </a:r>
            <a:endParaRPr lang="en-US" sz="2000" dirty="0"/>
          </a:p>
        </p:txBody>
      </p:sp>
    </p:spTree>
    <p:extLst>
      <p:ext uri="{BB962C8B-B14F-4D97-AF65-F5344CB8AC3E}">
        <p14:creationId xmlns:p14="http://schemas.microsoft.com/office/powerpoint/2010/main" val="29105919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1420366"/>
            <a:ext cx="8839200" cy="1200329"/>
          </a:xfrm>
          <a:prstGeom prst="rect">
            <a:avLst/>
          </a:prstGeom>
          <a:noFill/>
        </p:spPr>
        <p:txBody>
          <a:bodyPr wrap="square" rtlCol="0">
            <a:spAutoFit/>
          </a:bodyPr>
          <a:lstStyle/>
          <a:p>
            <a:pPr algn="ctr"/>
            <a:r>
              <a:rPr lang="en-US" sz="3600" b="1" dirty="0" smtClean="0"/>
              <a:t>Search committee notes: What you need to know…</a:t>
            </a:r>
            <a:endParaRPr lang="en-US" sz="3600" b="1" i="1" dirty="0" smtClean="0"/>
          </a:p>
        </p:txBody>
      </p:sp>
      <p:sp>
        <p:nvSpPr>
          <p:cNvPr id="5" name="TextBox 4"/>
          <p:cNvSpPr txBox="1"/>
          <p:nvPr/>
        </p:nvSpPr>
        <p:spPr>
          <a:xfrm>
            <a:off x="210312" y="2614599"/>
            <a:ext cx="8305800" cy="3000821"/>
          </a:xfrm>
          <a:prstGeom prst="rect">
            <a:avLst/>
          </a:prstGeom>
          <a:noFill/>
        </p:spPr>
        <p:txBody>
          <a:bodyPr wrap="square" rtlCol="0">
            <a:spAutoFit/>
          </a:bodyPr>
          <a:lstStyle/>
          <a:p>
            <a:pPr marL="342900" indent="-342900">
              <a:buFont typeface="Arial" panose="020B0604020202020204" pitchFamily="34" charset="0"/>
              <a:buChar char="•"/>
            </a:pPr>
            <a:r>
              <a:rPr lang="en-US" dirty="0" smtClean="0"/>
              <a:t>Reflect only job-related information to be used in evaluation process, such as:</a:t>
            </a:r>
          </a:p>
          <a:p>
            <a:endParaRPr lang="en-US" dirty="0" smtClean="0"/>
          </a:p>
          <a:p>
            <a:pPr marL="854130" lvl="1" indent="-342900">
              <a:buFontTx/>
              <a:buChar char="-"/>
            </a:pPr>
            <a:r>
              <a:rPr lang="en-US" dirty="0"/>
              <a:t>I</a:t>
            </a:r>
            <a:r>
              <a:rPr lang="en-US" dirty="0" smtClean="0"/>
              <a:t>nformation relating to the candidate’s technical and educational background</a:t>
            </a:r>
          </a:p>
          <a:p>
            <a:pPr lvl="1" indent="0"/>
            <a:endParaRPr lang="en-US" dirty="0" smtClean="0"/>
          </a:p>
          <a:p>
            <a:pPr marL="854130" lvl="1" indent="-342900">
              <a:buFontTx/>
              <a:buChar char="-"/>
            </a:pPr>
            <a:r>
              <a:rPr lang="en-US" dirty="0" smtClean="0"/>
              <a:t>BE CAREFUL how comments are phrased to avoid any MISPERCEPTIONS  </a:t>
            </a:r>
          </a:p>
          <a:p>
            <a:pPr lvl="1" indent="0"/>
            <a:endParaRPr lang="en-US" dirty="0" smtClean="0"/>
          </a:p>
        </p:txBody>
      </p:sp>
    </p:spTree>
    <p:extLst>
      <p:ext uri="{BB962C8B-B14F-4D97-AF65-F5344CB8AC3E}">
        <p14:creationId xmlns:p14="http://schemas.microsoft.com/office/powerpoint/2010/main" val="20163990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1371600"/>
            <a:ext cx="8991600" cy="830997"/>
          </a:xfrm>
          <a:prstGeom prst="rect">
            <a:avLst/>
          </a:prstGeom>
        </p:spPr>
        <p:txBody>
          <a:bodyPr wrap="square">
            <a:spAutoFit/>
          </a:bodyPr>
          <a:lstStyle/>
          <a:p>
            <a:r>
              <a:rPr lang="en-US" sz="2400" b="1" dirty="0"/>
              <a:t>University </a:t>
            </a:r>
            <a:r>
              <a:rPr lang="en-US" sz="2400" b="1" dirty="0" smtClean="0"/>
              <a:t>Policy 501 Nondiscrimination and Procedure for Addressing Reports of Discrimination</a:t>
            </a:r>
            <a:endParaRPr lang="en-US" sz="2400" b="1" dirty="0"/>
          </a:p>
        </p:txBody>
      </p:sp>
      <p:sp>
        <p:nvSpPr>
          <p:cNvPr id="2" name="Rectangle 1"/>
          <p:cNvSpPr/>
          <p:nvPr/>
        </p:nvSpPr>
        <p:spPr>
          <a:xfrm>
            <a:off x="152400" y="2371737"/>
            <a:ext cx="8663353" cy="2031325"/>
          </a:xfrm>
          <a:prstGeom prst="rect">
            <a:avLst/>
          </a:prstGeom>
        </p:spPr>
        <p:txBody>
          <a:bodyPr wrap="square">
            <a:spAutoFit/>
          </a:bodyPr>
          <a:lstStyle/>
          <a:p>
            <a:r>
              <a:rPr lang="en-US" dirty="0" smtClean="0"/>
              <a:t>The </a:t>
            </a:r>
            <a:r>
              <a:rPr lang="en-US" dirty="0"/>
              <a:t>University of North Carolina at Charlotte affirms that its educational and employment decisions must be based on the abilities and qualifications of individuals and may not be based on irrelevant factors, including personal characteristics, that have no connection with academic abilities or job performance</a:t>
            </a:r>
            <a:r>
              <a:rPr lang="en-US" dirty="0" smtClean="0"/>
              <a:t>. </a:t>
            </a:r>
            <a:r>
              <a:rPr lang="en-US" i="1" dirty="0" smtClean="0"/>
              <a:t>The following factors may </a:t>
            </a:r>
            <a:r>
              <a:rPr lang="en-US" b="1" i="1" dirty="0" smtClean="0"/>
              <a:t>not</a:t>
            </a:r>
            <a:r>
              <a:rPr lang="en-US" i="1" dirty="0" smtClean="0"/>
              <a:t> form the basis for educational or employment-related decisions:</a:t>
            </a:r>
            <a:r>
              <a:rPr lang="en-US" i="1" dirty="0"/>
              <a:t> </a:t>
            </a:r>
          </a:p>
        </p:txBody>
      </p:sp>
      <p:sp>
        <p:nvSpPr>
          <p:cNvPr id="6" name="TextBox 5"/>
          <p:cNvSpPr txBox="1"/>
          <p:nvPr/>
        </p:nvSpPr>
        <p:spPr>
          <a:xfrm>
            <a:off x="304800" y="4404468"/>
            <a:ext cx="2734979" cy="2031325"/>
          </a:xfrm>
          <a:prstGeom prst="rect">
            <a:avLst/>
          </a:prstGeom>
          <a:noFill/>
        </p:spPr>
        <p:txBody>
          <a:bodyPr wrap="none" rtlCol="0">
            <a:spAutoFit/>
          </a:bodyPr>
          <a:lstStyle/>
          <a:p>
            <a:pPr marL="342900" indent="-342900">
              <a:buFont typeface="Arial" panose="020B0604020202020204" pitchFamily="34" charset="0"/>
              <a:buChar char="•"/>
            </a:pPr>
            <a:r>
              <a:rPr lang="en-US" dirty="0" smtClean="0"/>
              <a:t>race</a:t>
            </a:r>
          </a:p>
          <a:p>
            <a:pPr marL="342900" indent="-342900">
              <a:buFont typeface="Arial" panose="020B0604020202020204" pitchFamily="34" charset="0"/>
              <a:buChar char="•"/>
            </a:pPr>
            <a:r>
              <a:rPr lang="en-US" dirty="0" smtClean="0"/>
              <a:t>color</a:t>
            </a:r>
          </a:p>
          <a:p>
            <a:pPr marL="342900" indent="-342900">
              <a:buFont typeface="Arial" panose="020B0604020202020204" pitchFamily="34" charset="0"/>
              <a:buChar char="•"/>
            </a:pPr>
            <a:r>
              <a:rPr lang="en-US" dirty="0" smtClean="0"/>
              <a:t>religion</a:t>
            </a:r>
          </a:p>
          <a:p>
            <a:pPr marL="342900" indent="-342900">
              <a:buFont typeface="Arial" panose="020B0604020202020204" pitchFamily="34" charset="0"/>
              <a:buChar char="•"/>
            </a:pPr>
            <a:r>
              <a:rPr lang="en-US" dirty="0" smtClean="0"/>
              <a:t>sex </a:t>
            </a:r>
          </a:p>
          <a:p>
            <a:pPr marL="342900" indent="-342900">
              <a:buFont typeface="Arial" panose="020B0604020202020204" pitchFamily="34" charset="0"/>
              <a:buChar char="•"/>
            </a:pPr>
            <a:r>
              <a:rPr lang="en-US" dirty="0" smtClean="0"/>
              <a:t>sexual orientation</a:t>
            </a:r>
          </a:p>
          <a:p>
            <a:pPr marL="342900" indent="-342900">
              <a:buFont typeface="Arial" panose="020B0604020202020204" pitchFamily="34" charset="0"/>
              <a:buChar char="•"/>
            </a:pPr>
            <a:r>
              <a:rPr lang="en-US" dirty="0" smtClean="0"/>
              <a:t>political affiliation</a:t>
            </a:r>
            <a:endParaRPr lang="en-US" dirty="0"/>
          </a:p>
        </p:txBody>
      </p:sp>
      <p:sp>
        <p:nvSpPr>
          <p:cNvPr id="7" name="TextBox 6"/>
          <p:cNvSpPr txBox="1"/>
          <p:nvPr/>
        </p:nvSpPr>
        <p:spPr>
          <a:xfrm>
            <a:off x="2985342" y="4446995"/>
            <a:ext cx="4817344" cy="2031325"/>
          </a:xfrm>
          <a:prstGeom prst="rect">
            <a:avLst/>
          </a:prstGeom>
          <a:noFill/>
        </p:spPr>
        <p:txBody>
          <a:bodyPr wrap="none" rtlCol="0">
            <a:spAutoFit/>
          </a:bodyPr>
          <a:lstStyle/>
          <a:p>
            <a:pPr marL="342900" indent="-342900">
              <a:buFont typeface="Arial" panose="020B0604020202020204" pitchFamily="34" charset="0"/>
              <a:buChar char="•"/>
            </a:pPr>
            <a:r>
              <a:rPr lang="en-US" dirty="0" smtClean="0"/>
              <a:t>actual or perceived gender identity</a:t>
            </a:r>
          </a:p>
          <a:p>
            <a:pPr marL="342900" indent="-342900">
              <a:buFont typeface="Arial" panose="020B0604020202020204" pitchFamily="34" charset="0"/>
              <a:buChar char="•"/>
            </a:pPr>
            <a:r>
              <a:rPr lang="en-US" dirty="0" smtClean="0"/>
              <a:t>age</a:t>
            </a:r>
          </a:p>
          <a:p>
            <a:pPr marL="342900" indent="-342900">
              <a:buFont typeface="Arial" panose="020B0604020202020204" pitchFamily="34" charset="0"/>
              <a:buChar char="•"/>
            </a:pPr>
            <a:r>
              <a:rPr lang="en-US" dirty="0" smtClean="0"/>
              <a:t>national origin</a:t>
            </a:r>
          </a:p>
          <a:p>
            <a:pPr marL="342900" indent="-342900">
              <a:buFont typeface="Arial" panose="020B0604020202020204" pitchFamily="34" charset="0"/>
              <a:buChar char="•"/>
            </a:pPr>
            <a:r>
              <a:rPr lang="en-US" dirty="0" smtClean="0"/>
              <a:t>physical or mental disability</a:t>
            </a:r>
          </a:p>
          <a:p>
            <a:pPr marL="342900" indent="-342900">
              <a:buFont typeface="Arial" panose="020B0604020202020204" pitchFamily="34" charset="0"/>
              <a:buChar char="•"/>
            </a:pPr>
            <a:r>
              <a:rPr lang="en-US" dirty="0" smtClean="0"/>
              <a:t>veteran status</a:t>
            </a:r>
          </a:p>
          <a:p>
            <a:pPr marL="342900" indent="-342900">
              <a:buFont typeface="Arial" panose="020B0604020202020204" pitchFamily="34" charset="0"/>
              <a:buChar char="•"/>
            </a:pPr>
            <a:r>
              <a:rPr lang="en-US" dirty="0" smtClean="0"/>
              <a:t>genetic information	 </a:t>
            </a:r>
            <a:endParaRPr lang="en-US" dirty="0"/>
          </a:p>
        </p:txBody>
      </p:sp>
    </p:spTree>
    <p:extLst>
      <p:ext uri="{BB962C8B-B14F-4D97-AF65-F5344CB8AC3E}">
        <p14:creationId xmlns:p14="http://schemas.microsoft.com/office/powerpoint/2010/main" val="3263002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2285871"/>
            <a:ext cx="7848600" cy="1077218"/>
          </a:xfrm>
          <a:prstGeom prst="rect">
            <a:avLst/>
          </a:prstGeom>
          <a:noFill/>
        </p:spPr>
        <p:txBody>
          <a:bodyPr wrap="square" rtlCol="0">
            <a:spAutoFit/>
          </a:bodyPr>
          <a:lstStyle/>
          <a:p>
            <a:pPr algn="ctr"/>
            <a:r>
              <a:rPr lang="en-US" sz="3200" b="1" dirty="0" smtClean="0"/>
              <a:t>SEARCH COMMITTEE NOTES </a:t>
            </a:r>
          </a:p>
          <a:p>
            <a:pPr algn="ctr"/>
            <a:r>
              <a:rPr lang="en-US" sz="3200" b="1" dirty="0" smtClean="0"/>
              <a:t>DO’S AND DON’TS </a:t>
            </a:r>
            <a:endParaRPr lang="en-US" sz="3200" b="1" dirty="0"/>
          </a:p>
        </p:txBody>
      </p:sp>
      <p:pic>
        <p:nvPicPr>
          <p:cNvPr id="3" name="Picture 2" descr="http://images.techhive.com/images/idge/imported/article/cio/2011/04/18/agediscriminationintheworkplace02-100345349-orig.jpg"/>
          <p:cNvPicPr/>
          <p:nvPr/>
        </p:nvPicPr>
        <p:blipFill>
          <a:blip r:embed="rId2">
            <a:extLst>
              <a:ext uri="{28A0092B-C50C-407E-A947-70E740481C1C}">
                <a14:useLocalDpi xmlns:a14="http://schemas.microsoft.com/office/drawing/2010/main" val="0"/>
              </a:ext>
            </a:extLst>
          </a:blip>
          <a:srcRect/>
          <a:stretch>
            <a:fillRect/>
          </a:stretch>
        </p:blipFill>
        <p:spPr bwMode="auto">
          <a:xfrm>
            <a:off x="304801" y="3681541"/>
            <a:ext cx="2133600" cy="2800539"/>
          </a:xfrm>
          <a:prstGeom prst="rect">
            <a:avLst/>
          </a:prstGeom>
          <a:noFill/>
          <a:ln>
            <a:noFill/>
          </a:ln>
        </p:spPr>
      </p:pic>
      <p:sp>
        <p:nvSpPr>
          <p:cNvPr id="4" name="Rectangle 3"/>
          <p:cNvSpPr/>
          <p:nvPr/>
        </p:nvSpPr>
        <p:spPr>
          <a:xfrm>
            <a:off x="0" y="6274331"/>
            <a:ext cx="4572000" cy="415498"/>
          </a:xfrm>
          <a:prstGeom prst="rect">
            <a:avLst/>
          </a:prstGeom>
        </p:spPr>
        <p:txBody>
          <a:bodyPr>
            <a:spAutoFit/>
          </a:bodyPr>
          <a:lstStyle/>
          <a:p>
            <a:r>
              <a:rPr lang="en-US" sz="1000" dirty="0"/>
              <a:t>http://www.personalbrandingblog.com/eliminating-age-discrimination</a:t>
            </a:r>
            <a:r>
              <a:rPr lang="en-US" dirty="0"/>
              <a:t>/</a:t>
            </a:r>
          </a:p>
        </p:txBody>
      </p:sp>
    </p:spTree>
    <p:extLst>
      <p:ext uri="{BB962C8B-B14F-4D97-AF65-F5344CB8AC3E}">
        <p14:creationId xmlns:p14="http://schemas.microsoft.com/office/powerpoint/2010/main" val="5013212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58" y="267105"/>
            <a:ext cx="5759481" cy="601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76200" y="1794914"/>
            <a:ext cx="1828799" cy="1200329"/>
          </a:xfrm>
          <a:prstGeom prst="rect">
            <a:avLst/>
          </a:prstGeom>
          <a:solidFill>
            <a:schemeClr val="accent3">
              <a:lumMod val="40000"/>
              <a:lumOff val="60000"/>
            </a:schemeClr>
          </a:solidFill>
        </p:spPr>
        <p:txBody>
          <a:bodyPr wrap="square" rtlCol="0">
            <a:spAutoFit/>
          </a:bodyPr>
          <a:lstStyle/>
          <a:p>
            <a:r>
              <a:rPr lang="en-US" sz="1800" dirty="0" smtClean="0"/>
              <a:t>Don’t refer to any religious affiliation or ethnic group</a:t>
            </a:r>
            <a:endParaRPr lang="en-US" sz="1800" dirty="0"/>
          </a:p>
        </p:txBody>
      </p:sp>
      <p:sp>
        <p:nvSpPr>
          <p:cNvPr id="11" name="Oval 10"/>
          <p:cNvSpPr/>
          <p:nvPr/>
        </p:nvSpPr>
        <p:spPr>
          <a:xfrm>
            <a:off x="6934200" y="304799"/>
            <a:ext cx="1905000" cy="1585445"/>
          </a:xfrm>
          <a:prstGeom prst="ellipse">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4" name="Straight Arrow Connector 13"/>
          <p:cNvCxnSpPr/>
          <p:nvPr/>
        </p:nvCxnSpPr>
        <p:spPr>
          <a:xfrm flipH="1">
            <a:off x="4953000" y="664464"/>
            <a:ext cx="2286001" cy="0"/>
          </a:xfrm>
          <a:prstGeom prst="straightConnector1">
            <a:avLst/>
          </a:prstGeom>
          <a:ln>
            <a:solidFill>
              <a:schemeClr val="tx1"/>
            </a:solidFill>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H="1">
            <a:off x="1905000" y="2438400"/>
            <a:ext cx="1494194" cy="0"/>
          </a:xfrm>
          <a:prstGeom prst="straightConnector1">
            <a:avLst/>
          </a:prstGeom>
          <a:ln w="19050">
            <a:solidFill>
              <a:schemeClr val="accent1">
                <a:lumMod val="75000"/>
              </a:schemeClr>
            </a:solidFill>
            <a:prstDash val="solid"/>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3335663" y="551417"/>
            <a:ext cx="1617337" cy="923330"/>
          </a:xfrm>
          <a:prstGeom prst="rect">
            <a:avLst/>
          </a:prstGeom>
          <a:solidFill>
            <a:schemeClr val="accent3">
              <a:lumMod val="40000"/>
              <a:lumOff val="60000"/>
            </a:schemeClr>
          </a:solidFill>
        </p:spPr>
        <p:txBody>
          <a:bodyPr wrap="square" rtlCol="0">
            <a:spAutoFit/>
          </a:bodyPr>
          <a:lstStyle/>
          <a:p>
            <a:r>
              <a:rPr lang="en-US" sz="1800" dirty="0" smtClean="0"/>
              <a:t>Don’t make reference to age or gender</a:t>
            </a:r>
            <a:endParaRPr lang="en-US" sz="1800" dirty="0"/>
          </a:p>
        </p:txBody>
      </p:sp>
      <p:cxnSp>
        <p:nvCxnSpPr>
          <p:cNvPr id="19" name="Straight Arrow Connector 18"/>
          <p:cNvCxnSpPr/>
          <p:nvPr/>
        </p:nvCxnSpPr>
        <p:spPr>
          <a:xfrm flipH="1">
            <a:off x="2413167" y="3190964"/>
            <a:ext cx="4063833" cy="1457236"/>
          </a:xfrm>
          <a:prstGeom prst="straightConnector1">
            <a:avLst/>
          </a:prstGeom>
          <a:ln>
            <a:solidFill>
              <a:schemeClr val="accent1">
                <a:lumMod val="75000"/>
              </a:schemeClr>
            </a:solidFill>
            <a:prstDash val="solid"/>
            <a:headEnd type="arrow"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2362200" y="2286000"/>
            <a:ext cx="4136812" cy="1143000"/>
          </a:xfrm>
          <a:prstGeom prst="straightConnector1">
            <a:avLst/>
          </a:prstGeom>
          <a:ln w="19050">
            <a:solidFill>
              <a:schemeClr val="accent1">
                <a:lumMod val="75000"/>
              </a:schemeClr>
            </a:solidFill>
            <a:prstDash val="solid"/>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44484" y="3273251"/>
            <a:ext cx="1907234" cy="646331"/>
          </a:xfrm>
          <a:prstGeom prst="rect">
            <a:avLst/>
          </a:prstGeom>
          <a:solidFill>
            <a:schemeClr val="accent3">
              <a:lumMod val="40000"/>
              <a:lumOff val="60000"/>
            </a:schemeClr>
          </a:solidFill>
        </p:spPr>
        <p:txBody>
          <a:bodyPr wrap="square" rtlCol="0">
            <a:spAutoFit/>
          </a:bodyPr>
          <a:lstStyle/>
          <a:p>
            <a:r>
              <a:rPr lang="en-US" sz="1800" dirty="0" smtClean="0"/>
              <a:t>Okay to reference GPA</a:t>
            </a:r>
            <a:endParaRPr lang="en-US" sz="1800" dirty="0"/>
          </a:p>
        </p:txBody>
      </p:sp>
      <p:sp>
        <p:nvSpPr>
          <p:cNvPr id="39" name="TextBox 38"/>
          <p:cNvSpPr txBox="1"/>
          <p:nvPr/>
        </p:nvSpPr>
        <p:spPr>
          <a:xfrm>
            <a:off x="795830" y="4186535"/>
            <a:ext cx="1617337" cy="923330"/>
          </a:xfrm>
          <a:prstGeom prst="rect">
            <a:avLst/>
          </a:prstGeom>
          <a:solidFill>
            <a:schemeClr val="accent3">
              <a:lumMod val="40000"/>
              <a:lumOff val="60000"/>
            </a:schemeClr>
          </a:solidFill>
        </p:spPr>
        <p:txBody>
          <a:bodyPr wrap="square" rtlCol="0">
            <a:spAutoFit/>
          </a:bodyPr>
          <a:lstStyle/>
          <a:p>
            <a:r>
              <a:rPr lang="en-US" sz="1800" dirty="0" smtClean="0"/>
              <a:t>Okay to note years of experience</a:t>
            </a:r>
            <a:endParaRPr lang="en-US" sz="1800" dirty="0"/>
          </a:p>
        </p:txBody>
      </p:sp>
      <p:cxnSp>
        <p:nvCxnSpPr>
          <p:cNvPr id="35" name="Straight Arrow Connector 34"/>
          <p:cNvCxnSpPr/>
          <p:nvPr/>
        </p:nvCxnSpPr>
        <p:spPr>
          <a:xfrm flipH="1">
            <a:off x="2413167" y="4897922"/>
            <a:ext cx="3505200" cy="1062335"/>
          </a:xfrm>
          <a:prstGeom prst="straightConnector1">
            <a:avLst/>
          </a:prstGeom>
          <a:ln>
            <a:solidFill>
              <a:schemeClr val="accent1">
                <a:lumMod val="75000"/>
              </a:schemeClr>
            </a:solidFill>
            <a:prstDash val="solid"/>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1" y="5412432"/>
            <a:ext cx="2351718" cy="1200329"/>
          </a:xfrm>
          <a:prstGeom prst="rect">
            <a:avLst/>
          </a:prstGeom>
          <a:solidFill>
            <a:schemeClr val="accent3">
              <a:lumMod val="40000"/>
              <a:lumOff val="60000"/>
            </a:schemeClr>
          </a:solidFill>
        </p:spPr>
        <p:txBody>
          <a:bodyPr wrap="square" rtlCol="0">
            <a:spAutoFit/>
          </a:bodyPr>
          <a:lstStyle/>
          <a:p>
            <a:r>
              <a:rPr lang="en-US" sz="1800" dirty="0" smtClean="0"/>
              <a:t>Okay to note gap, but be careful how you phrase your question</a:t>
            </a:r>
            <a:endParaRPr lang="en-US" sz="1800" dirty="0"/>
          </a:p>
        </p:txBody>
      </p:sp>
    </p:spTree>
    <p:extLst>
      <p:ext uri="{BB962C8B-B14F-4D97-AF65-F5344CB8AC3E}">
        <p14:creationId xmlns:p14="http://schemas.microsoft.com/office/powerpoint/2010/main" val="360056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 y="1323439"/>
            <a:ext cx="8839200" cy="646331"/>
          </a:xfrm>
          <a:prstGeom prst="rect">
            <a:avLst/>
          </a:prstGeom>
          <a:noFill/>
        </p:spPr>
        <p:txBody>
          <a:bodyPr wrap="square" rtlCol="0">
            <a:spAutoFit/>
          </a:bodyPr>
          <a:lstStyle/>
          <a:p>
            <a:pPr algn="ctr"/>
            <a:r>
              <a:rPr lang="en-US" sz="3600" b="1" dirty="0" smtClean="0"/>
              <a:t>Your Duty to Retain Records</a:t>
            </a:r>
            <a:endParaRPr lang="en-US" sz="3600" b="1" i="1" dirty="0" smtClean="0"/>
          </a:p>
        </p:txBody>
      </p:sp>
      <p:sp>
        <p:nvSpPr>
          <p:cNvPr id="3" name="TextBox 2"/>
          <p:cNvSpPr txBox="1"/>
          <p:nvPr/>
        </p:nvSpPr>
        <p:spPr>
          <a:xfrm>
            <a:off x="264414" y="2209800"/>
            <a:ext cx="8383524" cy="4293483"/>
          </a:xfrm>
          <a:prstGeom prst="rect">
            <a:avLst/>
          </a:prstGeom>
          <a:noFill/>
        </p:spPr>
        <p:txBody>
          <a:bodyPr wrap="square" rtlCol="0">
            <a:spAutoFit/>
          </a:bodyPr>
          <a:lstStyle/>
          <a:p>
            <a:pPr marL="342900" indent="-342900">
              <a:buFont typeface="Arial" panose="020B0604020202020204" pitchFamily="34" charset="0"/>
              <a:buChar char="•"/>
            </a:pPr>
            <a:r>
              <a:rPr lang="en-US" dirty="0" smtClean="0"/>
              <a:t>When search is closed, forward all search committee notes about the selected applicant to Academic Affairs</a:t>
            </a:r>
            <a:r>
              <a:rPr lang="en-US" dirty="0"/>
              <a:t> </a:t>
            </a:r>
            <a:r>
              <a:rPr lang="en-US" dirty="0" smtClean="0"/>
              <a:t>(faculty positions) or Human Resources (non-faculty positions)</a:t>
            </a:r>
          </a:p>
          <a:p>
            <a:endParaRPr lang="en-US" dirty="0" smtClean="0"/>
          </a:p>
          <a:p>
            <a:pPr marL="342900" indent="-342900">
              <a:buFont typeface="Arial" panose="020B0604020202020204" pitchFamily="34" charset="0"/>
              <a:buChar char="•"/>
            </a:pPr>
            <a:r>
              <a:rPr lang="en-US" dirty="0" smtClean="0"/>
              <a:t>Search committee notes about all </a:t>
            </a:r>
            <a:r>
              <a:rPr lang="en-US" b="1" i="1" dirty="0" smtClean="0"/>
              <a:t>other</a:t>
            </a:r>
            <a:r>
              <a:rPr lang="en-US" i="1" dirty="0" smtClean="0"/>
              <a:t> </a:t>
            </a:r>
            <a:r>
              <a:rPr lang="en-US" dirty="0" smtClean="0"/>
              <a:t>applicants should remain in the applicable department for three (3) years, according to our University Policy 605.3, Retention, Disposition, and Security of University Records.</a:t>
            </a:r>
          </a:p>
          <a:p>
            <a:endParaRPr lang="en-US" dirty="0" smtClean="0"/>
          </a:p>
          <a:p>
            <a:pPr marL="342900" indent="-342900">
              <a:buFont typeface="Arial" panose="020B0604020202020204" pitchFamily="34" charset="0"/>
              <a:buChar char="•"/>
            </a:pPr>
            <a:r>
              <a:rPr lang="en-US" dirty="0" smtClean="0"/>
              <a:t>Any records that are not part of the official record should be destroyed when they are no longer needed, unless there has been a request for that information.  </a:t>
            </a:r>
          </a:p>
          <a:p>
            <a:endParaRPr lang="en-US" dirty="0"/>
          </a:p>
        </p:txBody>
      </p:sp>
    </p:spTree>
    <p:extLst>
      <p:ext uri="{BB962C8B-B14F-4D97-AF65-F5344CB8AC3E}">
        <p14:creationId xmlns:p14="http://schemas.microsoft.com/office/powerpoint/2010/main" val="1919207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976" y="4191000"/>
            <a:ext cx="8554212" cy="17716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Rectangle 1"/>
          <p:cNvSpPr/>
          <p:nvPr/>
        </p:nvSpPr>
        <p:spPr>
          <a:xfrm>
            <a:off x="218284" y="6093023"/>
            <a:ext cx="6815137" cy="276999"/>
          </a:xfrm>
          <a:prstGeom prst="rect">
            <a:avLst/>
          </a:prstGeom>
        </p:spPr>
        <p:txBody>
          <a:bodyPr wrap="square">
            <a:spAutoFit/>
          </a:bodyPr>
          <a:lstStyle/>
          <a:p>
            <a:r>
              <a:rPr lang="en-US" sz="1200" b="1" dirty="0"/>
              <a:t>http://legal.uncc.edu/sites/legal.uncc.edu/files/media/UNCGeneralSchedule.pdf</a:t>
            </a:r>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976" y="1371600"/>
            <a:ext cx="8637270" cy="2684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ounded Rectangle 2"/>
          <p:cNvSpPr/>
          <p:nvPr/>
        </p:nvSpPr>
        <p:spPr>
          <a:xfrm>
            <a:off x="5867400" y="4724401"/>
            <a:ext cx="2590800" cy="352424"/>
          </a:xfrm>
          <a:prstGeom prst="roundRect">
            <a:avLst/>
          </a:prstGeom>
          <a:noFill/>
          <a:ln w="381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Arrow 7"/>
          <p:cNvSpPr/>
          <p:nvPr/>
        </p:nvSpPr>
        <p:spPr>
          <a:xfrm rot="20013667">
            <a:off x="5302325" y="5004043"/>
            <a:ext cx="533400" cy="29289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5" name="Straight Connector 4"/>
          <p:cNvCxnSpPr/>
          <p:nvPr/>
        </p:nvCxnSpPr>
        <p:spPr>
          <a:xfrm>
            <a:off x="4845914" y="4751072"/>
            <a:ext cx="8382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0379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394955"/>
            <a:ext cx="8686800" cy="954107"/>
          </a:xfrm>
          <a:prstGeom prst="rect">
            <a:avLst/>
          </a:prstGeom>
          <a:noFill/>
        </p:spPr>
        <p:txBody>
          <a:bodyPr wrap="square" rtlCol="0">
            <a:spAutoFit/>
          </a:bodyPr>
          <a:lstStyle/>
          <a:p>
            <a:r>
              <a:rPr lang="en-US" sz="2800" b="1" dirty="0" smtClean="0"/>
              <a:t>WHAT ABOUT EMAIL</a:t>
            </a:r>
            <a:r>
              <a:rPr lang="en-US" sz="2800" b="1" i="1" dirty="0" smtClean="0"/>
              <a:t> </a:t>
            </a:r>
            <a:r>
              <a:rPr lang="en-US" sz="2800" b="1" dirty="0" smtClean="0"/>
              <a:t>COMMUNICATIONS?</a:t>
            </a:r>
          </a:p>
          <a:p>
            <a:r>
              <a:rPr lang="en-US" sz="2800" b="1" dirty="0" smtClean="0"/>
              <a:t> </a:t>
            </a:r>
            <a:endParaRPr lang="en-US" sz="2800" b="1" dirty="0"/>
          </a:p>
        </p:txBody>
      </p:sp>
      <p:sp>
        <p:nvSpPr>
          <p:cNvPr id="4" name="Rectangle 3"/>
          <p:cNvSpPr/>
          <p:nvPr/>
        </p:nvSpPr>
        <p:spPr>
          <a:xfrm>
            <a:off x="262890" y="2057400"/>
            <a:ext cx="7924800" cy="6247864"/>
          </a:xfrm>
          <a:prstGeom prst="rect">
            <a:avLst/>
          </a:prstGeom>
        </p:spPr>
        <p:txBody>
          <a:bodyPr wrap="square">
            <a:spAutoFit/>
          </a:bodyPr>
          <a:lstStyle/>
          <a:p>
            <a:pPr marL="342900" indent="-342900">
              <a:buFont typeface="Arial" panose="020B0604020202020204" pitchFamily="34" charset="0"/>
              <a:buChar char="•"/>
            </a:pPr>
            <a:r>
              <a:rPr lang="en-US" sz="2000" dirty="0" smtClean="0"/>
              <a:t>Email </a:t>
            </a:r>
            <a:r>
              <a:rPr lang="en-US" sz="2000" dirty="0"/>
              <a:t>can be a public record, if it is </a:t>
            </a:r>
            <a:r>
              <a:rPr lang="en-US" sz="2000" b="1" dirty="0"/>
              <a:t>made or received </a:t>
            </a:r>
            <a:r>
              <a:rPr lang="en-US" sz="2000" dirty="0"/>
              <a:t>by a state employee </a:t>
            </a:r>
            <a:r>
              <a:rPr lang="en-US" sz="2000" b="1" dirty="0"/>
              <a:t>in connection with State </a:t>
            </a:r>
            <a:r>
              <a:rPr lang="en-US" sz="2000" b="1" dirty="0" smtClean="0"/>
              <a:t>business.</a:t>
            </a:r>
          </a:p>
          <a:p>
            <a:endParaRPr lang="en-US" sz="2000" b="1" dirty="0" smtClean="0"/>
          </a:p>
          <a:p>
            <a:pPr marL="342900" indent="-342900">
              <a:buFont typeface="Arial" panose="020B0604020202020204" pitchFamily="34" charset="0"/>
              <a:buChar char="•"/>
            </a:pPr>
            <a:r>
              <a:rPr lang="en-US" sz="2000" dirty="0"/>
              <a:t>The status of a record under the law is determined </a:t>
            </a:r>
            <a:r>
              <a:rPr lang="en-US" sz="2000" b="1" dirty="0"/>
              <a:t>based on its CONTENT</a:t>
            </a:r>
            <a:r>
              <a:rPr lang="en-US" sz="2000" dirty="0"/>
              <a:t>, </a:t>
            </a:r>
            <a:r>
              <a:rPr lang="en-US" sz="2000" b="1" u="sng" dirty="0"/>
              <a:t>not</a:t>
            </a:r>
            <a:r>
              <a:rPr lang="en-US" sz="2000" dirty="0"/>
              <a:t> its location</a:t>
            </a:r>
          </a:p>
          <a:p>
            <a:endParaRPr lang="en-US" sz="2000" b="1" dirty="0" smtClean="0"/>
          </a:p>
          <a:p>
            <a:pPr marL="342900" indent="-342900">
              <a:buFont typeface="Arial" panose="020B0604020202020204" pitchFamily="34" charset="0"/>
              <a:buChar char="•"/>
            </a:pPr>
            <a:r>
              <a:rPr lang="en-US" sz="2000" dirty="0" smtClean="0"/>
              <a:t>Records in “</a:t>
            </a:r>
            <a:r>
              <a:rPr lang="en-US" sz="2000" b="1" dirty="0" smtClean="0"/>
              <a:t>whatever format…regardless of  location” </a:t>
            </a:r>
            <a:r>
              <a:rPr lang="en-US" sz="2000" dirty="0" smtClean="0"/>
              <a:t>shielded and </a:t>
            </a:r>
            <a:r>
              <a:rPr lang="en-US" sz="2000" u="sng" dirty="0" smtClean="0"/>
              <a:t>generally</a:t>
            </a:r>
            <a:r>
              <a:rPr lang="en-US" sz="2000" dirty="0" smtClean="0"/>
              <a:t> not discloseable are: </a:t>
            </a:r>
          </a:p>
          <a:p>
            <a:endParaRPr lang="en-US" sz="2000" dirty="0" smtClean="0"/>
          </a:p>
          <a:p>
            <a:pPr lvl="1" indent="0"/>
            <a:r>
              <a:rPr lang="en-US" sz="1700" dirty="0" smtClean="0"/>
              <a:t>“. </a:t>
            </a:r>
            <a:r>
              <a:rPr lang="en-US" sz="1700" dirty="0"/>
              <a:t>. . information [which] relates to the individual's application, selection or nonselection, promotions, demotions, transfers, leave, salary, suspension, performance evaluation forms, disciplinary </a:t>
            </a:r>
            <a:r>
              <a:rPr lang="en-US" sz="1700" dirty="0" smtClean="0"/>
              <a:t>actions</a:t>
            </a:r>
            <a:r>
              <a:rPr lang="en-US" sz="1700" dirty="0"/>
              <a:t>, and determination of </a:t>
            </a:r>
            <a:r>
              <a:rPr lang="en-US" sz="1700" dirty="0" smtClean="0"/>
              <a:t>employment…” EXCEPT THOSE ITEMS SUBJECT TO </a:t>
            </a:r>
          </a:p>
          <a:p>
            <a:pPr lvl="1" indent="0"/>
            <a:r>
              <a:rPr lang="en-US" sz="1700" dirty="0" smtClean="0"/>
              <a:t>N.C.G.S.§126-23(a)1-12.</a:t>
            </a:r>
          </a:p>
          <a:p>
            <a:endParaRPr lang="en-US" sz="1800" dirty="0" smtClean="0"/>
          </a:p>
          <a:p>
            <a:endParaRPr lang="en-US" sz="2200" b="1" dirty="0" smtClean="0"/>
          </a:p>
          <a:p>
            <a:endParaRPr lang="en-US" sz="2200" b="1" dirty="0" smtClean="0"/>
          </a:p>
          <a:p>
            <a:endParaRPr lang="en-US" sz="2000" b="1" dirty="0" smtClean="0"/>
          </a:p>
          <a:p>
            <a:pPr lvl="1" indent="0"/>
            <a:endParaRPr lang="en-US" sz="2400" dirty="0"/>
          </a:p>
          <a:p>
            <a:endParaRPr lang="en-US" sz="2400" dirty="0"/>
          </a:p>
        </p:txBody>
      </p:sp>
    </p:spTree>
    <p:extLst>
      <p:ext uri="{BB962C8B-B14F-4D97-AF65-F5344CB8AC3E}">
        <p14:creationId xmlns:p14="http://schemas.microsoft.com/office/powerpoint/2010/main" val="1923475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2430" y="1733509"/>
            <a:ext cx="8229600" cy="369332"/>
          </a:xfrm>
          <a:prstGeom prst="rect">
            <a:avLst/>
          </a:prstGeom>
        </p:spPr>
        <p:txBody>
          <a:bodyPr wrap="square">
            <a:spAutoFit/>
          </a:bodyPr>
          <a:lstStyle/>
          <a:p>
            <a:r>
              <a:rPr lang="en-US" sz="1800" dirty="0" smtClean="0"/>
              <a:t> </a:t>
            </a:r>
          </a:p>
        </p:txBody>
      </p:sp>
      <p:sp>
        <p:nvSpPr>
          <p:cNvPr id="3" name="TextBox 2"/>
          <p:cNvSpPr txBox="1"/>
          <p:nvPr/>
        </p:nvSpPr>
        <p:spPr>
          <a:xfrm>
            <a:off x="152400" y="1441756"/>
            <a:ext cx="8686800" cy="523220"/>
          </a:xfrm>
          <a:prstGeom prst="rect">
            <a:avLst/>
          </a:prstGeom>
          <a:noFill/>
        </p:spPr>
        <p:txBody>
          <a:bodyPr wrap="square" rtlCol="0">
            <a:spAutoFit/>
          </a:bodyPr>
          <a:lstStyle/>
          <a:p>
            <a:r>
              <a:rPr lang="en-US" sz="2800" b="1" dirty="0" smtClean="0"/>
              <a:t> BEST PRACTICES</a:t>
            </a:r>
            <a:endParaRPr lang="en-US" sz="2800" b="1" dirty="0"/>
          </a:p>
        </p:txBody>
      </p:sp>
      <p:sp>
        <p:nvSpPr>
          <p:cNvPr id="5" name="TextBox 4"/>
          <p:cNvSpPr txBox="1"/>
          <p:nvPr/>
        </p:nvSpPr>
        <p:spPr>
          <a:xfrm>
            <a:off x="152400" y="1983561"/>
            <a:ext cx="8557260" cy="3708708"/>
          </a:xfrm>
          <a:prstGeom prst="rect">
            <a:avLst/>
          </a:prstGeom>
          <a:noFill/>
        </p:spPr>
        <p:txBody>
          <a:bodyPr wrap="square" rtlCol="0">
            <a:spAutoFit/>
          </a:bodyPr>
          <a:lstStyle/>
          <a:p>
            <a:pPr marL="342900" indent="-342900">
              <a:buFont typeface="Arial" panose="020B0604020202020204" pitchFamily="34" charset="0"/>
              <a:buChar char="•"/>
            </a:pPr>
            <a:r>
              <a:rPr lang="en-US" sz="2350" dirty="0" smtClean="0"/>
              <a:t>Don’t write notes or make references that have no bearing on the job-related qualifications. </a:t>
            </a:r>
          </a:p>
          <a:p>
            <a:pPr marL="854130" lvl="1" indent="-342900">
              <a:buFont typeface="Wingdings" panose="05000000000000000000" pitchFamily="2" charset="2"/>
              <a:buChar char="Ø"/>
            </a:pPr>
            <a:r>
              <a:rPr lang="en-US" sz="2350" i="1" dirty="0" smtClean="0"/>
              <a:t>Do take </a:t>
            </a:r>
            <a:r>
              <a:rPr lang="en-US" sz="2350" i="1" dirty="0"/>
              <a:t>clear, job-related, fact-based notes.  </a:t>
            </a:r>
          </a:p>
          <a:p>
            <a:pPr marL="342900" indent="-342900">
              <a:buFont typeface="Arial" panose="020B0604020202020204" pitchFamily="34" charset="0"/>
              <a:buChar char="•"/>
            </a:pPr>
            <a:r>
              <a:rPr lang="en-US" sz="2350" dirty="0" smtClean="0"/>
              <a:t>Don’t write or email anything that you wouldn’t wish to be made public.</a:t>
            </a:r>
          </a:p>
          <a:p>
            <a:pPr marL="855383" lvl="2" indent="-342900">
              <a:buFont typeface="Wingdings" panose="05000000000000000000" pitchFamily="2" charset="2"/>
              <a:buChar char="Ø"/>
            </a:pPr>
            <a:r>
              <a:rPr lang="en-US" sz="2350" i="1" dirty="0"/>
              <a:t>Do write or email </a:t>
            </a:r>
            <a:r>
              <a:rPr lang="en-US" sz="2350" i="1" dirty="0" smtClean="0"/>
              <a:t>based on job duties and qualifications</a:t>
            </a:r>
            <a:endParaRPr lang="en-US" sz="2350" i="1" dirty="0"/>
          </a:p>
          <a:p>
            <a:pPr marL="342900" indent="-342900">
              <a:buFont typeface="Arial" panose="020B0604020202020204" pitchFamily="34" charset="0"/>
              <a:buChar char="•"/>
            </a:pPr>
            <a:r>
              <a:rPr lang="en-US" sz="2350" dirty="0" smtClean="0"/>
              <a:t>Avoid usually indefensible screening criteria (race, gender, color, gaps in employment, etc.)</a:t>
            </a:r>
          </a:p>
          <a:p>
            <a:pPr marL="854130" lvl="1" indent="-342900">
              <a:buFont typeface="Wingdings" panose="05000000000000000000" pitchFamily="2" charset="2"/>
              <a:buChar char="Ø"/>
            </a:pPr>
            <a:r>
              <a:rPr lang="en-US" sz="2350" i="1" dirty="0" smtClean="0"/>
              <a:t>Do use the same criteria and questions for each applicant interview.</a:t>
            </a:r>
          </a:p>
        </p:txBody>
      </p:sp>
    </p:spTree>
    <p:extLst>
      <p:ext uri="{BB962C8B-B14F-4D97-AF65-F5344CB8AC3E}">
        <p14:creationId xmlns:p14="http://schemas.microsoft.com/office/powerpoint/2010/main" val="3831093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394955"/>
            <a:ext cx="8686800" cy="523220"/>
          </a:xfrm>
          <a:prstGeom prst="rect">
            <a:avLst/>
          </a:prstGeom>
          <a:noFill/>
        </p:spPr>
        <p:txBody>
          <a:bodyPr wrap="square" rtlCol="0">
            <a:spAutoFit/>
          </a:bodyPr>
          <a:lstStyle/>
          <a:p>
            <a:r>
              <a:rPr lang="en-US" sz="2800" b="1" dirty="0" smtClean="0"/>
              <a:t> RECAP AND TAKEAWAYS</a:t>
            </a:r>
            <a:endParaRPr lang="en-US" sz="2800" b="1" dirty="0"/>
          </a:p>
        </p:txBody>
      </p:sp>
      <p:sp>
        <p:nvSpPr>
          <p:cNvPr id="3" name="TextBox 2"/>
          <p:cNvSpPr txBox="1"/>
          <p:nvPr/>
        </p:nvSpPr>
        <p:spPr>
          <a:xfrm>
            <a:off x="152400" y="1978242"/>
            <a:ext cx="8991600" cy="492442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150" dirty="0" smtClean="0"/>
              <a:t>Remember </a:t>
            </a:r>
            <a:r>
              <a:rPr lang="en-US" sz="2150" u="sng" dirty="0" smtClean="0"/>
              <a:t>CONTENT</a:t>
            </a:r>
            <a:r>
              <a:rPr lang="en-US" sz="2150" dirty="0" smtClean="0"/>
              <a:t> matters not format or location </a:t>
            </a:r>
          </a:p>
          <a:p>
            <a:pPr marL="342900" indent="-342900">
              <a:spcAft>
                <a:spcPts val="600"/>
              </a:spcAft>
              <a:buFont typeface="Arial" panose="020B0604020202020204" pitchFamily="34" charset="0"/>
              <a:buChar char="•"/>
            </a:pPr>
            <a:r>
              <a:rPr lang="en-US" sz="2150" dirty="0" smtClean="0"/>
              <a:t>Emails can be a public record</a:t>
            </a:r>
          </a:p>
          <a:p>
            <a:pPr marL="342900" indent="-342900">
              <a:spcAft>
                <a:spcPts val="600"/>
              </a:spcAft>
              <a:buFont typeface="Arial" panose="020B0604020202020204" pitchFamily="34" charset="0"/>
              <a:buChar char="•"/>
            </a:pPr>
            <a:r>
              <a:rPr lang="en-US" sz="2150" dirty="0" smtClean="0"/>
              <a:t>Treat email communications the same way you would a letter</a:t>
            </a:r>
          </a:p>
          <a:p>
            <a:pPr marL="342900" indent="-342900">
              <a:spcAft>
                <a:spcPts val="0"/>
              </a:spcAft>
              <a:buFont typeface="Arial" panose="020B0604020202020204" pitchFamily="34" charset="0"/>
              <a:buChar char="•"/>
            </a:pPr>
            <a:r>
              <a:rPr lang="en-US" sz="2150" dirty="0" smtClean="0"/>
              <a:t>Avoid using personal resources, including private email accounts, </a:t>
            </a:r>
          </a:p>
          <a:p>
            <a:pPr>
              <a:spcAft>
                <a:spcPts val="600"/>
              </a:spcAft>
            </a:pPr>
            <a:r>
              <a:rPr lang="en-US" sz="2150" dirty="0"/>
              <a:t>	</a:t>
            </a:r>
            <a:r>
              <a:rPr lang="en-US" sz="2150" dirty="0" smtClean="0"/>
              <a:t>	for public business</a:t>
            </a:r>
          </a:p>
          <a:p>
            <a:pPr marL="342900" indent="-342900">
              <a:spcAft>
                <a:spcPts val="600"/>
              </a:spcAft>
              <a:buFont typeface="Arial" panose="020B0604020202020204" pitchFamily="34" charset="0"/>
              <a:buChar char="•"/>
            </a:pPr>
            <a:r>
              <a:rPr lang="en-US" sz="2150" dirty="0" smtClean="0"/>
              <a:t>All notes become part of the official record</a:t>
            </a:r>
          </a:p>
          <a:p>
            <a:pPr marL="342900" indent="-342900">
              <a:spcAft>
                <a:spcPts val="600"/>
              </a:spcAft>
              <a:buFont typeface="Arial" panose="020B0604020202020204" pitchFamily="34" charset="0"/>
              <a:buChar char="•"/>
            </a:pPr>
            <a:r>
              <a:rPr lang="en-US" sz="2150" dirty="0" smtClean="0"/>
              <a:t>Casual comments noted in margins can be evidence of discriminatory evaluations</a:t>
            </a:r>
          </a:p>
          <a:p>
            <a:pPr algn="ctr">
              <a:spcAft>
                <a:spcPts val="600"/>
              </a:spcAft>
            </a:pPr>
            <a:r>
              <a:rPr lang="en-US" sz="2150" dirty="0" smtClean="0"/>
              <a:t>	</a:t>
            </a:r>
            <a:r>
              <a:rPr lang="en-US" sz="2150" b="1" dirty="0" smtClean="0"/>
              <a:t>IF IT’S MADE OR RECEIVED IN CONNECTION WITH PUBLIC 	BUSINESS AT THE UNIVERSITY</a:t>
            </a:r>
          </a:p>
          <a:p>
            <a:pPr algn="ctr"/>
            <a:r>
              <a:rPr lang="en-US" sz="2150" b="1" dirty="0" smtClean="0"/>
              <a:t>IT’S PUBLIC</a:t>
            </a:r>
            <a:r>
              <a:rPr lang="en-US" sz="2150" dirty="0" smtClean="0"/>
              <a:t>!</a:t>
            </a:r>
          </a:p>
          <a:p>
            <a:endParaRPr lang="en-US" sz="2150" dirty="0" smtClean="0"/>
          </a:p>
          <a:p>
            <a:endParaRPr lang="en-US" dirty="0"/>
          </a:p>
        </p:txBody>
      </p:sp>
    </p:spTree>
    <p:extLst>
      <p:ext uri="{BB962C8B-B14F-4D97-AF65-F5344CB8AC3E}">
        <p14:creationId xmlns:p14="http://schemas.microsoft.com/office/powerpoint/2010/main" val="3444919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txBox="1">
            <a:spLocks/>
          </p:cNvSpPr>
          <p:nvPr/>
        </p:nvSpPr>
        <p:spPr>
          <a:xfrm>
            <a:off x="2895600" y="1499616"/>
            <a:ext cx="6141720" cy="4191000"/>
          </a:xfrm>
          <a:prstGeom prst="rect">
            <a:avLst/>
          </a:prstGeom>
          <a:noFill/>
        </p:spPr>
        <p:txBody>
          <a:bodyPr>
            <a:normAutofit/>
          </a:bodyPr>
          <a:lst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a:lstStyle>
          <a:p>
            <a:pPr marL="0" indent="0">
              <a:buNone/>
            </a:pPr>
            <a:r>
              <a:rPr lang="en-US" sz="2400" dirty="0" smtClean="0">
                <a:latin typeface="Arial" panose="020B0604020202020204" pitchFamily="34" charset="0"/>
                <a:cs typeface="Arial" panose="020B0604020202020204" pitchFamily="34" charset="0"/>
              </a:rPr>
              <a:t>All documents of any type “regardless of physical form or characteristics…made or received in connection with the transaction of public business by any agency of North Carolina”. </a:t>
            </a:r>
            <a:endParaRPr lang="en-US" sz="2400" dirty="0">
              <a:latin typeface="Arial" panose="020B0604020202020204" pitchFamily="34" charset="0"/>
              <a:cs typeface="Arial" panose="020B0604020202020204" pitchFamily="34" charset="0"/>
            </a:endParaRPr>
          </a:p>
          <a:p>
            <a:pPr marL="0" indent="0">
              <a:buNone/>
            </a:pPr>
            <a:endParaRPr lang="en-US" sz="2400" dirty="0" smtClean="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 Note: Basically, all records created or received in the course of university business in </a:t>
            </a:r>
            <a:r>
              <a:rPr lang="en-US" sz="2400" i="1" dirty="0" smtClean="0">
                <a:latin typeface="Arial" panose="020B0604020202020204" pitchFamily="34" charset="0"/>
                <a:cs typeface="Arial" panose="020B0604020202020204" pitchFamily="34" charset="0"/>
              </a:rPr>
              <a:t>whatever</a:t>
            </a:r>
            <a:r>
              <a:rPr lang="en-US" sz="2400" dirty="0" smtClean="0">
                <a:latin typeface="Arial" panose="020B0604020202020204" pitchFamily="34" charset="0"/>
                <a:cs typeface="Arial" panose="020B0604020202020204" pitchFamily="34" charset="0"/>
              </a:rPr>
              <a:t> format is considered a public record. </a:t>
            </a:r>
            <a:endParaRPr lang="en-US" sz="24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09892" y="1948192"/>
            <a:ext cx="2158988" cy="2158988"/>
          </a:xfrm>
          <a:prstGeom prst="ellipse">
            <a:avLst/>
          </a:pr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8100000" scaled="1"/>
            <a:tileRect/>
          </a:gra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7" name="TextBox 36"/>
          <p:cNvSpPr txBox="1"/>
          <p:nvPr/>
        </p:nvSpPr>
        <p:spPr>
          <a:xfrm>
            <a:off x="241792" y="4267200"/>
            <a:ext cx="2282996" cy="830997"/>
          </a:xfrm>
          <a:prstGeom prst="rect">
            <a:avLst/>
          </a:prstGeom>
          <a:noFill/>
        </p:spPr>
        <p:txBody>
          <a:bodyPr wrap="none" rtlCol="0">
            <a:spAutoFit/>
          </a:bodyPr>
          <a:lstStyle/>
          <a:p>
            <a:pPr algn="ctr"/>
            <a:r>
              <a:rPr lang="en-US" sz="1600" b="1" dirty="0" smtClean="0"/>
              <a:t>North Carolina Public</a:t>
            </a:r>
          </a:p>
          <a:p>
            <a:pPr algn="ctr"/>
            <a:r>
              <a:rPr lang="en-US" sz="1600" b="1" dirty="0" smtClean="0"/>
              <a:t>Records Act</a:t>
            </a:r>
          </a:p>
          <a:p>
            <a:pPr algn="ctr"/>
            <a:r>
              <a:rPr lang="en-US" sz="1600" b="1" dirty="0" smtClean="0"/>
              <a:t>NCGS §132-1 et seq.</a:t>
            </a:r>
            <a:endParaRPr lang="en-US" sz="1600" b="1" dirty="0"/>
          </a:p>
        </p:txBody>
      </p:sp>
    </p:spTree>
    <p:extLst>
      <p:ext uri="{BB962C8B-B14F-4D97-AF65-F5344CB8AC3E}">
        <p14:creationId xmlns:p14="http://schemas.microsoft.com/office/powerpoint/2010/main" val="2486337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398657"/>
            <a:ext cx="3893959" cy="646331"/>
          </a:xfrm>
          <a:prstGeom prst="rect">
            <a:avLst/>
          </a:prstGeom>
          <a:noFill/>
        </p:spPr>
        <p:txBody>
          <a:bodyPr wrap="square" rtlCol="0">
            <a:spAutoFit/>
          </a:bodyPr>
          <a:lstStyle/>
          <a:p>
            <a:r>
              <a:rPr lang="en-US" sz="3600" b="1" dirty="0" smtClean="0"/>
              <a:t>QUESTIONS…</a:t>
            </a:r>
            <a:endParaRPr lang="en-US" sz="3600" b="1"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66000"/>
                    </a14:imgEffect>
                  </a14:imgLayer>
                </a14:imgProps>
              </a:ext>
              <a:ext uri="{28A0092B-C50C-407E-A947-70E740481C1C}">
                <a14:useLocalDpi xmlns:a14="http://schemas.microsoft.com/office/drawing/2010/main" val="0"/>
              </a:ext>
            </a:extLst>
          </a:blip>
          <a:stretch>
            <a:fillRect/>
          </a:stretch>
        </p:blipFill>
        <p:spPr>
          <a:xfrm>
            <a:off x="2363037" y="1752600"/>
            <a:ext cx="3738562" cy="3738562"/>
          </a:xfrm>
          <a:prstGeom prst="rect">
            <a:avLst/>
          </a:prstGeom>
        </p:spPr>
      </p:pic>
    </p:spTree>
    <p:extLst>
      <p:ext uri="{BB962C8B-B14F-4D97-AF65-F5344CB8AC3E}">
        <p14:creationId xmlns:p14="http://schemas.microsoft.com/office/powerpoint/2010/main" val="2883526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09892" y="1948192"/>
            <a:ext cx="2158988" cy="2158988"/>
          </a:xfrm>
          <a:prstGeom prst="ellipse">
            <a:avLst/>
          </a:prstGeom>
          <a:gradFill flip="none" rotWithShape="1">
            <a:gsLst>
              <a:gs pos="0">
                <a:schemeClr val="bg2">
                  <a:lumMod val="50000"/>
                  <a:shade val="30000"/>
                  <a:satMod val="115000"/>
                </a:schemeClr>
              </a:gs>
              <a:gs pos="50000">
                <a:schemeClr val="bg2">
                  <a:lumMod val="50000"/>
                  <a:shade val="67500"/>
                  <a:satMod val="115000"/>
                </a:schemeClr>
              </a:gs>
              <a:gs pos="100000">
                <a:schemeClr val="bg2">
                  <a:lumMod val="50000"/>
                  <a:shade val="100000"/>
                  <a:satMod val="115000"/>
                </a:schemeClr>
              </a:gs>
            </a:gsLst>
            <a:lin ang="8100000" scaled="1"/>
            <a:tileRect/>
          </a:gradFill>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 name="TextBox 3"/>
          <p:cNvSpPr txBox="1"/>
          <p:nvPr/>
        </p:nvSpPr>
        <p:spPr>
          <a:xfrm>
            <a:off x="3035808" y="1676400"/>
            <a:ext cx="5937504" cy="3985706"/>
          </a:xfrm>
          <a:prstGeom prst="rect">
            <a:avLst/>
          </a:prstGeom>
          <a:noFill/>
        </p:spPr>
        <p:txBody>
          <a:bodyPr wrap="square" rtlCol="0">
            <a:spAutoFit/>
          </a:bodyPr>
          <a:lstStyle/>
          <a:p>
            <a:r>
              <a:rPr lang="en-US" sz="2200" b="1" i="1" dirty="0" smtClean="0"/>
              <a:t>Whatever format…regardless of location</a:t>
            </a:r>
          </a:p>
          <a:p>
            <a:endParaRPr lang="en-US" dirty="0" smtClean="0"/>
          </a:p>
          <a:p>
            <a:r>
              <a:rPr lang="en-US" b="1" dirty="0" smtClean="0"/>
              <a:t>FORMAT:</a:t>
            </a:r>
            <a:endParaRPr lang="en-US" b="1" i="1" dirty="0"/>
          </a:p>
          <a:p>
            <a:pPr lvl="1"/>
            <a:r>
              <a:rPr lang="en-US" dirty="0"/>
              <a:t>Papers, letters, maps, books, photographs, films, sound recordings, e-mail, text messages, voice mail messages, etc.</a:t>
            </a:r>
          </a:p>
          <a:p>
            <a:endParaRPr lang="en-US" dirty="0" smtClean="0"/>
          </a:p>
          <a:p>
            <a:r>
              <a:rPr lang="en-US" b="1" dirty="0" smtClean="0"/>
              <a:t>PHYSICAL </a:t>
            </a:r>
            <a:r>
              <a:rPr lang="en-US" b="1" dirty="0"/>
              <a:t>LOCATION </a:t>
            </a:r>
          </a:p>
          <a:p>
            <a:pPr lvl="1"/>
            <a:r>
              <a:rPr lang="en-US" dirty="0"/>
              <a:t>Records on your personal devices (</a:t>
            </a:r>
            <a:r>
              <a:rPr lang="en-US" i="1" dirty="0"/>
              <a:t>computers, smart phones, </a:t>
            </a:r>
            <a:r>
              <a:rPr lang="en-US" i="1" dirty="0" smtClean="0"/>
              <a:t>iPad</a:t>
            </a:r>
            <a:r>
              <a:rPr lang="en-US" i="1" dirty="0"/>
              <a:t>, etc.)</a:t>
            </a:r>
          </a:p>
          <a:p>
            <a:endParaRPr lang="en-US" dirty="0"/>
          </a:p>
          <a:p>
            <a:endParaRPr lang="en-US" i="1" dirty="0"/>
          </a:p>
        </p:txBody>
      </p:sp>
      <p:sp>
        <p:nvSpPr>
          <p:cNvPr id="5" name="TextBox 4"/>
          <p:cNvSpPr txBox="1"/>
          <p:nvPr/>
        </p:nvSpPr>
        <p:spPr>
          <a:xfrm>
            <a:off x="152400" y="5410200"/>
            <a:ext cx="6096000" cy="1061829"/>
          </a:xfrm>
          <a:prstGeom prst="rect">
            <a:avLst/>
          </a:prstGeom>
          <a:noFill/>
        </p:spPr>
        <p:txBody>
          <a:bodyPr wrap="square" rtlCol="0">
            <a:spAutoFit/>
          </a:bodyPr>
          <a:lstStyle/>
          <a:p>
            <a:r>
              <a:rPr lang="en-US" i="1" dirty="0"/>
              <a:t>Note: </a:t>
            </a:r>
            <a:r>
              <a:rPr lang="en-US" dirty="0"/>
              <a:t>The status of a record under the law is determined based on its content, </a:t>
            </a:r>
            <a:r>
              <a:rPr lang="en-US" u="sng" dirty="0"/>
              <a:t>not</a:t>
            </a:r>
            <a:r>
              <a:rPr lang="en-US" dirty="0"/>
              <a:t> its location…</a:t>
            </a:r>
          </a:p>
          <a:p>
            <a:endParaRPr lang="en-US" dirty="0"/>
          </a:p>
        </p:txBody>
      </p:sp>
    </p:spTree>
    <p:extLst>
      <p:ext uri="{BB962C8B-B14F-4D97-AF65-F5344CB8AC3E}">
        <p14:creationId xmlns:p14="http://schemas.microsoft.com/office/powerpoint/2010/main" val="3280852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295400"/>
            <a:ext cx="9067799" cy="2369880"/>
          </a:xfrm>
          <a:prstGeom prst="rect">
            <a:avLst/>
          </a:prstGeom>
        </p:spPr>
        <p:txBody>
          <a:bodyPr wrap="square">
            <a:spAutoFit/>
          </a:bodyPr>
          <a:lstStyle/>
          <a:p>
            <a:pPr algn="ctr"/>
            <a:r>
              <a:rPr lang="en-US" sz="4000" b="1" dirty="0" smtClean="0"/>
              <a:t>What is the State Human Resources Act?</a:t>
            </a:r>
          </a:p>
          <a:p>
            <a:endParaRPr lang="en-US" sz="4000" b="1" dirty="0" smtClean="0"/>
          </a:p>
          <a:p>
            <a:endParaRPr lang="en-US" sz="2800" b="1" dirty="0"/>
          </a:p>
        </p:txBody>
      </p:sp>
      <p:sp>
        <p:nvSpPr>
          <p:cNvPr id="4" name="Rectangle 3"/>
          <p:cNvSpPr/>
          <p:nvPr/>
        </p:nvSpPr>
        <p:spPr>
          <a:xfrm>
            <a:off x="762000" y="2649415"/>
            <a:ext cx="7543800" cy="1384995"/>
          </a:xfrm>
          <a:prstGeom prst="rect">
            <a:avLst/>
          </a:prstGeom>
        </p:spPr>
        <p:txBody>
          <a:bodyPr wrap="square">
            <a:spAutoFit/>
          </a:bodyPr>
          <a:lstStyle/>
          <a:p>
            <a:r>
              <a:rPr lang="en-US" b="1" dirty="0"/>
              <a:t>	</a:t>
            </a:r>
            <a:r>
              <a:rPr lang="en-US" b="1" dirty="0" smtClean="0"/>
              <a:t>“It defines the broad set of laws related to employment of state workers in North Carolina and creates an appointed commission to make other personnel rules as needed.”</a:t>
            </a:r>
            <a:endParaRPr lang="en-US" dirty="0"/>
          </a:p>
        </p:txBody>
      </p:sp>
      <p:pic>
        <p:nvPicPr>
          <p:cNvPr id="2050" name="Picture 2" descr="Image result for confidenti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4343400"/>
            <a:ext cx="3581400" cy="107632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Diagram 6"/>
          <p:cNvGraphicFramePr/>
          <p:nvPr>
            <p:extLst>
              <p:ext uri="{D42A27DB-BD31-4B8C-83A1-F6EECF244321}">
                <p14:modId xmlns:p14="http://schemas.microsoft.com/office/powerpoint/2010/main" val="2148420996"/>
              </p:ext>
            </p:extLst>
          </p:nvPr>
        </p:nvGraphicFramePr>
        <p:xfrm>
          <a:off x="3810000" y="4191000"/>
          <a:ext cx="4999238" cy="19389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9" name="Straight Arrow Connector 8"/>
          <p:cNvCxnSpPr/>
          <p:nvPr/>
        </p:nvCxnSpPr>
        <p:spPr>
          <a:xfrm>
            <a:off x="3352800" y="5181600"/>
            <a:ext cx="304801" cy="0"/>
          </a:xfrm>
          <a:prstGeom prst="straightConnector1">
            <a:avLst/>
          </a:prstGeom>
          <a:ln w="38100">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86337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384048" y="1981200"/>
            <a:ext cx="2093976"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cs typeface="Times New Roman" panose="02020603050405020304" pitchFamily="18" charset="0"/>
              </a:rPr>
              <a:t>PERSONNEL FILE</a:t>
            </a:r>
            <a:endParaRPr lang="en-US" sz="2000" b="1" dirty="0">
              <a:solidFill>
                <a:schemeClr val="bg1"/>
              </a:solidFill>
              <a:cs typeface="Times New Roman" panose="02020603050405020304" pitchFamily="18" charset="0"/>
            </a:endParaRPr>
          </a:p>
        </p:txBody>
      </p:sp>
      <p:sp>
        <p:nvSpPr>
          <p:cNvPr id="20" name="Text Placeholder 2"/>
          <p:cNvSpPr txBox="1">
            <a:spLocks/>
          </p:cNvSpPr>
          <p:nvPr/>
        </p:nvSpPr>
        <p:spPr>
          <a:xfrm>
            <a:off x="3000838" y="2079706"/>
            <a:ext cx="5885524" cy="2569464"/>
          </a:xfrm>
          <a:prstGeom prst="rect">
            <a:avLst/>
          </a:prstGeom>
          <a:noFill/>
        </p:spPr>
        <p:txBody>
          <a:bodyPr>
            <a:normAutofit/>
          </a:bodyPr>
          <a:lst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a:lstStyle>
          <a:p>
            <a:pPr marL="0" indent="0">
              <a:buNone/>
            </a:pPr>
            <a:r>
              <a:rPr lang="en-US" sz="2300" dirty="0" smtClean="0">
                <a:latin typeface="Arial" panose="020B0604020202020204" pitchFamily="34" charset="0"/>
                <a:cs typeface="Arial" panose="020B0604020202020204" pitchFamily="34" charset="0"/>
              </a:rPr>
              <a:t>North Carolina State Human Resources Act defines a “personnel file” as “any </a:t>
            </a:r>
            <a:r>
              <a:rPr lang="en-US" sz="2300" i="1" u="sng" dirty="0" smtClean="0">
                <a:latin typeface="Arial" panose="020B0604020202020204" pitchFamily="34" charset="0"/>
                <a:cs typeface="Arial" panose="020B0604020202020204" pitchFamily="34" charset="0"/>
              </a:rPr>
              <a:t>employment related</a:t>
            </a:r>
            <a:r>
              <a:rPr lang="en-US" sz="2300" dirty="0" smtClean="0">
                <a:latin typeface="Arial" panose="020B0604020202020204" pitchFamily="34" charset="0"/>
                <a:cs typeface="Arial" panose="020B0604020202020204" pitchFamily="34" charset="0"/>
              </a:rPr>
              <a:t> or </a:t>
            </a:r>
            <a:r>
              <a:rPr lang="en-US" sz="2300" i="1" u="sng" dirty="0" smtClean="0">
                <a:latin typeface="Arial" panose="020B0604020202020204" pitchFamily="34" charset="0"/>
                <a:cs typeface="Arial" panose="020B0604020202020204" pitchFamily="34" charset="0"/>
              </a:rPr>
              <a:t>personal information</a:t>
            </a:r>
            <a:r>
              <a:rPr lang="en-US" sz="2300" i="1" dirty="0" smtClean="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gathered by the University as an employer.” </a:t>
            </a:r>
          </a:p>
          <a:p>
            <a:pPr marL="0" indent="0">
              <a:buNone/>
            </a:pPr>
            <a:r>
              <a:rPr lang="en-US" sz="2300" dirty="0">
                <a:latin typeface="Arial" panose="020B0604020202020204" pitchFamily="34" charset="0"/>
                <a:cs typeface="Arial" panose="020B0604020202020204" pitchFamily="34" charset="0"/>
              </a:rPr>
              <a:t>	</a:t>
            </a:r>
          </a:p>
          <a:p>
            <a:pPr marL="0" indent="0">
              <a:buNone/>
            </a:pPr>
            <a:endParaRPr lang="en-US" sz="1800" dirty="0" smtClean="0"/>
          </a:p>
          <a:p>
            <a:pPr marL="0" indent="0">
              <a:buNone/>
            </a:pPr>
            <a:endParaRPr lang="en-US" sz="1800" dirty="0"/>
          </a:p>
        </p:txBody>
      </p:sp>
      <p:sp>
        <p:nvSpPr>
          <p:cNvPr id="13" name="TextBox 12"/>
          <p:cNvSpPr txBox="1"/>
          <p:nvPr/>
        </p:nvSpPr>
        <p:spPr>
          <a:xfrm>
            <a:off x="228600" y="4209288"/>
            <a:ext cx="2772238" cy="830997"/>
          </a:xfrm>
          <a:prstGeom prst="rect">
            <a:avLst/>
          </a:prstGeom>
          <a:noFill/>
        </p:spPr>
        <p:txBody>
          <a:bodyPr wrap="square" rtlCol="0">
            <a:spAutoFit/>
          </a:bodyPr>
          <a:lstStyle/>
          <a:p>
            <a:r>
              <a:rPr lang="en-US" sz="1600" b="1" dirty="0" smtClean="0"/>
              <a:t>North Carolina State</a:t>
            </a:r>
          </a:p>
          <a:p>
            <a:r>
              <a:rPr lang="en-US" sz="1600" b="1" dirty="0" smtClean="0"/>
              <a:t>Human Resources Act</a:t>
            </a:r>
          </a:p>
          <a:p>
            <a:r>
              <a:rPr lang="en-US" sz="1600" b="1" dirty="0" smtClean="0"/>
              <a:t>NCGS §126-1 et seq.</a:t>
            </a:r>
            <a:endParaRPr lang="en-US" sz="1600" b="1" dirty="0"/>
          </a:p>
        </p:txBody>
      </p:sp>
    </p:spTree>
    <p:extLst>
      <p:ext uri="{BB962C8B-B14F-4D97-AF65-F5344CB8AC3E}">
        <p14:creationId xmlns:p14="http://schemas.microsoft.com/office/powerpoint/2010/main" val="2710556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384048" y="2383536"/>
            <a:ext cx="2206752" cy="2057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cs typeface="Times New Roman" panose="02020603050405020304" pitchFamily="18" charset="0"/>
              </a:rPr>
              <a:t>PERSONNEL FILE</a:t>
            </a:r>
            <a:endParaRPr lang="en-US" sz="2000" b="1" dirty="0">
              <a:solidFill>
                <a:schemeClr val="bg1"/>
              </a:solidFill>
              <a:cs typeface="Times New Roman" panose="02020603050405020304" pitchFamily="18" charset="0"/>
            </a:endParaRPr>
          </a:p>
        </p:txBody>
      </p:sp>
      <p:sp>
        <p:nvSpPr>
          <p:cNvPr id="8" name="Text Placeholder 2"/>
          <p:cNvSpPr txBox="1">
            <a:spLocks/>
          </p:cNvSpPr>
          <p:nvPr/>
        </p:nvSpPr>
        <p:spPr>
          <a:xfrm>
            <a:off x="3124200" y="1752600"/>
            <a:ext cx="5419344" cy="4038600"/>
          </a:xfrm>
          <a:prstGeom prst="rect">
            <a:avLst/>
          </a:prstGeom>
          <a:noFill/>
        </p:spPr>
        <p:txBody>
          <a:bodyPr>
            <a:normAutofit fontScale="92500" lnSpcReduction="20000"/>
          </a:bodyPr>
          <a:lst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a:lstStyle>
          <a:p>
            <a:r>
              <a:rPr lang="en-US" sz="2400" b="1" i="1" u="sng" dirty="0" smtClean="0">
                <a:latin typeface="Arial" panose="020B0604020202020204" pitchFamily="34" charset="0"/>
                <a:cs typeface="Arial" panose="020B0604020202020204" pitchFamily="34" charset="0"/>
              </a:rPr>
              <a:t>Employment-related information</a:t>
            </a:r>
            <a:r>
              <a:rPr lang="en-US" sz="2400" dirty="0" smtClean="0">
                <a:latin typeface="Arial" panose="020B0604020202020204" pitchFamily="34" charset="0"/>
                <a:cs typeface="Arial" panose="020B0604020202020204" pitchFamily="34" charset="0"/>
              </a:rPr>
              <a:t>:</a:t>
            </a:r>
          </a:p>
          <a:p>
            <a:pPr marL="0" indent="0">
              <a:buNone/>
            </a:pPr>
            <a:r>
              <a:rPr lang="en-US" sz="2400" dirty="0" smtClean="0">
                <a:latin typeface="Arial" panose="020B0604020202020204" pitchFamily="34" charset="0"/>
                <a:cs typeface="Arial" panose="020B0604020202020204" pitchFamily="34" charset="0"/>
              </a:rPr>
              <a:t>- Individual’s application, selection, promotion, demotion, transfer, leave, salary, contract for employment benefits, suspension, performance evaluation, disciplinary actions, and termination.</a:t>
            </a:r>
          </a:p>
          <a:p>
            <a:pPr marL="0" indent="0">
              <a:buNone/>
            </a:pPr>
            <a:endParaRPr lang="en-US" sz="2400" dirty="0" smtClean="0">
              <a:latin typeface="Arial" panose="020B0604020202020204" pitchFamily="34" charset="0"/>
              <a:cs typeface="Arial" panose="020B0604020202020204" pitchFamily="34" charset="0"/>
            </a:endParaRPr>
          </a:p>
          <a:p>
            <a:r>
              <a:rPr lang="en-US" sz="2400" b="1" i="1" u="sng" dirty="0" smtClean="0">
                <a:latin typeface="Arial" panose="020B0604020202020204" pitchFamily="34" charset="0"/>
                <a:cs typeface="Arial" panose="020B0604020202020204" pitchFamily="34" charset="0"/>
              </a:rPr>
              <a:t>Personal information</a:t>
            </a:r>
            <a:r>
              <a:rPr lang="en-US" sz="2400" b="1" dirty="0" smtClean="0">
                <a:latin typeface="Arial" panose="020B0604020202020204" pitchFamily="34" charset="0"/>
                <a:cs typeface="Arial" panose="020B0604020202020204" pitchFamily="34" charset="0"/>
              </a:rPr>
              <a:t>:</a:t>
            </a:r>
          </a:p>
          <a:p>
            <a:pPr marL="0" indent="0">
              <a:buNone/>
            </a:pPr>
            <a:r>
              <a:rPr lang="en-US" sz="2400" dirty="0" smtClean="0">
                <a:latin typeface="Arial" panose="020B0604020202020204" pitchFamily="34" charset="0"/>
                <a:cs typeface="Arial" panose="020B0604020202020204" pitchFamily="34" charset="0"/>
              </a:rPr>
              <a:t>- Individual’s home address, social security number, medical history, personal financial data, marital status, dependents, and beneficiary. </a:t>
            </a:r>
          </a:p>
          <a:p>
            <a:pPr marL="0" indent="0">
              <a:buNone/>
            </a:pPr>
            <a:r>
              <a:rPr lang="en-US" sz="2000"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marL="0" indent="0">
              <a:buNone/>
            </a:pPr>
            <a:endParaRPr lang="en-US" sz="1800" dirty="0" smtClean="0"/>
          </a:p>
          <a:p>
            <a:pPr marL="0" indent="0">
              <a:buNone/>
            </a:pPr>
            <a:endParaRPr lang="en-US" sz="1800" dirty="0"/>
          </a:p>
        </p:txBody>
      </p:sp>
    </p:spTree>
    <p:extLst>
      <p:ext uri="{BB962C8B-B14F-4D97-AF65-F5344CB8AC3E}">
        <p14:creationId xmlns:p14="http://schemas.microsoft.com/office/powerpoint/2010/main" val="2001083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331188"/>
            <a:ext cx="9131301" cy="707886"/>
          </a:xfrm>
          <a:prstGeom prst="rect">
            <a:avLst/>
          </a:prstGeom>
        </p:spPr>
        <p:txBody>
          <a:bodyPr wrap="square">
            <a:spAutoFit/>
          </a:bodyPr>
          <a:lstStyle/>
          <a:p>
            <a:r>
              <a:rPr lang="en-US" sz="4000" b="1" dirty="0" smtClean="0"/>
              <a:t>What’s public in my personnel file?</a:t>
            </a:r>
            <a:endParaRPr lang="en-US" sz="4000"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1999" y="4187906"/>
            <a:ext cx="1865067" cy="1397000"/>
          </a:xfrm>
          <a:prstGeom prst="rect">
            <a:avLst/>
          </a:prstGeom>
          <a:ln w="228600" cap="sq" cmpd="thickThin">
            <a:solidFill>
              <a:srgbClr val="000000"/>
            </a:solidFill>
            <a:prstDash val="solid"/>
            <a:miter lim="800000"/>
          </a:ln>
          <a:effectLst>
            <a:innerShdw blurRad="76200">
              <a:srgbClr val="000000"/>
            </a:innerShdw>
          </a:effectLst>
        </p:spPr>
      </p:pic>
      <p:sp>
        <p:nvSpPr>
          <p:cNvPr id="7" name="TextBox 6"/>
          <p:cNvSpPr txBox="1"/>
          <p:nvPr/>
        </p:nvSpPr>
        <p:spPr>
          <a:xfrm>
            <a:off x="24385" y="2213417"/>
            <a:ext cx="5791200" cy="1384995"/>
          </a:xfrm>
          <a:prstGeom prst="rect">
            <a:avLst/>
          </a:prstGeom>
          <a:noFill/>
        </p:spPr>
        <p:txBody>
          <a:bodyPr wrap="square" rtlCol="0">
            <a:spAutoFit/>
          </a:bodyPr>
          <a:lstStyle/>
          <a:p>
            <a:pPr marL="342900" indent="-342900">
              <a:buFont typeface="Arial" panose="020B0604020202020204" pitchFamily="34" charset="0"/>
              <a:buChar char="•"/>
            </a:pPr>
            <a:r>
              <a:rPr lang="en-US" dirty="0"/>
              <a:t>N</a:t>
            </a:r>
            <a:r>
              <a:rPr lang="en-US" dirty="0" smtClean="0"/>
              <a:t>ame</a:t>
            </a:r>
          </a:p>
          <a:p>
            <a:pPr marL="342900" indent="-342900">
              <a:buFont typeface="Arial" panose="020B0604020202020204" pitchFamily="34" charset="0"/>
              <a:buChar char="•"/>
            </a:pPr>
            <a:r>
              <a:rPr lang="en-US" dirty="0"/>
              <a:t>D</a:t>
            </a:r>
            <a:r>
              <a:rPr lang="en-US" dirty="0" smtClean="0"/>
              <a:t>ate of original employment/appointment</a:t>
            </a:r>
          </a:p>
          <a:p>
            <a:pPr marL="342900" indent="-342900">
              <a:buFont typeface="Arial" panose="020B0604020202020204" pitchFamily="34" charset="0"/>
              <a:buChar char="•"/>
            </a:pPr>
            <a:r>
              <a:rPr lang="en-US" dirty="0"/>
              <a:t>D</a:t>
            </a:r>
            <a:r>
              <a:rPr lang="en-US" dirty="0" smtClean="0"/>
              <a:t>epartment</a:t>
            </a:r>
          </a:p>
          <a:p>
            <a:pPr marL="342900" indent="-342900">
              <a:buFont typeface="Arial" panose="020B0604020202020204" pitchFamily="34" charset="0"/>
              <a:buChar char="•"/>
            </a:pPr>
            <a:r>
              <a:rPr lang="en-US" dirty="0" smtClean="0"/>
              <a:t>Current title</a:t>
            </a:r>
          </a:p>
        </p:txBody>
      </p:sp>
      <p:sp>
        <p:nvSpPr>
          <p:cNvPr id="8" name="TextBox 7"/>
          <p:cNvSpPr txBox="1"/>
          <p:nvPr/>
        </p:nvSpPr>
        <p:spPr>
          <a:xfrm>
            <a:off x="5748528" y="2232274"/>
            <a:ext cx="3962400" cy="1708160"/>
          </a:xfrm>
          <a:prstGeom prst="rect">
            <a:avLst/>
          </a:prstGeom>
          <a:noFill/>
        </p:spPr>
        <p:txBody>
          <a:bodyPr wrap="square" rtlCol="0">
            <a:spAutoFit/>
          </a:bodyPr>
          <a:lstStyle/>
          <a:p>
            <a:pPr marL="342900" indent="-342900">
              <a:buFont typeface="Arial" panose="020B0604020202020204" pitchFamily="34" charset="0"/>
              <a:buChar char="•"/>
            </a:pPr>
            <a:r>
              <a:rPr lang="en-US" dirty="0"/>
              <a:t>A</a:t>
            </a:r>
            <a:r>
              <a:rPr lang="en-US" dirty="0" smtClean="0"/>
              <a:t>ge (</a:t>
            </a:r>
            <a:r>
              <a:rPr lang="en-US" b="1" dirty="0" smtClean="0"/>
              <a:t>not </a:t>
            </a:r>
            <a:r>
              <a:rPr lang="en-US" dirty="0" smtClean="0"/>
              <a:t>date of birth)</a:t>
            </a:r>
          </a:p>
          <a:p>
            <a:pPr marL="342900" indent="-342900">
              <a:buFont typeface="Arial" panose="020B0604020202020204" pitchFamily="34" charset="0"/>
              <a:buChar char="•"/>
            </a:pPr>
            <a:r>
              <a:rPr lang="en-US" dirty="0"/>
              <a:t>T</a:t>
            </a:r>
            <a:r>
              <a:rPr lang="en-US" dirty="0" smtClean="0"/>
              <a:t>erms of any contract</a:t>
            </a:r>
          </a:p>
          <a:p>
            <a:pPr marL="342900" indent="-342900">
              <a:buFont typeface="Arial" panose="020B0604020202020204" pitchFamily="34" charset="0"/>
              <a:buChar char="•"/>
            </a:pPr>
            <a:r>
              <a:rPr lang="en-US" dirty="0"/>
              <a:t>C</a:t>
            </a:r>
            <a:r>
              <a:rPr lang="en-US" dirty="0" smtClean="0"/>
              <a:t>urrent position</a:t>
            </a:r>
          </a:p>
          <a:p>
            <a:pPr marL="342900" indent="-342900">
              <a:buFont typeface="Arial" panose="020B0604020202020204" pitchFamily="34" charset="0"/>
              <a:buChar char="•"/>
            </a:pPr>
            <a:r>
              <a:rPr lang="en-US" dirty="0"/>
              <a:t>C</a:t>
            </a:r>
            <a:r>
              <a:rPr lang="en-US" dirty="0" smtClean="0"/>
              <a:t>urrent salary</a:t>
            </a:r>
          </a:p>
          <a:p>
            <a:endParaRPr lang="en-US" dirty="0"/>
          </a:p>
        </p:txBody>
      </p:sp>
      <p:sp>
        <p:nvSpPr>
          <p:cNvPr id="11" name="Right Arrow 10"/>
          <p:cNvSpPr/>
          <p:nvPr/>
        </p:nvSpPr>
        <p:spPr>
          <a:xfrm>
            <a:off x="3352800" y="4577057"/>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TextBox 11"/>
          <p:cNvSpPr txBox="1"/>
          <p:nvPr/>
        </p:nvSpPr>
        <p:spPr>
          <a:xfrm>
            <a:off x="4718050" y="4611624"/>
            <a:ext cx="3391891" cy="415498"/>
          </a:xfrm>
          <a:prstGeom prst="rect">
            <a:avLst/>
          </a:prstGeom>
          <a:noFill/>
        </p:spPr>
        <p:txBody>
          <a:bodyPr wrap="none" rtlCol="0">
            <a:spAutoFit/>
          </a:bodyPr>
          <a:lstStyle/>
          <a:p>
            <a:r>
              <a:rPr lang="en-US" b="1" dirty="0" smtClean="0"/>
              <a:t>A few other exceptions…</a:t>
            </a:r>
            <a:endParaRPr lang="en-US" b="1" dirty="0"/>
          </a:p>
        </p:txBody>
      </p:sp>
    </p:spTree>
    <p:extLst>
      <p:ext uri="{BB962C8B-B14F-4D97-AF65-F5344CB8AC3E}">
        <p14:creationId xmlns:p14="http://schemas.microsoft.com/office/powerpoint/2010/main" val="192336441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632" y="1381035"/>
            <a:ext cx="7677102" cy="1200329"/>
          </a:xfrm>
          <a:prstGeom prst="rect">
            <a:avLst/>
          </a:prstGeom>
        </p:spPr>
        <p:txBody>
          <a:bodyPr wrap="none">
            <a:spAutoFit/>
          </a:bodyPr>
          <a:lstStyle/>
          <a:p>
            <a:pPr algn="ctr"/>
            <a:r>
              <a:rPr lang="en-US" sz="4000" b="1" dirty="0" smtClean="0"/>
              <a:t>Personnel Information…Public</a:t>
            </a:r>
            <a:r>
              <a:rPr lang="en-US" sz="3200" dirty="0"/>
              <a:t/>
            </a:r>
            <a:br>
              <a:rPr lang="en-US" sz="3200" dirty="0"/>
            </a:br>
            <a:endParaRPr lang="en-US" sz="3200" b="1" dirty="0"/>
          </a:p>
        </p:txBody>
      </p:sp>
      <p:sp>
        <p:nvSpPr>
          <p:cNvPr id="4" name="Rectangle 3"/>
          <p:cNvSpPr/>
          <p:nvPr/>
        </p:nvSpPr>
        <p:spPr>
          <a:xfrm>
            <a:off x="164592" y="2133600"/>
            <a:ext cx="8674608" cy="4278094"/>
          </a:xfrm>
          <a:prstGeom prst="rect">
            <a:avLst/>
          </a:prstGeom>
        </p:spPr>
        <p:txBody>
          <a:bodyPr wrap="square">
            <a:spAutoFit/>
          </a:bodyPr>
          <a:lstStyle/>
          <a:p>
            <a:pPr marL="342900" indent="-342900">
              <a:buFont typeface="Arial" panose="020B0604020202020204" pitchFamily="34" charset="0"/>
              <a:buChar char="•"/>
            </a:pPr>
            <a:r>
              <a:rPr lang="en-US" dirty="0" smtClean="0"/>
              <a:t>Date </a:t>
            </a:r>
            <a:r>
              <a:rPr lang="en-US" dirty="0"/>
              <a:t>and amount of each increase or decrease in salary </a:t>
            </a:r>
            <a:endParaRPr lang="en-US" dirty="0" smtClean="0"/>
          </a:p>
          <a:p>
            <a:endParaRPr lang="en-US" dirty="0"/>
          </a:p>
          <a:p>
            <a:pPr marL="342900" indent="-342900">
              <a:buFont typeface="Arial" panose="020B0604020202020204" pitchFamily="34" charset="0"/>
              <a:buChar char="•"/>
            </a:pPr>
            <a:r>
              <a:rPr lang="en-US" dirty="0" smtClean="0"/>
              <a:t>Date </a:t>
            </a:r>
            <a:r>
              <a:rPr lang="en-US" dirty="0"/>
              <a:t>and type of each promotion, demotion, transfer, suspension, </a:t>
            </a:r>
            <a:r>
              <a:rPr lang="en-US" dirty="0" smtClean="0"/>
              <a:t>separation</a:t>
            </a:r>
            <a:r>
              <a:rPr lang="en-US" dirty="0"/>
              <a:t>, or other change in position </a:t>
            </a:r>
            <a:r>
              <a:rPr lang="en-US" dirty="0" smtClean="0"/>
              <a:t>classification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General </a:t>
            </a:r>
            <a:r>
              <a:rPr lang="en-US" dirty="0"/>
              <a:t>description of the reasons for each </a:t>
            </a:r>
            <a:r>
              <a:rPr lang="en-US" dirty="0" smtClean="0"/>
              <a:t>promotion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Date </a:t>
            </a:r>
            <a:r>
              <a:rPr lang="en-US" dirty="0"/>
              <a:t>and type of each dismissal, suspension, or demotion for disciplinary </a:t>
            </a:r>
            <a:r>
              <a:rPr lang="en-US" dirty="0" smtClean="0"/>
              <a:t>reasons</a:t>
            </a:r>
            <a:r>
              <a:rPr lang="en-US" b="1" dirty="0" smtClean="0"/>
              <a:t>. </a:t>
            </a:r>
            <a:r>
              <a:rPr lang="en-US" b="1" u="sng" dirty="0" smtClean="0"/>
              <a:t>If </a:t>
            </a:r>
            <a:r>
              <a:rPr lang="en-US" b="1" u="sng" dirty="0"/>
              <a:t>the disciplinary action was a dismissal</a:t>
            </a:r>
            <a:r>
              <a:rPr lang="en-US" dirty="0"/>
              <a:t>, a copy of the written notice of the final </a:t>
            </a:r>
            <a:r>
              <a:rPr lang="en-US" dirty="0" smtClean="0"/>
              <a:t>decision </a:t>
            </a:r>
            <a:r>
              <a:rPr lang="en-US" dirty="0"/>
              <a:t>of the head of that department setting forth the specific acts </a:t>
            </a:r>
            <a:r>
              <a:rPr lang="en-US" dirty="0" smtClean="0"/>
              <a:t>or omissions </a:t>
            </a:r>
          </a:p>
          <a:p>
            <a:r>
              <a:rPr lang="en-US" dirty="0" smtClean="0"/>
              <a:t>     that are </a:t>
            </a:r>
            <a:r>
              <a:rPr lang="en-US" dirty="0"/>
              <a:t>the basis of the dismissal. </a:t>
            </a:r>
            <a:endParaRPr lang="en-US" dirty="0" smtClean="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10423182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7030" y="1371600"/>
            <a:ext cx="184730" cy="584775"/>
          </a:xfrm>
          <a:prstGeom prst="rect">
            <a:avLst/>
          </a:prstGeom>
        </p:spPr>
        <p:txBody>
          <a:bodyPr wrap="none">
            <a:spAutoFit/>
          </a:bodyPr>
          <a:lstStyle/>
          <a:p>
            <a:pPr algn="ctr"/>
            <a:endParaRPr lang="en-US" sz="3200" b="1" dirty="0"/>
          </a:p>
        </p:txBody>
      </p:sp>
      <p:sp>
        <p:nvSpPr>
          <p:cNvPr id="4" name="Rectangle 3"/>
          <p:cNvSpPr/>
          <p:nvPr/>
        </p:nvSpPr>
        <p:spPr>
          <a:xfrm>
            <a:off x="228599" y="2514600"/>
            <a:ext cx="7552927" cy="415498"/>
          </a:xfrm>
          <a:prstGeom prst="rect">
            <a:avLst/>
          </a:prstGeom>
        </p:spPr>
        <p:txBody>
          <a:bodyPr wrap="square">
            <a:spAutoFit/>
          </a:bodyPr>
          <a:lstStyle/>
          <a:p>
            <a:pPr marL="342900" indent="-342900" algn="just">
              <a:buFont typeface="Arial" panose="020B0604020202020204" pitchFamily="34" charset="0"/>
              <a:buChar char="•"/>
            </a:pPr>
            <a:endParaRPr lang="en-US" dirty="0"/>
          </a:p>
        </p:txBody>
      </p:sp>
      <p:sp>
        <p:nvSpPr>
          <p:cNvPr id="5" name="Rectangle 4"/>
          <p:cNvSpPr/>
          <p:nvPr/>
        </p:nvSpPr>
        <p:spPr>
          <a:xfrm>
            <a:off x="261830" y="1358146"/>
            <a:ext cx="8610600" cy="1077218"/>
          </a:xfrm>
          <a:prstGeom prst="rect">
            <a:avLst/>
          </a:prstGeom>
        </p:spPr>
        <p:txBody>
          <a:bodyPr wrap="square">
            <a:spAutoFit/>
          </a:bodyPr>
          <a:lstStyle/>
          <a:p>
            <a:r>
              <a:rPr lang="en-US" sz="3200" b="1" dirty="0" smtClean="0"/>
              <a:t>Does an employee have access to his/her personnel file?</a:t>
            </a:r>
            <a:endParaRPr lang="en-US" sz="3200" b="1" dirty="0"/>
          </a:p>
        </p:txBody>
      </p:sp>
      <p:sp>
        <p:nvSpPr>
          <p:cNvPr id="7" name="Rectangle 6"/>
          <p:cNvSpPr/>
          <p:nvPr/>
        </p:nvSpPr>
        <p:spPr>
          <a:xfrm>
            <a:off x="609600" y="2514600"/>
            <a:ext cx="8120170" cy="3000821"/>
          </a:xfrm>
          <a:prstGeom prst="rect">
            <a:avLst/>
          </a:prstGeom>
        </p:spPr>
        <p:txBody>
          <a:bodyPr wrap="square">
            <a:spAutoFit/>
          </a:bodyPr>
          <a:lstStyle/>
          <a:p>
            <a:pPr marL="342900" indent="-342900">
              <a:buFont typeface="Arial" panose="020B0604020202020204" pitchFamily="34" charset="0"/>
              <a:buChar char="•"/>
            </a:pPr>
            <a:r>
              <a:rPr lang="en-US" i="1" dirty="0" smtClean="0"/>
              <a:t>Yes. An employee may examine his/her entire personnel file with these exceptions….</a:t>
            </a:r>
          </a:p>
          <a:p>
            <a:endParaRPr lang="en-US" i="1" dirty="0" smtClean="0"/>
          </a:p>
          <a:p>
            <a:pPr marL="854130" lvl="1" indent="-342900">
              <a:buFont typeface="Arial" panose="020B0604020202020204" pitchFamily="34" charset="0"/>
              <a:buChar char="•"/>
            </a:pPr>
            <a:r>
              <a:rPr lang="en-US" dirty="0" smtClean="0"/>
              <a:t>Letters of reference solicited </a:t>
            </a:r>
            <a:r>
              <a:rPr lang="en-US" b="1" dirty="0" smtClean="0"/>
              <a:t>prior</a:t>
            </a:r>
            <a:r>
              <a:rPr lang="en-US" b="1" dirty="0"/>
              <a:t> </a:t>
            </a:r>
            <a:r>
              <a:rPr lang="en-US" dirty="0" smtClean="0"/>
              <a:t>to initial employment</a:t>
            </a:r>
          </a:p>
          <a:p>
            <a:pPr lvl="1" indent="0"/>
            <a:endParaRPr lang="en-US" dirty="0" smtClean="0"/>
          </a:p>
          <a:p>
            <a:pPr marL="854130" lvl="1" indent="-342900">
              <a:buFont typeface="Arial" panose="020B0604020202020204" pitchFamily="34" charset="0"/>
              <a:buChar char="•"/>
            </a:pPr>
            <a:r>
              <a:rPr lang="en-US" dirty="0" smtClean="0"/>
              <a:t>Information concerning medical disabilities (mental or physical) that a physician might not have disclosed to the employee.</a:t>
            </a:r>
          </a:p>
          <a:p>
            <a:pPr lvl="1" indent="0"/>
            <a:endParaRPr lang="en-US" dirty="0" smtClean="0"/>
          </a:p>
        </p:txBody>
      </p:sp>
      <p:sp>
        <p:nvSpPr>
          <p:cNvPr id="6" name="Rectangle 5"/>
          <p:cNvSpPr/>
          <p:nvPr/>
        </p:nvSpPr>
        <p:spPr>
          <a:xfrm>
            <a:off x="146304" y="5515421"/>
            <a:ext cx="6178296" cy="738664"/>
          </a:xfrm>
          <a:prstGeom prst="rect">
            <a:avLst/>
          </a:prstGeom>
        </p:spPr>
        <p:txBody>
          <a:bodyPr wrap="square">
            <a:spAutoFit/>
          </a:bodyPr>
          <a:lstStyle/>
          <a:p>
            <a:pPr lvl="1" indent="0"/>
            <a:r>
              <a:rPr lang="en-US" i="1" dirty="0" smtClean="0"/>
              <a:t>Note</a:t>
            </a:r>
            <a:r>
              <a:rPr lang="en-US" dirty="0" smtClean="0"/>
              <a:t>: Originals </a:t>
            </a:r>
            <a:r>
              <a:rPr lang="en-US" dirty="0"/>
              <a:t>may not be borrowed and must be maintained in the </a:t>
            </a:r>
            <a:r>
              <a:rPr lang="en-US" dirty="0" smtClean="0"/>
              <a:t>file.</a:t>
            </a:r>
            <a:endParaRPr lang="en-US" dirty="0"/>
          </a:p>
        </p:txBody>
      </p:sp>
    </p:spTree>
    <p:extLst>
      <p:ext uri="{BB962C8B-B14F-4D97-AF65-F5344CB8AC3E}">
        <p14:creationId xmlns:p14="http://schemas.microsoft.com/office/powerpoint/2010/main" val="884425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UNCCharlotte_template05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UNCCharlotte_template05 (1)</Template>
  <TotalTime>1515</TotalTime>
  <Words>1106</Words>
  <Application>Microsoft Office PowerPoint</Application>
  <PresentationFormat>On-screen Show (4:3)</PresentationFormat>
  <Paragraphs>140</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UNCCharlotte_template05 (1)</vt:lpstr>
      <vt:lpstr>The Intersection between  Public Records Act and State Human Resources Act Connecting the dots…  Tina Dadio, University Public Records Officer/Paralegal    Fall 2015 Legal Symposium October 15, 2015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Arial font, 36 point  Presenter &amp; Title Date or conference name</dc:title>
  <dc:creator>Cindy Jones</dc:creator>
  <cp:lastModifiedBy>test</cp:lastModifiedBy>
  <cp:revision>46</cp:revision>
  <cp:lastPrinted>2015-08-24T15:37:06Z</cp:lastPrinted>
  <dcterms:created xsi:type="dcterms:W3CDTF">2014-04-28T15:06:35Z</dcterms:created>
  <dcterms:modified xsi:type="dcterms:W3CDTF">2015-10-05T15:22:34Z</dcterms:modified>
</cp:coreProperties>
</file>