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4" r:id="rId2"/>
    <p:sldId id="320" r:id="rId3"/>
    <p:sldId id="306" r:id="rId4"/>
    <p:sldId id="323" r:id="rId5"/>
    <p:sldId id="325" r:id="rId6"/>
    <p:sldId id="329" r:id="rId7"/>
    <p:sldId id="332" r:id="rId8"/>
    <p:sldId id="333" r:id="rId9"/>
    <p:sldId id="296" r:id="rId10"/>
    <p:sldId id="331" r:id="rId11"/>
    <p:sldId id="324" r:id="rId12"/>
    <p:sldId id="330" r:id="rId13"/>
    <p:sldId id="307" r:id="rId14"/>
    <p:sldId id="326" r:id="rId15"/>
    <p:sldId id="318" r:id="rId16"/>
    <p:sldId id="327" r:id="rId17"/>
    <p:sldId id="319" r:id="rId18"/>
    <p:sldId id="309" r:id="rId19"/>
    <p:sldId id="315" r:id="rId20"/>
    <p:sldId id="311" r:id="rId21"/>
    <p:sldId id="334" r:id="rId22"/>
    <p:sldId id="316" r:id="rId23"/>
    <p:sldId id="321" r:id="rId24"/>
    <p:sldId id="328" r:id="rId25"/>
  </p:sldIdLst>
  <p:sldSz cx="9144000" cy="6858000" type="screen4x3"/>
  <p:notesSz cx="6881813" cy="9296400"/>
  <p:defaultTextStyle>
    <a:defPPr>
      <a:defRPr lang="en-US"/>
    </a:defPPr>
    <a:lvl1pPr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511230" indent="-150362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1023713" indent="-301977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534942" indent="-452338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2047424" indent="-603953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1804340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165208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2526076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2886944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931438-06C1-4597-88E9-7652DCC02BA1}">
          <p14:sldIdLst>
            <p14:sldId id="294"/>
            <p14:sldId id="320"/>
            <p14:sldId id="306"/>
            <p14:sldId id="323"/>
            <p14:sldId id="325"/>
            <p14:sldId id="329"/>
            <p14:sldId id="332"/>
            <p14:sldId id="333"/>
            <p14:sldId id="296"/>
            <p14:sldId id="331"/>
            <p14:sldId id="324"/>
            <p14:sldId id="330"/>
            <p14:sldId id="307"/>
            <p14:sldId id="326"/>
            <p14:sldId id="318"/>
            <p14:sldId id="327"/>
            <p14:sldId id="319"/>
            <p14:sldId id="309"/>
            <p14:sldId id="315"/>
            <p14:sldId id="311"/>
            <p14:sldId id="334"/>
            <p14:sldId id="316"/>
            <p14:sldId id="321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2" autoAdjust="0"/>
    <p:restoredTop sz="94660"/>
  </p:normalViewPr>
  <p:slideViewPr>
    <p:cSldViewPr snapToObjects="1">
      <p:cViewPr varScale="1">
        <p:scale>
          <a:sx n="87" d="100"/>
          <a:sy n="87" d="100"/>
        </p:scale>
        <p:origin x="11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511230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360868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721736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082604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443472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83422" indent="-383422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830749" indent="-319519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279327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791810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303039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815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98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996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-27542" y="1447800"/>
            <a:ext cx="9144000" cy="2971800"/>
          </a:xfrm>
          <a:prstGeom prst="rect">
            <a:avLst/>
          </a:prstGeom>
        </p:spPr>
        <p:txBody>
          <a:bodyPr anchor="t"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U.S. Supreme Court’s 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Same-Sex Marriage Decision and What It Means for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UNC Charlotte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October 15, 2015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Catherine Mitchell</a:t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Higher Education Legal Fellow</a:t>
            </a:r>
            <a:r>
              <a:rPr lang="en-US" sz="1800" b="1" dirty="0" smtClean="0">
                <a:latin typeface="Garamond" panose="02020404030301010803" pitchFamily="18" charset="0"/>
              </a:rPr>
              <a:t/>
            </a:r>
            <a:br>
              <a:rPr lang="en-US" sz="1800" b="1" dirty="0" smtClean="0">
                <a:latin typeface="Garamond" panose="02020404030301010803" pitchFamily="18" charset="0"/>
              </a:rPr>
            </a:br>
            <a:r>
              <a:rPr lang="en-US" sz="1800" b="1" dirty="0" smtClean="0">
                <a:latin typeface="Garamond" panose="02020404030301010803" pitchFamily="18" charset="0"/>
              </a:rPr>
              <a:t/>
            </a:r>
            <a:br>
              <a:rPr lang="en-US" sz="1800" b="1" dirty="0" smtClean="0">
                <a:latin typeface="Garamond" panose="02020404030301010803" pitchFamily="18" charset="0"/>
              </a:rPr>
            </a:br>
            <a:endParaRPr lang="en-US" sz="1800" b="1" i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3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3600" y="6096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Majority Opinion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905000"/>
            <a:ext cx="8229600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Changing attitudes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Religious freedom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States’ rights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Democracy appropriate for change, so long as does not abridge fundamental rights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If individuals’ rights violated ”Constitution requires redress by the courts” </a:t>
            </a:r>
            <a:r>
              <a:rPr lang="en-US" sz="2000" i="1" dirty="0" err="1" smtClean="0"/>
              <a:t>Schuette</a:t>
            </a:r>
            <a:r>
              <a:rPr lang="en-US" sz="2000" i="1" dirty="0" smtClean="0"/>
              <a:t> v BAMN </a:t>
            </a:r>
            <a:r>
              <a:rPr lang="en-US" sz="2000" dirty="0" smtClean="0"/>
              <a:t>(2014)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660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19800" y="577467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Dissents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2309" y="1564243"/>
            <a:ext cx="81534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Chief Justice Roberts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Disagreed with </a:t>
            </a:r>
            <a:r>
              <a:rPr lang="en-US" sz="1800" dirty="0"/>
              <a:t>c</a:t>
            </a:r>
            <a:r>
              <a:rPr lang="en-US" sz="1800" dirty="0" smtClean="0"/>
              <a:t>onstitutional argument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States should decide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Judges have power to say what the law is, not what it should be</a:t>
            </a:r>
            <a:endParaRPr lang="en-US" sz="2000" dirty="0"/>
          </a:p>
          <a:p>
            <a:r>
              <a:rPr lang="en-US" sz="2000" dirty="0" smtClean="0"/>
              <a:t>Justice Scalia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Calls attention to Court’s threat to American democracy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Public debate was happening and should be allowed to continue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Should focus on “the People’s” understanding of liberty</a:t>
            </a:r>
            <a:endParaRPr lang="en-US" sz="2000" dirty="0"/>
          </a:p>
          <a:p>
            <a:r>
              <a:rPr lang="en-US" sz="2000" dirty="0" smtClean="0"/>
              <a:t>Justice Thomas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Liberty been understood as freedom from government action, not entitlement to government benefits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This isn’t liberty as used in due process clause—even so, haven’t been deprived of liberty at all</a:t>
            </a:r>
          </a:p>
          <a:p>
            <a:r>
              <a:rPr lang="en-US" sz="2000" dirty="0" smtClean="0"/>
              <a:t>Justice Alito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Constitution leaves question to be decided by the people of each state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Due Process protects only rights “deeply rooted in Nation’s history and tradition”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7394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19800" y="457200"/>
            <a:ext cx="266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Effects of Decision on UNC Charlotte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209800"/>
            <a:ext cx="74676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Must provide the same benefits and opportunities to employees with same-sex spouses as those provided to employees with opposite-sex spouses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Consider all policies and benefits that define or refer to marriage or spouses 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Federal, state, university, contractual, etc.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0291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257800" y="533400"/>
            <a:ext cx="3962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828800"/>
            <a:ext cx="769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Health Benefits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State Health Plan</a:t>
            </a:r>
            <a:endParaRPr lang="en-US" sz="2000" dirty="0"/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Spouse includes same-sex spouse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D</a:t>
            </a:r>
            <a:r>
              <a:rPr lang="en-US" sz="1800" dirty="0" smtClean="0"/>
              <a:t>ependent child </a:t>
            </a:r>
          </a:p>
          <a:p>
            <a:pPr marL="1877842" lvl="3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Adopted children, step children of same-sex spouse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Fate </a:t>
            </a:r>
            <a:r>
              <a:rPr lang="en-US" sz="1800" dirty="0"/>
              <a:t>of domestic partner benefits</a:t>
            </a:r>
            <a:r>
              <a:rPr lang="en-US" sz="1800" dirty="0" smtClean="0"/>
              <a:t>?</a:t>
            </a:r>
          </a:p>
          <a:p>
            <a:pPr lvl="2" indent="0"/>
            <a:endParaRPr lang="en-US" sz="1800" dirty="0" smtClean="0"/>
          </a:p>
          <a:p>
            <a:r>
              <a:rPr lang="en-US" sz="2400" dirty="0"/>
              <a:t>Workers’ Compensation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Widow/widower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Children—adoption, stepchildren  </a:t>
            </a:r>
          </a:p>
          <a:p>
            <a:pPr lvl="1" indent="0"/>
            <a:endParaRPr lang="en-US" dirty="0" smtClean="0"/>
          </a:p>
          <a:p>
            <a:pPr lvl="1" indent="0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298102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Effects of Decision on UNC Charlotte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72204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905000"/>
            <a:ext cx="7010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Retirement, Social </a:t>
            </a:r>
            <a:r>
              <a:rPr lang="en-US" sz="2400" dirty="0" smtClean="0"/>
              <a:t>Security* </a:t>
            </a:r>
            <a:endParaRPr lang="en-US" sz="2400" dirty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 longer question about social security when same-sex spouse dies </a:t>
            </a:r>
            <a:endParaRPr lang="en-US" sz="2000" dirty="0" smtClean="0"/>
          </a:p>
          <a:p>
            <a:pPr lvl="1" indent="0"/>
            <a:endParaRPr lang="en-US" sz="1200" dirty="0"/>
          </a:p>
          <a:p>
            <a:endParaRPr lang="en-US" sz="1200" dirty="0"/>
          </a:p>
          <a:p>
            <a:r>
              <a:rPr lang="en-US" sz="2400" dirty="0" smtClean="0"/>
              <a:t>Family Medical Leave Act*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Leave to care for sick spouse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Leave due to same-sex spouse military service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Military caregiver leave for same-sex spouse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Leave to care for sick stepchild or stepparent who is child/parent of same-sex spouse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19645" y="381000"/>
            <a:ext cx="266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Effects of Decision </a:t>
            </a:r>
            <a:r>
              <a:rPr lang="en-US" sz="2800" b="1" dirty="0" smtClean="0"/>
              <a:t>on </a:t>
            </a:r>
            <a:r>
              <a:rPr lang="en-US" sz="2800" b="1" dirty="0"/>
              <a:t>UNC Charlotte </a:t>
            </a:r>
          </a:p>
        </p:txBody>
      </p:sp>
    </p:spTree>
    <p:extLst>
      <p:ext uri="{BB962C8B-B14F-4D97-AF65-F5344CB8AC3E}">
        <p14:creationId xmlns:p14="http://schemas.microsoft.com/office/powerpoint/2010/main" val="1289446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0" y="457200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Effects of Decision </a:t>
            </a:r>
            <a:r>
              <a:rPr lang="en-US" sz="2800" b="1" dirty="0" smtClean="0"/>
              <a:t>on </a:t>
            </a:r>
            <a:r>
              <a:rPr lang="en-US" sz="2800" b="1" dirty="0"/>
              <a:t>UNC Charlotte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2286000"/>
            <a:ext cx="7315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Child Custody and Adoption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Dependents of employees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Students on parent insurance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Financial aid </a:t>
            </a:r>
            <a:endParaRPr lang="en-US" sz="2000" dirty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Access to records</a:t>
            </a:r>
          </a:p>
          <a:p>
            <a:endParaRPr lang="en-US" sz="2400" dirty="0"/>
          </a:p>
          <a:p>
            <a:r>
              <a:rPr lang="en-US" sz="2400" dirty="0"/>
              <a:t>In-state </a:t>
            </a:r>
            <a:r>
              <a:rPr lang="en-US" sz="2400" dirty="0" smtClean="0"/>
              <a:t>tuition</a:t>
            </a:r>
          </a:p>
          <a:p>
            <a:pPr marL="855383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Married to in-state resident </a:t>
            </a:r>
          </a:p>
          <a:p>
            <a:endParaRPr lang="en-US" sz="2400" dirty="0" smtClean="0"/>
          </a:p>
          <a:p>
            <a:r>
              <a:rPr lang="en-US" sz="2400" dirty="0" smtClean="0"/>
              <a:t>Financial </a:t>
            </a:r>
            <a:r>
              <a:rPr lang="en-US" sz="2400" dirty="0"/>
              <a:t>Aid* 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7991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0"/>
            <a:ext cx="7315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Federal Tax-Favored Benefits*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Flexible spending plans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Premium conversion plans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</a:t>
            </a:r>
            <a:r>
              <a:rPr lang="en-US" sz="2000" dirty="0" smtClean="0"/>
              <a:t>ealth savings accounts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</a:t>
            </a:r>
            <a:r>
              <a:rPr lang="en-US" sz="2000" dirty="0" smtClean="0"/>
              <a:t>ealth reimbursement accounts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67400" y="367605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Effects of Decision </a:t>
            </a:r>
            <a:r>
              <a:rPr lang="en-US" sz="2800" b="1" dirty="0" smtClean="0"/>
              <a:t>on </a:t>
            </a:r>
            <a:r>
              <a:rPr lang="en-US" sz="2800" b="1" dirty="0"/>
              <a:t>UNC Charlotte </a:t>
            </a:r>
          </a:p>
        </p:txBody>
      </p:sp>
    </p:spTree>
    <p:extLst>
      <p:ext uri="{BB962C8B-B14F-4D97-AF65-F5344CB8AC3E}">
        <p14:creationId xmlns:p14="http://schemas.microsoft.com/office/powerpoint/2010/main" val="2457925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7540" y="533776"/>
            <a:ext cx="266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Effects of Decision </a:t>
            </a:r>
            <a:r>
              <a:rPr lang="en-US" sz="2800" b="1" dirty="0" smtClean="0"/>
              <a:t>on </a:t>
            </a:r>
            <a:r>
              <a:rPr lang="en-US" sz="2800" b="1" dirty="0"/>
              <a:t>UNC Charlotte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20574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Veterans’ Benefits and Military Benefits*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Children of veterans/service members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Spouse of veterans/service members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Tuition benefits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Scholarship opportunities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25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098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Discrimination Considerations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Sensitivity training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Future constitutional amendments?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UNC policies 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400" dirty="0" smtClean="0"/>
              <a:t>Title IX, Campus </a:t>
            </a:r>
            <a:r>
              <a:rPr lang="en-US" sz="2400" dirty="0" err="1" smtClean="0"/>
              <a:t>SaVE</a:t>
            </a:r>
            <a:r>
              <a:rPr lang="en-US" sz="2400" dirty="0" smtClean="0"/>
              <a:t>, VAWA Obligations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Domestic Violence</a:t>
            </a:r>
          </a:p>
          <a:p>
            <a:pPr lvl="1" indent="0"/>
            <a:endParaRPr lang="en-US" sz="2000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15000" y="533400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9800" y="533400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Effects of Decision </a:t>
            </a:r>
            <a:r>
              <a:rPr lang="en-US" sz="2800" b="1" dirty="0" smtClean="0"/>
              <a:t>on UNC </a:t>
            </a:r>
            <a:r>
              <a:rPr lang="en-US" sz="2800" b="1" dirty="0"/>
              <a:t>Charlotte </a:t>
            </a:r>
          </a:p>
        </p:txBody>
      </p:sp>
    </p:spTree>
    <p:extLst>
      <p:ext uri="{BB962C8B-B14F-4D97-AF65-F5344CB8AC3E}">
        <p14:creationId xmlns:p14="http://schemas.microsoft.com/office/powerpoint/2010/main" val="111950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09800"/>
            <a:ext cx="7924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Housing Options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Offer marriage housing to same-sex couples in same way offer to opposite-sex couples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15000" y="533400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48120" y="536154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Effects of Decision </a:t>
            </a:r>
            <a:r>
              <a:rPr lang="en-US" sz="2800" b="1" dirty="0" smtClean="0"/>
              <a:t>on </a:t>
            </a:r>
            <a:r>
              <a:rPr lang="en-US" sz="2800" b="1" dirty="0"/>
              <a:t>UNC Charlotte </a:t>
            </a:r>
          </a:p>
        </p:txBody>
      </p:sp>
    </p:spTree>
    <p:extLst>
      <p:ext uri="{BB962C8B-B14F-4D97-AF65-F5344CB8AC3E}">
        <p14:creationId xmlns:p14="http://schemas.microsoft.com/office/powerpoint/2010/main" val="16023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977644"/>
            <a:ext cx="7456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Overview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Supreme Court Decision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Previous state of affairs in United States and North Carolina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Implications in various areas of University life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Questions/Discussion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6270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715000" y="533400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72200" y="443805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Effects of Decision </a:t>
            </a:r>
            <a:r>
              <a:rPr lang="en-US" sz="2800" b="1" dirty="0" smtClean="0"/>
              <a:t>on </a:t>
            </a:r>
            <a:r>
              <a:rPr lang="en-US" sz="2800" b="1" dirty="0"/>
              <a:t>UNC Charlotte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947773"/>
            <a:ext cx="78486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Student Organizations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Religious groups on campus 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Religious freedom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Future discrimination laws?</a:t>
            </a:r>
          </a:p>
          <a:p>
            <a:pPr lvl="2" indent="0"/>
            <a:endParaRPr lang="en-US" dirty="0" smtClean="0"/>
          </a:p>
          <a:p>
            <a:r>
              <a:rPr lang="en-US" dirty="0" smtClean="0"/>
              <a:t> </a:t>
            </a:r>
            <a:r>
              <a:rPr lang="en-US" sz="2400" dirty="0"/>
              <a:t>Campus Programs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Sensitivity training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Consider including and recognizing same-sex marriages in curriculum, publications, program development, etc.  </a:t>
            </a:r>
            <a:endParaRPr lang="en-US" sz="2000" dirty="0" smtClean="0"/>
          </a:p>
          <a:p>
            <a:pPr marL="85413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400" dirty="0"/>
              <a:t>Curriculum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Concept of family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 indent="0"/>
            <a:endParaRPr lang="en-US" sz="2000" dirty="0"/>
          </a:p>
          <a:p>
            <a:pPr marL="1366613" lvl="2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9462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3914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Contractors and Service providers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/>
              <a:t>Discriminate against same-sex couples</a:t>
            </a:r>
            <a:r>
              <a:rPr lang="en-US" dirty="0" smtClean="0"/>
              <a:t>?</a:t>
            </a:r>
          </a:p>
          <a:p>
            <a:pPr lvl="1" indent="0"/>
            <a:endParaRPr lang="en-US" dirty="0"/>
          </a:p>
          <a:p>
            <a:pPr lvl="1" indent="0"/>
            <a:endParaRPr lang="en-US" dirty="0"/>
          </a:p>
          <a:p>
            <a:r>
              <a:rPr lang="en-US" sz="2400" dirty="0" smtClean="0"/>
              <a:t>Recruiting</a:t>
            </a:r>
            <a:endParaRPr lang="en-US" sz="2400" dirty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Attract more faculty and staff because offer same-sex spouse benefits </a:t>
            </a:r>
          </a:p>
          <a:p>
            <a:pPr lvl="1" indent="0"/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457200"/>
            <a:ext cx="27441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Effects of Decision on UNC Charlotte </a:t>
            </a:r>
          </a:p>
        </p:txBody>
      </p:sp>
    </p:spTree>
    <p:extLst>
      <p:ext uri="{BB962C8B-B14F-4D97-AF65-F5344CB8AC3E}">
        <p14:creationId xmlns:p14="http://schemas.microsoft.com/office/powerpoint/2010/main" val="96468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076680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/>
            <a:endParaRPr lang="en-US" sz="2200" dirty="0" smtClean="0"/>
          </a:p>
          <a:p>
            <a:r>
              <a:rPr lang="en-US" sz="2400" dirty="0" smtClean="0"/>
              <a:t>Practical Implications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Updating forms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Training</a:t>
            </a:r>
          </a:p>
          <a:p>
            <a:r>
              <a:rPr lang="en-US" sz="2200" dirty="0" smtClean="0"/>
              <a:t> 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15000" y="533400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64855" y="514120"/>
            <a:ext cx="266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Effects of Decision </a:t>
            </a:r>
            <a:r>
              <a:rPr lang="en-US" sz="2800" b="1" dirty="0" smtClean="0"/>
              <a:t>on </a:t>
            </a:r>
            <a:r>
              <a:rPr lang="en-US" sz="2800" b="1" dirty="0"/>
              <a:t>UNC Charlotte </a:t>
            </a:r>
          </a:p>
        </p:txBody>
      </p:sp>
    </p:spTree>
    <p:extLst>
      <p:ext uri="{BB962C8B-B14F-4D97-AF65-F5344CB8AC3E}">
        <p14:creationId xmlns:p14="http://schemas.microsoft.com/office/powerpoint/2010/main" val="2738813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19800" y="6096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Other Thoughts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209800"/>
            <a:ext cx="74676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Public institution v. </a:t>
            </a:r>
            <a:r>
              <a:rPr lang="en-US" sz="2800" dirty="0"/>
              <a:t>P</a:t>
            </a:r>
            <a:r>
              <a:rPr lang="en-US" sz="2800" dirty="0" smtClean="0"/>
              <a:t>rivate institution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Religiously based institutions—how will this affect them?</a:t>
            </a:r>
          </a:p>
          <a:p>
            <a:pPr marL="1366613" lvl="2" indent="-342900">
              <a:buFont typeface="Wingdings" panose="05000000000000000000" pitchFamily="2" charset="2"/>
              <a:buChar char="§"/>
            </a:pPr>
            <a:r>
              <a:rPr lang="en-US" dirty="0" smtClean="0"/>
              <a:t>To be continued…. 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63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251" y="2057400"/>
            <a:ext cx="845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QUESTIONS? COMMENTS?</a:t>
            </a:r>
          </a:p>
          <a:p>
            <a:pPr algn="ctr"/>
            <a:r>
              <a:rPr lang="en-US" sz="5400" dirty="0" smtClean="0"/>
              <a:t>DISCUSSION? 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9122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486400" y="609601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1336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Held: The </a:t>
            </a:r>
            <a:r>
              <a:rPr lang="en-US" sz="2400" dirty="0"/>
              <a:t>Fourteenth Amendment requires a state to license a marriage between two people of the same sex and to recognize a marriage between two people of the same sex when their marriage was lawfully licensed and performed out-of-state.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0" y="688554"/>
            <a:ext cx="37338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Obergefell v. Hodges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99504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0" y="6858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History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7772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1996—Defense of Marriage Act (DOMA)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Prohibited federal recognition of same-sex marriages</a:t>
            </a:r>
          </a:p>
          <a:p>
            <a:pPr lvl="1" indent="0"/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2013—DOMA struck down in </a:t>
            </a:r>
            <a:r>
              <a:rPr lang="en-US" sz="2400" i="1" dirty="0" smtClean="0"/>
              <a:t>Windsor</a:t>
            </a:r>
            <a:r>
              <a:rPr lang="en-US" sz="2400" dirty="0" smtClean="0"/>
              <a:t>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Unconstitutional to define marriage that way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Supreme Court said it led to the “deprivation of the equal liberty of persons that is protected by the Fifth Amendment”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Applied to federal definition only 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Favorable federal tax and benefit treatment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Legality of marriage still determined at state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01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0" y="609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North Carolina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76962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Previous state of affairs:</a:t>
            </a:r>
          </a:p>
          <a:p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1996—Denied marriage rights to same-sex couples by statute</a:t>
            </a:r>
          </a:p>
          <a:p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May 2012—Amendment One passed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July 2014—Fourth Circuit ruling that struck down Virginia’s ban on same-sex marriage (</a:t>
            </a:r>
            <a:r>
              <a:rPr lang="en-US" sz="2000" i="1" dirty="0" smtClean="0"/>
              <a:t>Bostic v </a:t>
            </a:r>
            <a:r>
              <a:rPr lang="en-US" sz="2000" i="1" dirty="0" err="1" smtClean="0"/>
              <a:t>Shaefer</a:t>
            </a:r>
            <a:r>
              <a:rPr lang="en-US" sz="2000" dirty="0" smtClean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October 2014—Western District ruled ban on same-sex marriage to be unconstitutional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October 2014—Middle District ruled ban on same-sex marriage was unconstitutional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Enjoined “the </a:t>
            </a:r>
            <a:r>
              <a:rPr lang="en-US" sz="1400" dirty="0"/>
              <a:t>State of North Carolina, the Attorney General, and all officers, agents, and employees of the State of North Carolina” from enforcing any constitutional or statutory provision prohibiting same-sex marriage in North Carolina or prohibiting recognition of a lawful out-of-state same-sex </a:t>
            </a:r>
            <a:r>
              <a:rPr lang="en-US" sz="1400" dirty="0" smtClean="0"/>
              <a:t>marriage.”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43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6858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Obergefell </a:t>
            </a:r>
            <a:r>
              <a:rPr lang="en-US" sz="2800" b="1" i="1" dirty="0" smtClean="0"/>
              <a:t>v. </a:t>
            </a:r>
            <a:r>
              <a:rPr lang="en-US" sz="2800" b="1" i="1" dirty="0"/>
              <a:t>Hodges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7713" y="2362200"/>
            <a:ext cx="746760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Legalized same-sex marriage across the country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Marriage a fundamental right protected by 14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Amendment</a:t>
            </a:r>
          </a:p>
          <a:p>
            <a:pPr lvl="1" indent="0"/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34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905000"/>
            <a:ext cx="84582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Due Process Clause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Fundamental liberties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“’extend to certain personal choices central to individual dignity and autonomy, including intimate choices that define personal identity and beliefs’” </a:t>
            </a:r>
            <a:r>
              <a:rPr lang="en-US" sz="1800" i="1" dirty="0" err="1" smtClean="0"/>
              <a:t>Eisenstadt</a:t>
            </a:r>
            <a:r>
              <a:rPr lang="en-US" sz="1800" i="1" dirty="0" smtClean="0"/>
              <a:t> v. Baird </a:t>
            </a:r>
            <a:r>
              <a:rPr lang="en-US" sz="1800" dirty="0" smtClean="0"/>
              <a:t>(1972)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“Identification and protection of fundamental rights is part of judicial duty to interpret the Constitution”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Marriage is fundamental—and same reasons why fundamental to opposite-sex couples apply to same-sex couples</a:t>
            </a:r>
          </a:p>
          <a:p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685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Majority Opinion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11843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8483" y="1981200"/>
            <a:ext cx="7315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Equal Protection Clause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“Can help </a:t>
            </a:r>
            <a:r>
              <a:rPr lang="en-US" sz="2000" dirty="0"/>
              <a:t>to identify and correct inequalities in the institution of </a:t>
            </a:r>
            <a:r>
              <a:rPr lang="en-US" sz="2000" dirty="0" smtClean="0"/>
              <a:t>marriage”</a:t>
            </a:r>
            <a:endParaRPr lang="en-US" sz="2000" dirty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Same-sex marriage bans </a:t>
            </a:r>
            <a:r>
              <a:rPr lang="en-US" sz="2000" dirty="0" smtClean="0"/>
              <a:t>“burden </a:t>
            </a:r>
            <a:r>
              <a:rPr lang="en-US" sz="2000" dirty="0"/>
              <a:t>the liberty of same-sex couples and abridge central precepts of </a:t>
            </a:r>
            <a:r>
              <a:rPr lang="en-US" sz="2000" dirty="0" smtClean="0"/>
              <a:t>equality”</a:t>
            </a:r>
            <a:endParaRPr lang="en-US" sz="2000" dirty="0"/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1800" dirty="0"/>
              <a:t>Same-sex couples denied all benefits afforded to opposite-sex couples and barred from exercising fundamental right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67400" y="615351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Majority Opinion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4581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5486400" y="609601"/>
            <a:ext cx="3581400" cy="914400"/>
          </a:xfrm>
          <a:prstGeom prst="rect">
            <a:avLst/>
          </a:prstGeom>
        </p:spPr>
        <p:txBody>
          <a:bodyPr anchor="t"/>
          <a:lstStyle/>
          <a:p>
            <a:r>
              <a:rPr lang="en-US" sz="3200" b="1" dirty="0" smtClean="0">
                <a:latin typeface="Arial" charset="0"/>
                <a:ea typeface="ＭＳ Ｐゴシック" pitchFamily="-110" charset="-128"/>
                <a:cs typeface="Arial" charset="0"/>
              </a:rPr>
              <a:t>Majority Opinion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676400"/>
            <a:ext cx="85344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Four principles for protecting right to marry:</a:t>
            </a:r>
          </a:p>
          <a:p>
            <a:endParaRPr lang="en-US" sz="800" dirty="0" smtClean="0"/>
          </a:p>
          <a:p>
            <a:pPr marL="968430" lvl="1" indent="-457200">
              <a:buFont typeface="+mj-lt"/>
              <a:buAutoNum type="arabicPeriod"/>
            </a:pPr>
            <a:r>
              <a:rPr lang="en-US" sz="2000" dirty="0" smtClean="0"/>
              <a:t>Right to choose is inherent in individual autonomy</a:t>
            </a:r>
          </a:p>
          <a:p>
            <a:pPr marL="854130" lvl="1" indent="-342900">
              <a:buFont typeface="+mj-lt"/>
              <a:buAutoNum type="arabicPeriod"/>
            </a:pPr>
            <a:endParaRPr lang="en-US" sz="800" dirty="0" smtClean="0"/>
          </a:p>
          <a:p>
            <a:pPr marL="968430" lvl="1" indent="-457200">
              <a:buFont typeface="+mj-lt"/>
              <a:buAutoNum type="arabicPeriod"/>
            </a:pPr>
            <a:r>
              <a:rPr lang="en-US" sz="2000" dirty="0" smtClean="0"/>
              <a:t>Right to marry is fundamental because it is unique, essential and important to committed individuals </a:t>
            </a:r>
          </a:p>
          <a:p>
            <a:pPr marL="1480913" lvl="2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Dignifies couples—allows them to define themselves by commitment to each other</a:t>
            </a:r>
          </a:p>
          <a:p>
            <a:pPr marL="1480913" lvl="2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Same rights to enjoy intimate association</a:t>
            </a:r>
          </a:p>
          <a:p>
            <a:pPr marL="854130" lvl="1" indent="-342900">
              <a:buFont typeface="+mj-lt"/>
              <a:buAutoNum type="arabicPeriod"/>
            </a:pPr>
            <a:endParaRPr lang="en-US" sz="800" dirty="0" smtClean="0"/>
          </a:p>
          <a:p>
            <a:pPr marL="968430" lvl="1" indent="-457200">
              <a:buFont typeface="+mj-lt"/>
              <a:buAutoNum type="arabicPeriod"/>
            </a:pPr>
            <a:r>
              <a:rPr lang="en-US" sz="2000" dirty="0" smtClean="0"/>
              <a:t>Safeguards children and families</a:t>
            </a:r>
          </a:p>
          <a:p>
            <a:pPr marL="1366611" lvl="4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Freedom to raise, educate, and support children</a:t>
            </a:r>
          </a:p>
          <a:p>
            <a:pPr marL="1366611" lvl="4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Deprive </a:t>
            </a:r>
            <a:r>
              <a:rPr lang="en-US" sz="1800" dirty="0"/>
              <a:t>children of financial benefit and the “recognition, stability, and predictability marriage offers</a:t>
            </a:r>
            <a:r>
              <a:rPr lang="en-US" sz="1800" dirty="0" smtClean="0"/>
              <a:t>”</a:t>
            </a:r>
          </a:p>
          <a:p>
            <a:pPr marL="1366611" lvl="4" indent="-342900">
              <a:buFont typeface="+mj-lt"/>
              <a:buAutoNum type="arabicPeriod"/>
            </a:pPr>
            <a:endParaRPr lang="en-US" sz="800" dirty="0"/>
          </a:p>
          <a:p>
            <a:pPr marL="968430" lvl="1" indent="-457200">
              <a:buFont typeface="+mj-lt"/>
              <a:buAutoNum type="arabicPeriod"/>
            </a:pPr>
            <a:r>
              <a:rPr lang="en-US" sz="2000" dirty="0" smtClean="0"/>
              <a:t>Marriage a building block for our society</a:t>
            </a:r>
          </a:p>
          <a:p>
            <a:pPr marL="1480913" lvl="2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Marriage the basis for expanding list of governmental rights, benefits, and responsibilities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 indent="0"/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32218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CCharlotte_template05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UNCCharlotte_template05 (1)</Template>
  <TotalTime>5311</TotalTime>
  <Words>1021</Words>
  <Application>Microsoft Office PowerPoint</Application>
  <PresentationFormat>On-screen Show (4:3)</PresentationFormat>
  <Paragraphs>175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ＭＳ Ｐゴシック</vt:lpstr>
      <vt:lpstr>Arial</vt:lpstr>
      <vt:lpstr>Calibri</vt:lpstr>
      <vt:lpstr>Courier New</vt:lpstr>
      <vt:lpstr>Garamond</vt:lpstr>
      <vt:lpstr>Wingdings</vt:lpstr>
      <vt:lpstr>UNCCharlotte_template05 (1)</vt:lpstr>
      <vt:lpstr>U.S. Supreme Court’s  Same-Sex Marriage Decision and What It Means for UNC Charlotte  October 15, 2015  Catherine Mitchell Higher Education Legal Fellow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Majority Opinion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Arial font, 36 point  Presenter &amp; Title Date or conference name</dc:title>
  <dc:creator>Cindy Jones</dc:creator>
  <cp:lastModifiedBy>White, Melanie</cp:lastModifiedBy>
  <cp:revision>165</cp:revision>
  <cp:lastPrinted>2014-07-21T21:10:22Z</cp:lastPrinted>
  <dcterms:created xsi:type="dcterms:W3CDTF">2014-04-28T15:06:35Z</dcterms:created>
  <dcterms:modified xsi:type="dcterms:W3CDTF">2015-10-12T17:45:05Z</dcterms:modified>
</cp:coreProperties>
</file>