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66" r:id="rId4"/>
    <p:sldId id="260" r:id="rId5"/>
    <p:sldId id="296" r:id="rId6"/>
    <p:sldId id="297" r:id="rId7"/>
    <p:sldId id="298" r:id="rId8"/>
    <p:sldId id="267" r:id="rId9"/>
    <p:sldId id="301" r:id="rId10"/>
    <p:sldId id="293" r:id="rId11"/>
    <p:sldId id="294" r:id="rId12"/>
    <p:sldId id="300" r:id="rId13"/>
    <p:sldId id="271" r:id="rId14"/>
    <p:sldId id="276" r:id="rId15"/>
    <p:sldId id="272" r:id="rId16"/>
    <p:sldId id="278" r:id="rId17"/>
    <p:sldId id="279" r:id="rId18"/>
    <p:sldId id="281" r:id="rId19"/>
    <p:sldId id="283" r:id="rId20"/>
    <p:sldId id="284" r:id="rId21"/>
    <p:sldId id="285" r:id="rId22"/>
    <p:sldId id="286" r:id="rId23"/>
    <p:sldId id="287" r:id="rId24"/>
    <p:sldId id="290" r:id="rId25"/>
    <p:sldId id="288" r:id="rId26"/>
    <p:sldId id="289" r:id="rId27"/>
    <p:sldId id="291" r:id="rId28"/>
  </p:sldIdLst>
  <p:sldSz cx="9144000" cy="6858000" type="screen4x3"/>
  <p:notesSz cx="936307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FIXED ASSETS Total = $1,094,621,704 as of 6/30/14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5314500161164"/>
          <c:y val="0.283733595800525"/>
          <c:w val="0.397206001904629"/>
          <c:h val="0.6321729326087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UNCC FIXED ASSETS BY TYPE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0242448312382005"/>
                  <c:y val="-0.1262234872667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707720909886264"/>
                  <c:y val="-0.037229197701638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809262329051"/>
                  <c:y val="0.022866212669362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 dirty="0"/>
                      <a:t>Buildings,  $739,519,001 , 67%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358619975134687"/>
                  <c:y val="0.0082260410016314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0651300824239075"/>
                  <c:y val="0.01063559622614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59521227609707"/>
                  <c:y val="-0.0358627722210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Land</c:v>
                </c:pt>
                <c:pt idx="1">
                  <c:v>Art &amp; Collections</c:v>
                </c:pt>
                <c:pt idx="2">
                  <c:v>Construction in Progress</c:v>
                </c:pt>
                <c:pt idx="3">
                  <c:v>Buildings</c:v>
                </c:pt>
                <c:pt idx="4">
                  <c:v>Machinery &amp; Equipment</c:v>
                </c:pt>
                <c:pt idx="5">
                  <c:v>General Infrastructure</c:v>
                </c:pt>
                <c:pt idx="6">
                  <c:v>Computer Software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7.452329E6</c:v>
                </c:pt>
                <c:pt idx="1">
                  <c:v>3.0458181E7</c:v>
                </c:pt>
                <c:pt idx="2">
                  <c:v>7.8254915E7</c:v>
                </c:pt>
                <c:pt idx="3">
                  <c:v>7.39519001E8</c:v>
                </c:pt>
                <c:pt idx="4">
                  <c:v>4.9186079E7</c:v>
                </c:pt>
                <c:pt idx="5">
                  <c:v>1.82919714E8</c:v>
                </c:pt>
                <c:pt idx="6">
                  <c:v>6.831485E6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577" y="0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10/9/15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21994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577" y="6721994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6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.uncc.edu/legal-topics/contracts/contract-checklist" TargetMode="External"/><Relationship Id="rId4" Type="http://schemas.openxmlformats.org/officeDocument/2006/relationships/hyperlink" Target="http://legal.uncc.edu/legal-topics/contracts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legal.uncc.edu/policies/up-603.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legal.uncc.edu/legal-topics/contracts" TargetMode="Externa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urchasing@uncc.ed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verret@uncc.edu" TargetMode="External"/><Relationship Id="rId4" Type="http://schemas.openxmlformats.org/officeDocument/2006/relationships/hyperlink" Target="mailto:speterson@uncc.edu" TargetMode="External"/><Relationship Id="rId5" Type="http://schemas.openxmlformats.org/officeDocument/2006/relationships/hyperlink" Target="mailto:amy.kelso@uncc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jbrecht@uncc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legal.uncc.edu/policies/up-601.15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finance.uncc.edu/about-us/materials-management/purchasing/purchasing-manua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5867400"/>
            <a:ext cx="8610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2133600"/>
          </a:xfrm>
        </p:spPr>
        <p:txBody>
          <a:bodyPr/>
          <a:lstStyle/>
          <a:p>
            <a:r>
              <a:rPr lang="en-US" dirty="0" smtClean="0"/>
              <a:t>Supplies, Equipment, and Services</a:t>
            </a:r>
            <a:br>
              <a:rPr lang="en-US" dirty="0" smtClean="0"/>
            </a:br>
            <a:r>
              <a:rPr lang="en-US" sz="2800" i="1" dirty="0" smtClean="0"/>
              <a:t>How to purchase, </a:t>
            </a:r>
            <a:br>
              <a:rPr lang="en-US" sz="2800" i="1" dirty="0" smtClean="0"/>
            </a:br>
            <a:r>
              <a:rPr lang="en-US" sz="2800" i="1" dirty="0" smtClean="0"/>
              <a:t>insure, and </a:t>
            </a:r>
            <a:br>
              <a:rPr lang="en-US" sz="2800" i="1" dirty="0" smtClean="0"/>
            </a:br>
            <a:r>
              <a:rPr lang="en-US" sz="2800" i="1" dirty="0" smtClean="0"/>
              <a:t>account for them</a:t>
            </a:r>
            <a:endParaRPr lang="en-US" sz="2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4495800"/>
            <a:ext cx="9144000" cy="10668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cs typeface="Arial"/>
              </a:rPr>
              <a:t>Office of Legal Affairs</a:t>
            </a:r>
          </a:p>
          <a:p>
            <a:r>
              <a:rPr lang="en-US" sz="2400" b="1" dirty="0">
                <a:cs typeface="Arial"/>
              </a:rPr>
              <a:t>Fall Symposium</a:t>
            </a:r>
          </a:p>
          <a:p>
            <a:r>
              <a:rPr lang="en-US" sz="2400" b="1" dirty="0">
                <a:cs typeface="Arial" pitchFamily="34" charset="0"/>
              </a:rPr>
              <a:t>October 15, 2015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6324600"/>
            <a:ext cx="7391400" cy="158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590800"/>
            <a:ext cx="3889060" cy="172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Purchasing &amp; Contracts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3433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00703C"/>
                </a:solidFill>
                <a:cs typeface="Arial" pitchFamily="34" charset="0"/>
              </a:rPr>
              <a:t>Contracts for Goods or Services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cs typeface="Arial" pitchFamily="34" charset="0"/>
              </a:rPr>
              <a:t>Require proper signature authority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  <a:hlinkClick r:id="rId2"/>
              </a:rPr>
              <a:t>University Policy 603.1, Authority to Sign Contracts and Other Official Documents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Review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cs typeface="Arial" pitchFamily="34" charset="0"/>
              </a:rPr>
              <a:t>using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Contract Checklist: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  <a:hlinkClick r:id="rId3"/>
              </a:rPr>
              <a:t>legal.uncc.edu/legal-topics/contracts/contract-checklist</a:t>
            </a:r>
            <a:endParaRPr lang="en-US" sz="2400" dirty="0">
              <a:solidFill>
                <a:srgbClr val="006600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</a:rPr>
              <a:t>Contracts </a:t>
            </a:r>
            <a:r>
              <a:rPr lang="en-US" sz="2400" dirty="0">
                <a:solidFill>
                  <a:srgbClr val="006600"/>
                </a:solidFill>
              </a:rPr>
              <a:t>to obtain the services of consultants 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914400" lvl="1" indent="-4572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</a:rPr>
              <a:t>Always </a:t>
            </a:r>
            <a:r>
              <a:rPr lang="en-US" sz="2400" dirty="0">
                <a:solidFill>
                  <a:srgbClr val="006600"/>
                </a:solidFill>
              </a:rPr>
              <a:t>discuss any contract to obtain goods or services with </a:t>
            </a:r>
            <a:r>
              <a:rPr lang="en-US" sz="2400" dirty="0" smtClean="0">
                <a:solidFill>
                  <a:srgbClr val="006600"/>
                </a:solidFill>
              </a:rPr>
              <a:t>Purchasing</a:t>
            </a:r>
            <a:r>
              <a:rPr lang="en-US" sz="2400" dirty="0">
                <a:solidFill>
                  <a:srgbClr val="006600"/>
                </a:solidFill>
              </a:rPr>
              <a:t> 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Contracting resources on Office of Legal Affairs website: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  <a:hlinkClick r:id="rId4"/>
              </a:rPr>
              <a:t>legal.uncc.edu/legal-topics/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  <a:hlinkClick r:id="rId4"/>
              </a:rPr>
              <a:t>contracts</a:t>
            </a:r>
            <a:endParaRPr lang="en-US" sz="2400" dirty="0" smtClean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0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00703C"/>
                </a:solidFill>
                <a:latin typeface="Arial" pitchFamily="34" charset="0"/>
                <a:ea typeface="+mj-ea"/>
                <a:cs typeface="Arial" pitchFamily="34" charset="0"/>
              </a:rPr>
              <a:t>Contracting Resources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400" dirty="0">
                <a:solidFill>
                  <a:srgbClr val="00703C"/>
                </a:solidFill>
                <a:cs typeface="Arial" pitchFamily="34" charset="0"/>
                <a:hlinkClick r:id="rId2"/>
              </a:rPr>
              <a:t>legal.uncc.edu/legal-topics/contracts</a:t>
            </a:r>
            <a:endParaRPr lang="en-US" sz="3400" dirty="0">
              <a:solidFill>
                <a:srgbClr val="00703C"/>
              </a:solidFill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00703C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1"/>
            <a:ext cx="8229600" cy="2743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cs typeface="Arial" pitchFamily="34" charset="0"/>
            </a:endParaRPr>
          </a:p>
        </p:txBody>
      </p:sp>
      <p:pic>
        <p:nvPicPr>
          <p:cNvPr id="4" name="Picture 3" descr="Screenshot 2015-10-09 08.47.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90600"/>
            <a:ext cx="7239000" cy="547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50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295400"/>
            <a:ext cx="7543800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00703C"/>
                </a:solidFill>
                <a:cs typeface="Arial" pitchFamily="34" charset="0"/>
              </a:rPr>
              <a:t>Structure of the Purchasing Office</a:t>
            </a:r>
            <a:endParaRPr lang="en-US" sz="2800" b="1" dirty="0">
              <a:solidFill>
                <a:srgbClr val="00703C"/>
              </a:solidFill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Director of Materials Management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Signature authority to sign many contracts</a:t>
            </a: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Assistant Director/Purchasing Manager</a:t>
            </a: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Staff of five Purchasing Agents</a:t>
            </a:r>
          </a:p>
          <a:p>
            <a:pPr lvl="2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Departmental assignments available on our website</a:t>
            </a: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Purchasing 101 and 201 offered twice annually</a:t>
            </a: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Always feel free to call or email with questions</a:t>
            </a:r>
          </a:p>
          <a:p>
            <a:pPr lvl="2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  <a:hlinkClick r:id="rId2"/>
              </a:rPr>
              <a:t>Purchasing@uncc.edu</a:t>
            </a:r>
            <a:endParaRPr lang="en-US" sz="2400" dirty="0" smtClean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29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Insurance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Most all business personal property/contents is insured with the State Property Fire Insurance Fund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Deductible is $5,000, but value of purchased item should likely be included in building’s total contents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Perils:  Fire, Lightning, Windstorm, Hail, Explosion, Aircraft or Vehicles, Riot or Civil Commotion, Smoke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Special Computer Coverage is available with expanded perils included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 panose="020B0604020202020204" pitchFamily="34" charset="0"/>
              </a:rPr>
              <a:t>Contact Risk Management for assessment</a:t>
            </a:r>
            <a:endParaRPr lang="en-US" sz="2400" dirty="0">
              <a:solidFill>
                <a:srgbClr val="0066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92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Avoidance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Mitigation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Transfer via contract – defense &amp; indemnity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Transfer via insurance</a:t>
            </a: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of Handling 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0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 smtClean="0">
                <a:solidFill>
                  <a:srgbClr val="00703C"/>
                </a:solidFill>
                <a:latin typeface="Arial" pitchFamily="34" charset="0"/>
                <a:ea typeface="+mj-ea"/>
                <a:cs typeface="Arial" pitchFamily="34" charset="0"/>
              </a:rPr>
              <a:t>Liability Insurance – Products &amp; Services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47675" y="1752600"/>
            <a:ext cx="8229600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Protection against </a:t>
            </a:r>
            <a:r>
              <a:rPr kumimoji="0" lang="en-US" sz="2800" b="0" i="0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financial loss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due </a:t>
            </a:r>
            <a:r>
              <a:rPr kumimoji="0" lang="en-US" sz="2800" b="0" i="0" u="sng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to bodily injury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 to our people or </a:t>
            </a:r>
            <a:r>
              <a:rPr kumimoji="0" lang="en-US" sz="2800" b="0" i="0" u="sng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damage to our property</a:t>
            </a:r>
            <a:r>
              <a:rPr kumimoji="0" lang="en-US" sz="2800" b="0" i="0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ea typeface="+mn-ea"/>
                <a:cs typeface="Arial" pitchFamily="34" charset="0"/>
              </a:rPr>
              <a:t>as a result of activities from outside service entities or purchased products coming onto UNCC’s campus</a:t>
            </a:r>
          </a:p>
        </p:txBody>
      </p:sp>
    </p:spTree>
    <p:extLst>
      <p:ext uri="{BB962C8B-B14F-4D97-AF65-F5344CB8AC3E}">
        <p14:creationId xmlns:p14="http://schemas.microsoft.com/office/powerpoint/2010/main" val="1740451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/>
              <a:t>What Kind of Risks?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" y="3124200"/>
            <a:ext cx="8534400" cy="0"/>
          </a:xfrm>
          <a:prstGeom prst="straightConnector1">
            <a:avLst/>
          </a:prstGeom>
          <a:ln w="53975" cap="rnd">
            <a:solidFill>
              <a:srgbClr val="00703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 rot="16200000">
            <a:off x="1038224" y="2590800"/>
            <a:ext cx="838200" cy="1905000"/>
          </a:xfrm>
          <a:prstGeom prst="rightBrac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3095625" y="2590801"/>
            <a:ext cx="838200" cy="1905000"/>
          </a:xfrm>
          <a:prstGeom prst="rightBrace">
            <a:avLst/>
          </a:prstGeom>
          <a:ln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 rot="16200000">
            <a:off x="5172075" y="2590801"/>
            <a:ext cx="838200" cy="1905000"/>
          </a:xfrm>
          <a:prstGeom prst="rightBrac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 rot="16200000">
            <a:off x="7239000" y="2590801"/>
            <a:ext cx="838200" cy="1905000"/>
          </a:xfrm>
          <a:prstGeom prst="rightBrace">
            <a:avLst/>
          </a:prstGeom>
          <a:ln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1024" y="2590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Risk</a:t>
            </a:r>
            <a:endParaRPr lang="en-US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0824" y="24523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Risk</a:t>
            </a:r>
            <a:endParaRPr lang="en-US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259079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Risk</a:t>
            </a:r>
            <a:endParaRPr lang="en-US" dirty="0">
              <a:solidFill>
                <a:srgbClr val="0070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0" y="259079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Specialty</a:t>
            </a:r>
            <a:endParaRPr lang="en-US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1024" y="4114800"/>
            <a:ext cx="17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7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risk service/repair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7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Landscaping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7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Leader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7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Appraiser</a:t>
            </a:r>
            <a:endParaRPr lang="en-US" sz="1400" dirty="0">
              <a:solidFill>
                <a:srgbClr val="0070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67000" y="4114800"/>
            <a:ext cx="1800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Appliance 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defects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Electric/Elevator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Concrete Work</a:t>
            </a:r>
            <a:endParaRPr lang="en-US" sz="1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57725" y="4114800"/>
            <a:ext cx="190500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 Contractor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Architects and Consultants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Sewer Contractor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Services</a:t>
            </a:r>
            <a:endParaRPr lang="en-US" sz="1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0" y="41148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Hazards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Demolition</a:t>
            </a:r>
            <a:endParaRPr lang="en-US" sz="1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705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382000" cy="49530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State (NC) is immune from all lawsuits, either monetary or injunctive relief unless negligence is proven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State universities considered state agencies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State agency cannot </a:t>
            </a:r>
            <a:r>
              <a:rPr lang="en-US" sz="2000" dirty="0">
                <a:solidFill>
                  <a:srgbClr val="006600"/>
                </a:solidFill>
                <a:latin typeface="+mn-lt"/>
              </a:rPr>
              <a:t>waive the State's sovereign immunity and assume liability for actions not covered by the Tort Claims 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Act </a:t>
            </a:r>
            <a:r>
              <a:rPr lang="en-US" sz="2000" dirty="0">
                <a:solidFill>
                  <a:srgbClr val="006600"/>
                </a:solidFill>
                <a:latin typeface="+mn-lt"/>
              </a:rPr>
              <a:t>for an amount greater than allowed under the Tort Claims Act ($1,000,000), or for liabilities different from the liabilities allowed under the Tort Claims Act (such as attorney's fees</a:t>
            </a: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Tort Claims Act allows parties to bring a claim against the State or its employees for limited relief. </a:t>
            </a:r>
          </a:p>
          <a:p>
            <a:pPr marL="857250" lvl="1" indent="-457200">
              <a:buFont typeface="Wingdings" charset="2"/>
              <a:buChar char="Ø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Must prove a State employee negligent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We want to avoid the Tort Claims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Solution – Transfer liability to parties with whom we do business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+mn-lt"/>
              </a:rPr>
              <a:t>Associated entities may not be State Agencies</a:t>
            </a:r>
            <a:endParaRPr lang="en-US" sz="20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Sovereign Immunity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55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+mn-lt"/>
              </a:rPr>
              <a:t>General Liability – additional insured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+mn-lt"/>
              </a:rPr>
              <a:t>Professional Liability – consider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Required for professional services such as attorney, accountant, doctor, architect, engineer,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+mn-lt"/>
              </a:rPr>
              <a:t>Automobile Liability – additional insured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+mn-lt"/>
              </a:rPr>
              <a:t>Workers’ Compensation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Required if contractor/vendor will have employees working on campus or at our satellite locations</a:t>
            </a:r>
          </a:p>
          <a:p>
            <a:pPr marL="400050" lvl="1" indent="0">
              <a:buNone/>
            </a:pPr>
            <a:endParaRPr lang="en-US" sz="2400" dirty="0" smtClean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17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What activity will take place?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Who could be harmed?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Are crowds/bystanders likely to be involved?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What property could be damaged and how severely?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What is the worst case scenario for the activity?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How likely is the organization to be a defendant in the event of a loss?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What is the cost and duration of the work?</a:t>
            </a:r>
            <a:endParaRPr lang="en-US" sz="2400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to consider when making a purchase or hiring outside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1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Panel Members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Scott Brechtel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Purchasing 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Manager, </a:t>
            </a:r>
            <a:r>
              <a:rPr lang="en-US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Materials 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Management</a:t>
            </a:r>
            <a:endParaRPr lang="en-US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Phone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704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-687-7329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Email: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2"/>
              </a:rPr>
              <a:t>sjbrecht@uncc.edu</a:t>
            </a: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Greg Verret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Assistant Controller-Compliance, </a:t>
            </a:r>
            <a:r>
              <a:rPr lang="en-US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Controller’s 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Office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Phone: 704-687-5782, Email: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3"/>
              </a:rPr>
              <a:t>gverret@uncc.edu </a:t>
            </a:r>
            <a:endParaRPr lang="en-US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b="1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Sally K. Peterson, AINS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Risk 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Analyst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Office of Risk Management and Insurance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Phone: 704-687-5711, Email: </a:t>
            </a: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  <a:hlinkClick r:id="rId4"/>
              </a:rPr>
              <a:t>speterson@uncc.edu</a:t>
            </a:r>
            <a:endParaRPr lang="en-US" dirty="0" smtClean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Amy S. Kelso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dirty="0" smtClean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Senior Associate General Counsel, Office of Legal Affairs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Phone: 828-232-4990, Email: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5"/>
              </a:rPr>
              <a:t>amy.kelso@uncc.edu</a:t>
            </a: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8047" y="40382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Fixed Assets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000" b="1" dirty="0" smtClean="0">
                <a:solidFill>
                  <a:srgbClr val="00703C"/>
                </a:solidFill>
                <a:cs typeface="Arial" pitchFamily="34" charset="0"/>
              </a:rPr>
              <a:t>What is a “fixed asset”?</a:t>
            </a:r>
            <a:endParaRPr kumimoji="0" lang="en-US" sz="3000" b="1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703C"/>
                </a:solidFill>
                <a:cs typeface="Arial" pitchFamily="34" charset="0"/>
              </a:rPr>
              <a:t>University </a:t>
            </a:r>
            <a:r>
              <a:rPr lang="en-US" sz="2800" dirty="0">
                <a:solidFill>
                  <a:srgbClr val="00703C"/>
                </a:solidFill>
                <a:cs typeface="Arial" pitchFamily="34" charset="0"/>
              </a:rPr>
              <a:t>property such as land, buildings, and equipment, with a </a:t>
            </a:r>
            <a:r>
              <a:rPr lang="en-US" sz="2800" u="sng" dirty="0">
                <a:solidFill>
                  <a:srgbClr val="00703C"/>
                </a:solidFill>
                <a:cs typeface="Arial" pitchFamily="34" charset="0"/>
              </a:rPr>
              <a:t>total cost equal to or greater than $5,000</a:t>
            </a:r>
            <a:r>
              <a:rPr lang="en-US" sz="2800" dirty="0">
                <a:solidFill>
                  <a:srgbClr val="00703C"/>
                </a:solidFill>
                <a:cs typeface="Arial" pitchFamily="34" charset="0"/>
              </a:rPr>
              <a:t> and a </a:t>
            </a:r>
            <a:r>
              <a:rPr lang="en-US" sz="2800" u="sng" dirty="0">
                <a:solidFill>
                  <a:srgbClr val="00703C"/>
                </a:solidFill>
                <a:cs typeface="Arial" pitchFamily="34" charset="0"/>
              </a:rPr>
              <a:t>useful life of two or more years</a:t>
            </a:r>
            <a:r>
              <a:rPr lang="en-US" sz="2800" dirty="0">
                <a:solidFill>
                  <a:srgbClr val="00703C"/>
                </a:solidFill>
                <a:cs typeface="Arial" pitchFamily="34" charset="0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Exception:  Software must be &gt;$100,000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“Total costs” = purchase price + other costs incurred to place the asset in its location and condition for use (e.g., shipping, installation, set-up fees)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Does NOT include service contracts or extended warranties</a:t>
            </a: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Maintenance contracts NOT included; do not extended useful life of asset</a:t>
            </a:r>
            <a:endParaRPr lang="en-US" sz="2000" dirty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53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Examples of Fixed Assets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4"/>
          <p:cNvSpPr txBox="1">
            <a:spLocks/>
          </p:cNvSpPr>
          <p:nvPr/>
        </p:nvSpPr>
        <p:spPr>
          <a:xfrm>
            <a:off x="228600" y="1493197"/>
            <a:ext cx="4038600" cy="4389437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000" dirty="0" smtClean="0"/>
              <a:t>Buildings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dirty="0" smtClean="0"/>
              <a:t>Infrastructure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2000" dirty="0" smtClean="0"/>
              <a:t>Art Collections    </a:t>
            </a:r>
          </a:p>
        </p:txBody>
      </p:sp>
      <p:sp>
        <p:nvSpPr>
          <p:cNvPr id="5" name="Rectangle 5"/>
          <p:cNvSpPr txBox="1">
            <a:spLocks/>
          </p:cNvSpPr>
          <p:nvPr/>
        </p:nvSpPr>
        <p:spPr>
          <a:xfrm>
            <a:off x="4419600" y="1493197"/>
            <a:ext cx="4038600" cy="4389437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200" kern="1200" baseline="0">
                <a:solidFill>
                  <a:srgbClr val="00703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000" dirty="0" smtClean="0"/>
              <a:t>Campus Vehicles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dirty="0" smtClean="0"/>
              <a:t>Equipment</a:t>
            </a:r>
          </a:p>
        </p:txBody>
      </p:sp>
      <p:pic>
        <p:nvPicPr>
          <p:cNvPr id="6" name="Picture 7" descr="scitec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386834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razeny-usek-oddilne-kanal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139434"/>
            <a:ext cx="1905000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FRAMED_ART_350_43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035985" y="4739634"/>
            <a:ext cx="106860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ontent Placeholder 8" descr="Electric%20Cars%20Arrive%2011-24-08%20008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352550"/>
            <a:ext cx="1828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server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3139434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0322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Fixed Assets, By Type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/>
          </p:nvPr>
        </p:nvGraphicFramePr>
        <p:xfrm>
          <a:off x="228600" y="10668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478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Fixed Assets Policies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914400"/>
            <a:ext cx="8763000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00703C"/>
                </a:solidFill>
                <a:cs typeface="Arial" pitchFamily="34" charset="0"/>
              </a:rPr>
              <a:t>University Policy 601.15, Control and Management of University Equipment &amp; Other Property</a:t>
            </a: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  <a:hlinkClick r:id="rId2"/>
              </a:rPr>
              <a:t>legal.uncc.edu/policies/up-601.15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 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(formerly policy # 79)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Highlights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Fixed assets definitions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Responsibilities for each level of staff involved with fixed assets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Obligated to comply with fixed assets procedures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Supplemental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Procedures to Policy #601.15 highlights: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Requirements during Annual Inventory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Process for lost and stolen assets</a:t>
            </a:r>
          </a:p>
        </p:txBody>
      </p:sp>
    </p:spTree>
    <p:extLst>
      <p:ext uri="{BB962C8B-B14F-4D97-AF65-F5344CB8AC3E}">
        <p14:creationId xmlns:p14="http://schemas.microsoft.com/office/powerpoint/2010/main" val="82916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Acquisition of Fixed Assets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19200"/>
            <a:ext cx="8763000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The Fixed Asset Office is a reviewer on all 49erMart purchases that exceed $5,000 and/or use Fixed Asset account codes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Once a fixed asset item is received and paid, an inventory tag is assigned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Inventory Control will physically tag the asset, and also obtain other key information that will be recorded: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Name of asset custodian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Location of asset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703C"/>
                </a:solidFill>
                <a:cs typeface="Arial" pitchFamily="34" charset="0"/>
              </a:rPr>
              <a:t>Make, serial number, model number, and other info</a:t>
            </a:r>
          </a:p>
        </p:txBody>
      </p:sp>
    </p:spTree>
    <p:extLst>
      <p:ext uri="{BB962C8B-B14F-4D97-AF65-F5344CB8AC3E}">
        <p14:creationId xmlns:p14="http://schemas.microsoft.com/office/powerpoint/2010/main" val="800417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Inventory Verification Process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066800"/>
            <a:ext cx="8763000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Inventory verification conducted throughout the year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Fixed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Assets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will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notify department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liaison requesting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inventory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list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Must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complete within 6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weeks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Inventory Control will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coordinate to physically verify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department’s assets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Custodian is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responsible for making all assets available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to Inventory Control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After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physical inventory, Inventory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Control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returns updated list to Fixed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Assets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Fixed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Assets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will send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the updated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list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for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Department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Head to sign and </a:t>
            </a: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return within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10 business days.</a:t>
            </a:r>
            <a:endParaRPr lang="en-US" sz="2200" dirty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00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Inventory Best Practices 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90500" y="1219200"/>
            <a:ext cx="87630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Notify 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Fixed Assets of any changes in status of department assets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as 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they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occur (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e.g., stolen, lost, location change, missing/defaced tag, transfers,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surplus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, or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traded-in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Check your 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assets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listed before Inventory 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Control comes to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verify them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Track </a:t>
            </a:r>
            <a:r>
              <a:rPr lang="en-US" sz="2400" dirty="0">
                <a:solidFill>
                  <a:srgbClr val="006600"/>
                </a:solidFill>
                <a:cs typeface="Arial" pitchFamily="34" charset="0"/>
              </a:rPr>
              <a:t>laptops at departmental </a:t>
            </a: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level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6600"/>
                </a:solidFill>
                <a:cs typeface="Arial" pitchFamily="34" charset="0"/>
              </a:rPr>
              <a:t>Key contacts for additional questions: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200" dirty="0" smtClean="0">
                <a:solidFill>
                  <a:srgbClr val="006600"/>
                </a:solidFill>
                <a:cs typeface="Arial" pitchFamily="34" charset="0"/>
              </a:rPr>
              <a:t>Karen Worthy, Fixed Assets Accounting Technician, 7-5754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200" dirty="0" smtClean="0">
                <a:solidFill>
                  <a:srgbClr val="006600"/>
                </a:solidFill>
                <a:cs typeface="Arial" pitchFamily="34" charset="0"/>
              </a:rPr>
              <a:t>John Cashion, Inventory Control-Stock Supervisor, 7-0374</a:t>
            </a:r>
            <a:endParaRPr lang="en-US" sz="2200" dirty="0">
              <a:solidFill>
                <a:srgbClr val="0066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549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84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6600"/>
                </a:solidFill>
                <a:cs typeface="Arial"/>
              </a:rPr>
              <a:t>This session 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will provide a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broad overview of the process for purchasing commodities (supplies and equipment) and services on behalf of the 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University, including: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basic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contracting and insurance requirements, </a:t>
            </a:r>
            <a:endParaRPr lang="en-US" sz="2400" dirty="0" smtClean="0">
              <a:solidFill>
                <a:srgbClr val="006600"/>
              </a:solidFill>
              <a:cs typeface="Arial"/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liability,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mitigation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of risk, </a:t>
            </a:r>
            <a:endParaRPr lang="en-US" sz="2400" dirty="0" smtClean="0">
              <a:solidFill>
                <a:srgbClr val="006600"/>
              </a:solidFill>
              <a:cs typeface="Arial"/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state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rules and benchmarks for procurement, 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basic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framework for recording the purchases in fixed assets. </a:t>
            </a:r>
          </a:p>
        </p:txBody>
      </p:sp>
    </p:spTree>
    <p:extLst>
      <p:ext uri="{BB962C8B-B14F-4D97-AF65-F5344CB8AC3E}">
        <p14:creationId xmlns:p14="http://schemas.microsoft.com/office/powerpoint/2010/main" val="398433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Purchasing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48768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rgbClr val="00703C"/>
                </a:solidFill>
                <a:cs typeface="Arial" pitchFamily="34" charset="0"/>
              </a:rPr>
              <a:t>Purchasing rules in North Carolina are classified under General Statutes §143-48 through §143-59</a:t>
            </a:r>
            <a:endParaRPr lang="en-US" sz="6000" b="1" dirty="0">
              <a:solidFill>
                <a:srgbClr val="00703C"/>
              </a:solidFill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UNC Charlotte has delegated authority from state Purchase &amp; Contract and must follow their rules</a:t>
            </a:r>
          </a:p>
          <a:p>
            <a:pPr marL="1143000" marR="0" lvl="1" indent="-685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University delegation is $500,000</a:t>
            </a:r>
          </a:p>
          <a:p>
            <a:pPr marL="1143000" marR="0" lvl="1" indent="-685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Purchasing rules applied regardless of fund source</a:t>
            </a:r>
          </a:p>
          <a:p>
            <a:pPr marL="1143000" marR="0" lvl="1" indent="-685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5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Competition is required once the bidding threshold is reached</a:t>
            </a:r>
          </a:p>
          <a:p>
            <a:pPr marL="1143000" marR="0" lvl="1" indent="-6858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sz="5000" dirty="0" smtClean="0">
                <a:solidFill>
                  <a:srgbClr val="00703C"/>
                </a:solidFill>
                <a:cs typeface="Arial" pitchFamily="34" charset="0"/>
                <a:hlinkClick r:id="rId2"/>
              </a:rPr>
              <a:t>UNC Charlotte Purchasing Manual</a:t>
            </a:r>
            <a:r>
              <a:rPr lang="en-US" sz="5000" dirty="0" smtClean="0">
                <a:solidFill>
                  <a:srgbClr val="00703C"/>
                </a:solidFill>
                <a:cs typeface="Arial" pitchFamily="34" charset="0"/>
              </a:rPr>
              <a:t> sections 2.4 and 2.5 address bidding </a:t>
            </a:r>
            <a:r>
              <a:rPr lang="en-US" sz="4200" dirty="0" smtClean="0">
                <a:solidFill>
                  <a:srgbClr val="00703C"/>
                </a:solidFill>
                <a:cs typeface="Arial" pitchFamily="34" charset="0"/>
              </a:rPr>
              <a:t>rules</a:t>
            </a:r>
          </a:p>
          <a:p>
            <a:pPr marL="1143000" lvl="1" indent="-6858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4400" dirty="0">
                <a:solidFill>
                  <a:srgbClr val="00703C"/>
                </a:solidFill>
                <a:latin typeface="Arial" pitchFamily="34" charset="0"/>
                <a:cs typeface="Arial" pitchFamily="34" charset="0"/>
              </a:rPr>
              <a:t>The state sets the rules that UNC Charlotte must follow and they are applied to all purchases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2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98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406908"/>
            <a:ext cx="8359588" cy="576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rgbClr val="00703C"/>
                </a:solidFill>
                <a:cs typeface="Arial" pitchFamily="34" charset="0"/>
              </a:rPr>
              <a:t>Procuring goods and services for the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3C"/>
                </a:solidFill>
              </a:rPr>
              <a:t>49er Mart is the one stop shop for day to day purchasing needs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>
                <a:solidFill>
                  <a:srgbClr val="00703C"/>
                </a:solidFill>
              </a:rPr>
              <a:t>Commodity </a:t>
            </a:r>
            <a:r>
              <a:rPr lang="en-US" sz="2000" dirty="0" smtClean="0">
                <a:solidFill>
                  <a:srgbClr val="00703C"/>
                </a:solidFill>
              </a:rPr>
              <a:t>purchases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Punch-out catalogs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Hosted catalogs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Non-catalog items</a:t>
            </a:r>
            <a:endParaRPr lang="en-US" sz="2000" dirty="0">
              <a:solidFill>
                <a:srgbClr val="00703C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>
                <a:solidFill>
                  <a:srgbClr val="00703C"/>
                </a:solidFill>
              </a:rPr>
              <a:t>Services—General Services </a:t>
            </a:r>
            <a:r>
              <a:rPr lang="en-US" sz="2000" dirty="0" smtClean="0">
                <a:solidFill>
                  <a:srgbClr val="00703C"/>
                </a:solidFill>
              </a:rPr>
              <a:t>Form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Multi Invoice Service Orders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703C"/>
                </a:solidFill>
              </a:rPr>
              <a:t>After the Fact requests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703C"/>
                </a:solidFill>
              </a:rPr>
              <a:t>Pre-payments allowed on a case by case basis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703C"/>
                </a:solidFill>
              </a:rPr>
              <a:t>Freight charges paid up to $50 OR if a note is added by department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703C"/>
                </a:solidFill>
              </a:rPr>
              <a:t>Tolerance for invoices is the lesser of 10% or $50</a:t>
            </a:r>
            <a:endParaRPr lang="en-US" sz="2000" dirty="0">
              <a:solidFill>
                <a:srgbClr val="00703C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>
                <a:solidFill>
                  <a:srgbClr val="00703C"/>
                </a:solidFill>
              </a:rPr>
              <a:t>Changes and returns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3C"/>
                </a:solidFill>
              </a:rPr>
              <a:t>Purchasing </a:t>
            </a:r>
            <a:r>
              <a:rPr lang="en-US" sz="2000" dirty="0" smtClean="0">
                <a:solidFill>
                  <a:srgbClr val="00703C"/>
                </a:solidFill>
              </a:rPr>
              <a:t>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3C"/>
                </a:solidFill>
              </a:rPr>
              <a:t>Direct Pay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703C"/>
              </a:solidFill>
            </a:endParaRPr>
          </a:p>
          <a:p>
            <a:endParaRPr lang="en-US" dirty="0">
              <a:solidFill>
                <a:srgbClr val="00703C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b="1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33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Purchasing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22960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rgbClr val="00703C"/>
                </a:solidFill>
                <a:cs typeface="Arial" pitchFamily="34" charset="0"/>
              </a:rPr>
              <a:t>State Competitive </a:t>
            </a:r>
            <a:r>
              <a:rPr lang="en-US" sz="2400" b="1" dirty="0">
                <a:solidFill>
                  <a:srgbClr val="00703C"/>
                </a:solidFill>
                <a:cs typeface="Arial" pitchFamily="34" charset="0"/>
              </a:rPr>
              <a:t>bidding requirements </a:t>
            </a:r>
            <a:endParaRPr lang="en-US" sz="2400" b="1" dirty="0" smtClean="0">
              <a:solidFill>
                <a:srgbClr val="00703C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Competition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is required once the bidding threshold is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reached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Solicitations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are required if a single purchase exceeds $5,000 </a:t>
            </a:r>
            <a:r>
              <a:rPr lang="en-US" sz="2000" u="sng" dirty="0" smtClean="0">
                <a:solidFill>
                  <a:srgbClr val="00703C"/>
                </a:solidFill>
                <a:cs typeface="Arial" pitchFamily="34" charset="0"/>
              </a:rPr>
              <a:t>or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 the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cumulative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spent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with a single vendor for like commodities or services exceeds $5,000 over the course of the fiscal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year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Procurements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up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to $25,000 can be informally conducted by collecting at least three competing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quotes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Once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the $25,000 threshold is reached, formal bidding is required and must be posted to the Interactive Purchasing System (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IPS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Competition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requirements may be waived on a case by case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basis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Waiver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of Competition justification from the department must be submitted to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Purchasing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Requests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may NOT be split to avoid bidding requirements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8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Purchasing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 b="1" dirty="0" smtClean="0">
                <a:solidFill>
                  <a:srgbClr val="00703C"/>
                </a:solidFill>
                <a:cs typeface="Arial" pitchFamily="34" charset="0"/>
              </a:rPr>
              <a:t>Competitive bidding continued</a:t>
            </a:r>
            <a:endParaRPr lang="en-US" sz="3600" b="1" dirty="0">
              <a:solidFill>
                <a:srgbClr val="00703C"/>
              </a:solidFill>
              <a:cs typeface="Arial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90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Purchasing Office coordinates the formal solicitation process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Department provides specifications or scope of work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900" dirty="0" smtClean="0">
                <a:solidFill>
                  <a:srgbClr val="00703C"/>
                </a:solidFill>
                <a:cs typeface="Arial" pitchFamily="34" charset="0"/>
              </a:rPr>
              <a:t>Suppliers should NOT write your specifications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Specifications cannot be too limiting or competition will not be possible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900" dirty="0" smtClean="0">
                <a:solidFill>
                  <a:srgbClr val="00703C"/>
                </a:solidFill>
                <a:cs typeface="Arial" pitchFamily="34" charset="0"/>
              </a:rPr>
              <a:t>An </a:t>
            </a:r>
            <a:r>
              <a:rPr lang="en-US" sz="2900" dirty="0" smtClean="0">
                <a:solidFill>
                  <a:srgbClr val="00703C"/>
                </a:solidFill>
                <a:cs typeface="Arial" pitchFamily="34" charset="0"/>
              </a:rPr>
              <a:t>IFB is conducted to secure prices for known items </a:t>
            </a:r>
          </a:p>
          <a:p>
            <a:pPr marL="1371600" lvl="2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900" dirty="0" smtClean="0">
                <a:solidFill>
                  <a:srgbClr val="00703C"/>
                </a:solidFill>
                <a:cs typeface="Arial" pitchFamily="34" charset="0"/>
              </a:rPr>
              <a:t>Award made to lowest bidder meeting specifications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An RFP is conducted when we know the needed result but ask vendors to propose overall best value process solutions</a:t>
            </a:r>
          </a:p>
          <a:p>
            <a:pPr marL="1371600" lvl="2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900" dirty="0" smtClean="0">
                <a:solidFill>
                  <a:srgbClr val="00703C"/>
                </a:solidFill>
                <a:cs typeface="Arial" pitchFamily="34" charset="0"/>
              </a:rPr>
              <a:t>Award made to the highest scoring firm on the evaluation representing the overall best value</a:t>
            </a: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Purchasing &amp; Contracts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18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rgbClr val="00703C"/>
                </a:solidFill>
                <a:cs typeface="Arial" pitchFamily="34" charset="0"/>
              </a:rPr>
              <a:t>Contracts for Goods or Services</a:t>
            </a:r>
            <a:endParaRPr lang="en-US" sz="2400" b="1" dirty="0">
              <a:solidFill>
                <a:srgbClr val="00703C"/>
              </a:solidFill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Contracts are required every time the University engages with a company or an individual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State’s competition rules still apply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Establishing the document protects both parties by defining the scope, terms, and liabilities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Must be signed by both parties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Review required to ensure compliance with North Carolina law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Purchasing Office is the first stop for contract review and negotiation 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Legal Affairs brought in for clarifications or difficult negotiations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2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Purchasing &amp; Contracts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00703C"/>
                </a:solidFill>
                <a:cs typeface="Arial" pitchFamily="34" charset="0"/>
              </a:rPr>
              <a:t>Contracts for Goods or </a:t>
            </a:r>
            <a:r>
              <a:rPr lang="en-US" sz="2800" b="1" dirty="0" smtClean="0">
                <a:solidFill>
                  <a:srgbClr val="00703C"/>
                </a:solidFill>
                <a:cs typeface="Arial" pitchFamily="34" charset="0"/>
              </a:rPr>
              <a:t>Services continued</a:t>
            </a:r>
            <a:endParaRPr lang="en-US" sz="2800" b="1" dirty="0">
              <a:solidFill>
                <a:srgbClr val="00703C"/>
              </a:solidFill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703C"/>
                </a:solidFill>
                <a:cs typeface="Arial" pitchFamily="34" charset="0"/>
              </a:rPr>
              <a:t>Purchasing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Office will review and negotiate contracts provided to departments by Contractors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Purchasing will also verify we have a copy of the Contractor’s liability insurance on file </a:t>
            </a: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Templates available on the Purchasing website</a:t>
            </a:r>
          </a:p>
          <a:p>
            <a:pPr lvl="2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Contract Document</a:t>
            </a:r>
          </a:p>
          <a:p>
            <a:pPr lvl="2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Personal Services Agreement</a:t>
            </a: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Individuals also require an Independent Contractor Checklist</a:t>
            </a:r>
          </a:p>
          <a:p>
            <a:pPr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Special rules govern Consultants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703C"/>
              </a:solidFill>
              <a:cs typeface="Arial" pitchFamily="34" charset="0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449605"/>
      </p:ext>
    </p:extLst>
  </p:cSld>
  <p:clrMapOvr>
    <a:masterClrMapping/>
  </p:clrMapOvr>
</p:sld>
</file>

<file path=ppt/theme/theme1.xml><?xml version="1.0" encoding="utf-8"?>
<a:theme xmlns:a="http://schemas.openxmlformats.org/drawingml/2006/main" name="UNCCharlotte_template02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UNCCharlotte_template02 (1)</Template>
  <TotalTime>3735</TotalTime>
  <Words>1735</Words>
  <Application>Microsoft Macintosh PowerPoint</Application>
  <PresentationFormat>On-screen Show (4:3)</PresentationFormat>
  <Paragraphs>235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UNCCharlotte_template02 (1)</vt:lpstr>
      <vt:lpstr>Supplies, Equipment, and Services How to purchase,  insure, and  account for them</vt:lpstr>
      <vt:lpstr>PowerPoint Presentation</vt:lpstr>
      <vt:lpstr>Introduction</vt:lpstr>
      <vt:lpstr>PowerPoint Presentation</vt:lpstr>
      <vt:lpstr>Purchasing</vt:lpstr>
      <vt:lpstr>Purchasing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Purchasing</vt:lpstr>
      <vt:lpstr>Property Insurance</vt:lpstr>
      <vt:lpstr>Means of Handling Liability</vt:lpstr>
      <vt:lpstr>PowerPoint Presentation</vt:lpstr>
      <vt:lpstr>What Kind of Risks?</vt:lpstr>
      <vt:lpstr>Sovereign Immunity</vt:lpstr>
      <vt:lpstr>Insurance Requirements</vt:lpstr>
      <vt:lpstr>Questions to consider when making a purchase or hiring outside service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Cindy Jones</dc:creator>
  <cp:lastModifiedBy>Amy Kelso</cp:lastModifiedBy>
  <cp:revision>60</cp:revision>
  <cp:lastPrinted>2015-10-05T17:33:31Z</cp:lastPrinted>
  <dcterms:created xsi:type="dcterms:W3CDTF">2014-04-28T15:04:37Z</dcterms:created>
  <dcterms:modified xsi:type="dcterms:W3CDTF">2015-10-09T14:59:38Z</dcterms:modified>
</cp:coreProperties>
</file>