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94" r:id="rId2"/>
    <p:sldId id="295" r:id="rId3"/>
    <p:sldId id="269" r:id="rId4"/>
    <p:sldId id="302" r:id="rId5"/>
    <p:sldId id="303" r:id="rId6"/>
    <p:sldId id="296" r:id="rId7"/>
    <p:sldId id="297" r:id="rId8"/>
    <p:sldId id="298" r:id="rId9"/>
    <p:sldId id="299" r:id="rId10"/>
    <p:sldId id="304" r:id="rId11"/>
    <p:sldId id="307" r:id="rId12"/>
    <p:sldId id="309" r:id="rId13"/>
    <p:sldId id="310" r:id="rId14"/>
    <p:sldId id="305" r:id="rId15"/>
    <p:sldId id="300" r:id="rId16"/>
    <p:sldId id="301" r:id="rId17"/>
    <p:sldId id="308" r:id="rId18"/>
  </p:sldIdLst>
  <p:sldSz cx="9144000" cy="6858000" type="screen4x3"/>
  <p:notesSz cx="6881813" cy="9296400"/>
  <p:defaultTextStyle>
    <a:defPPr>
      <a:defRPr lang="en-US"/>
    </a:defPPr>
    <a:lvl1pPr algn="l" defTabSz="511230" rtl="0" fontAlgn="base">
      <a:spcBef>
        <a:spcPct val="0"/>
      </a:spcBef>
      <a:spcAft>
        <a:spcPct val="0"/>
      </a:spcAft>
      <a:defRPr sz="2100" kern="1200">
        <a:solidFill>
          <a:schemeClr val="tx1"/>
        </a:solidFill>
        <a:latin typeface="Arial" charset="0"/>
        <a:ea typeface="ＭＳ Ｐゴシック" pitchFamily="-110" charset="-128"/>
        <a:cs typeface="+mn-cs"/>
      </a:defRPr>
    </a:lvl1pPr>
    <a:lvl2pPr marL="511230" indent="-150362" algn="l" defTabSz="511230" rtl="0" fontAlgn="base">
      <a:spcBef>
        <a:spcPct val="0"/>
      </a:spcBef>
      <a:spcAft>
        <a:spcPct val="0"/>
      </a:spcAft>
      <a:defRPr sz="2100" kern="1200">
        <a:solidFill>
          <a:schemeClr val="tx1"/>
        </a:solidFill>
        <a:latin typeface="Arial" charset="0"/>
        <a:ea typeface="ＭＳ Ｐゴシック" pitchFamily="-110" charset="-128"/>
        <a:cs typeface="+mn-cs"/>
      </a:defRPr>
    </a:lvl2pPr>
    <a:lvl3pPr marL="1023713" indent="-301977" algn="l" defTabSz="511230" rtl="0" fontAlgn="base">
      <a:spcBef>
        <a:spcPct val="0"/>
      </a:spcBef>
      <a:spcAft>
        <a:spcPct val="0"/>
      </a:spcAft>
      <a:defRPr sz="2100" kern="1200">
        <a:solidFill>
          <a:schemeClr val="tx1"/>
        </a:solidFill>
        <a:latin typeface="Arial" charset="0"/>
        <a:ea typeface="ＭＳ Ｐゴシック" pitchFamily="-110" charset="-128"/>
        <a:cs typeface="+mn-cs"/>
      </a:defRPr>
    </a:lvl3pPr>
    <a:lvl4pPr marL="1534942" indent="-452338" algn="l" defTabSz="511230" rtl="0" fontAlgn="base">
      <a:spcBef>
        <a:spcPct val="0"/>
      </a:spcBef>
      <a:spcAft>
        <a:spcPct val="0"/>
      </a:spcAft>
      <a:defRPr sz="2100" kern="1200">
        <a:solidFill>
          <a:schemeClr val="tx1"/>
        </a:solidFill>
        <a:latin typeface="Arial" charset="0"/>
        <a:ea typeface="ＭＳ Ｐゴシック" pitchFamily="-110" charset="-128"/>
        <a:cs typeface="+mn-cs"/>
      </a:defRPr>
    </a:lvl4pPr>
    <a:lvl5pPr marL="2047424" indent="-603953" algn="l" defTabSz="511230" rtl="0" fontAlgn="base">
      <a:spcBef>
        <a:spcPct val="0"/>
      </a:spcBef>
      <a:spcAft>
        <a:spcPct val="0"/>
      </a:spcAft>
      <a:defRPr sz="2100" kern="1200">
        <a:solidFill>
          <a:schemeClr val="tx1"/>
        </a:solidFill>
        <a:latin typeface="Arial" charset="0"/>
        <a:ea typeface="ＭＳ Ｐゴシック" pitchFamily="-110" charset="-128"/>
        <a:cs typeface="+mn-cs"/>
      </a:defRPr>
    </a:lvl5pPr>
    <a:lvl6pPr marL="1804340" algn="l" defTabSz="721736" rtl="0" eaLnBrk="1" latinLnBrk="0" hangingPunct="1">
      <a:defRPr sz="2100" kern="1200">
        <a:solidFill>
          <a:schemeClr val="tx1"/>
        </a:solidFill>
        <a:latin typeface="Arial" charset="0"/>
        <a:ea typeface="ＭＳ Ｐゴシック" pitchFamily="-110" charset="-128"/>
        <a:cs typeface="+mn-cs"/>
      </a:defRPr>
    </a:lvl6pPr>
    <a:lvl7pPr marL="2165208" algn="l" defTabSz="721736" rtl="0" eaLnBrk="1" latinLnBrk="0" hangingPunct="1">
      <a:defRPr sz="2100" kern="1200">
        <a:solidFill>
          <a:schemeClr val="tx1"/>
        </a:solidFill>
        <a:latin typeface="Arial" charset="0"/>
        <a:ea typeface="ＭＳ Ｐゴシック" pitchFamily="-110" charset="-128"/>
        <a:cs typeface="+mn-cs"/>
      </a:defRPr>
    </a:lvl7pPr>
    <a:lvl8pPr marL="2526076" algn="l" defTabSz="721736" rtl="0" eaLnBrk="1" latinLnBrk="0" hangingPunct="1">
      <a:defRPr sz="2100" kern="1200">
        <a:solidFill>
          <a:schemeClr val="tx1"/>
        </a:solidFill>
        <a:latin typeface="Arial" charset="0"/>
        <a:ea typeface="ＭＳ Ｐゴシック" pitchFamily="-110" charset="-128"/>
        <a:cs typeface="+mn-cs"/>
      </a:defRPr>
    </a:lvl8pPr>
    <a:lvl9pPr marL="2886944" algn="l" defTabSz="721736" rtl="0" eaLnBrk="1" latinLnBrk="0" hangingPunct="1">
      <a:defRPr sz="2100" kern="1200">
        <a:solidFill>
          <a:schemeClr val="tx1"/>
        </a:solidFill>
        <a:latin typeface="Arial" charset="0"/>
        <a:ea typeface="ＭＳ Ｐゴシック" pitchFamily="-110" charset="-128"/>
        <a:cs typeface="+mn-cs"/>
      </a:defRPr>
    </a:lvl9pPr>
  </p:defaultTextStyle>
  <p:extLst>
    <p:ext uri="{521415D9-36F7-43E2-AB2F-B90AF26B5E84}">
      <p14:sectionLst xmlns:p14="http://schemas.microsoft.com/office/powerpoint/2010/main">
        <p14:section name="Default Section" id="{1F931438-06C1-4597-88E9-7652DCC02BA1}">
          <p14:sldIdLst>
            <p14:sldId id="294"/>
            <p14:sldId id="295"/>
            <p14:sldId id="269"/>
            <p14:sldId id="302"/>
            <p14:sldId id="303"/>
            <p14:sldId id="296"/>
            <p14:sldId id="297"/>
            <p14:sldId id="298"/>
            <p14:sldId id="299"/>
            <p14:sldId id="304"/>
            <p14:sldId id="307"/>
            <p14:sldId id="309"/>
            <p14:sldId id="310"/>
            <p14:sldId id="305"/>
            <p14:sldId id="300"/>
            <p14:sldId id="301"/>
            <p14:sldId id="30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94660"/>
  </p:normalViewPr>
  <p:slideViewPr>
    <p:cSldViewPr snapToObjects="1">
      <p:cViewPr varScale="1">
        <p:scale>
          <a:sx n="87" d="100"/>
          <a:sy n="87" d="100"/>
        </p:scale>
        <p:origin x="111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97313" y="0"/>
            <a:ext cx="2982912" cy="465138"/>
          </a:xfrm>
          <a:prstGeom prst="rect">
            <a:avLst/>
          </a:prstGeom>
        </p:spPr>
        <p:txBody>
          <a:bodyPr vert="horz" lIns="91440" tIns="45720" rIns="91440" bIns="45720" rtlCol="0"/>
          <a:lstStyle>
            <a:lvl1pPr algn="r">
              <a:defRPr sz="1200"/>
            </a:lvl1pPr>
          </a:lstStyle>
          <a:p>
            <a:fld id="{7FF144FD-54BF-4224-AA39-EE1CBE0BB6C7}" type="datetimeFigureOut">
              <a:rPr lang="en-US" smtClean="0"/>
              <a:t>10/12/2015</a:t>
            </a:fld>
            <a:endParaRPr lang="en-US" dirty="0"/>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8975" y="4416425"/>
            <a:ext cx="55054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7313" y="8829675"/>
            <a:ext cx="2982912" cy="465138"/>
          </a:xfrm>
          <a:prstGeom prst="rect">
            <a:avLst/>
          </a:prstGeom>
        </p:spPr>
        <p:txBody>
          <a:bodyPr vert="horz" lIns="91440" tIns="45720" rIns="91440" bIns="45720" rtlCol="0" anchor="b"/>
          <a:lstStyle>
            <a:lvl1pPr algn="r">
              <a:defRPr sz="1200"/>
            </a:lvl1pPr>
          </a:lstStyle>
          <a:p>
            <a:fld id="{C7F13D99-F48E-4F5E-A584-6263E567D753}" type="slidenum">
              <a:rPr lang="en-US" smtClean="0"/>
              <a:t>‹#›</a:t>
            </a:fld>
            <a:endParaRPr lang="en-US" dirty="0"/>
          </a:p>
        </p:txBody>
      </p:sp>
    </p:spTree>
    <p:extLst>
      <p:ext uri="{BB962C8B-B14F-4D97-AF65-F5344CB8AC3E}">
        <p14:creationId xmlns:p14="http://schemas.microsoft.com/office/powerpoint/2010/main" val="3925202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program is a snapshot of where</a:t>
            </a:r>
            <a:r>
              <a:rPr lang="en-US" baseline="0" dirty="0" smtClean="0"/>
              <a:t> we are currently with Title IX and Campus SaVE.  I will not dig deep with any topic.  If you would like more information about any of these topics, please contact me and I will be happy to talk with you more and provide you with resources.  </a:t>
            </a:r>
            <a:endParaRPr lang="en-US" dirty="0"/>
          </a:p>
        </p:txBody>
      </p:sp>
      <p:sp>
        <p:nvSpPr>
          <p:cNvPr id="4" name="Slide Number Placeholder 3"/>
          <p:cNvSpPr>
            <a:spLocks noGrp="1"/>
          </p:cNvSpPr>
          <p:nvPr>
            <p:ph type="sldNum" sz="quarter" idx="10"/>
          </p:nvPr>
        </p:nvSpPr>
        <p:spPr/>
        <p:txBody>
          <a:bodyPr/>
          <a:lstStyle/>
          <a:p>
            <a:fld id="{C7F13D99-F48E-4F5E-A584-6263E567D753}" type="slidenum">
              <a:rPr lang="en-US" smtClean="0"/>
              <a:t>2</a:t>
            </a:fld>
            <a:endParaRPr lang="en-US" dirty="0"/>
          </a:p>
        </p:txBody>
      </p:sp>
    </p:spTree>
    <p:extLst>
      <p:ext uri="{BB962C8B-B14F-4D97-AF65-F5344CB8AC3E}">
        <p14:creationId xmlns:p14="http://schemas.microsoft.com/office/powerpoint/2010/main" val="1859504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Describe</a:t>
            </a:r>
            <a:r>
              <a:rPr lang="en-US" baseline="0" dirty="0" smtClean="0"/>
              <a:t> the genesis of the group, its findings and recommendations.  Tell where they can get a copy.  Tell them that a state-wide committee has been formed to implement the recommendations in the report.  </a:t>
            </a:r>
            <a:endParaRPr lang="en-US" dirty="0"/>
          </a:p>
        </p:txBody>
      </p:sp>
      <p:sp>
        <p:nvSpPr>
          <p:cNvPr id="4" name="Slide Number Placeholder 3"/>
          <p:cNvSpPr>
            <a:spLocks noGrp="1"/>
          </p:cNvSpPr>
          <p:nvPr>
            <p:ph type="sldNum" sz="quarter" idx="10"/>
          </p:nvPr>
        </p:nvSpPr>
        <p:spPr/>
        <p:txBody>
          <a:bodyPr/>
          <a:lstStyle/>
          <a:p>
            <a:fld id="{C7F13D99-F48E-4F5E-A584-6263E567D753}" type="slidenum">
              <a:rPr lang="en-US" smtClean="0"/>
              <a:t>10</a:t>
            </a:fld>
            <a:endParaRPr lang="en-US" dirty="0"/>
          </a:p>
        </p:txBody>
      </p:sp>
    </p:spTree>
    <p:extLst>
      <p:ext uri="{BB962C8B-B14F-4D97-AF65-F5344CB8AC3E}">
        <p14:creationId xmlns:p14="http://schemas.microsoft.com/office/powerpoint/2010/main" val="2853088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511230" rtl="0" eaLnBrk="1" fontAlgn="base" hangingPunct="1">
        <a:spcBef>
          <a:spcPct val="0"/>
        </a:spcBef>
        <a:spcAft>
          <a:spcPct val="0"/>
        </a:spcAft>
        <a:defRPr sz="4900" kern="1200">
          <a:solidFill>
            <a:schemeClr val="tx1"/>
          </a:solidFill>
          <a:latin typeface="+mj-lt"/>
          <a:ea typeface="ＭＳ Ｐゴシック" pitchFamily="-112" charset="-128"/>
          <a:cs typeface="ＭＳ Ｐゴシック" pitchFamily="-112" charset="-128"/>
        </a:defRPr>
      </a:lvl1pPr>
      <a:lvl2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2pPr>
      <a:lvl3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3pPr>
      <a:lvl4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4pPr>
      <a:lvl5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5pPr>
      <a:lvl6pPr marL="360868"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6pPr>
      <a:lvl7pPr marL="721736"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7pPr>
      <a:lvl8pPr marL="1082604"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8pPr>
      <a:lvl9pPr marL="1443472"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9pPr>
    </p:titleStyle>
    <p:bodyStyle>
      <a:lvl1pPr marL="383422" indent="-383422" algn="l" defTabSz="511230" rtl="0" eaLnBrk="1" fontAlgn="base" hangingPunct="1">
        <a:spcBef>
          <a:spcPct val="20000"/>
        </a:spcBef>
        <a:spcAft>
          <a:spcPct val="0"/>
        </a:spcAft>
        <a:buFont typeface="Arial" charset="0"/>
        <a:buChar char="•"/>
        <a:defRPr sz="3600" kern="1200">
          <a:solidFill>
            <a:schemeClr val="tx1"/>
          </a:solidFill>
          <a:latin typeface="+mn-lt"/>
          <a:ea typeface="ＭＳ Ｐゴシック" pitchFamily="-112" charset="-128"/>
          <a:cs typeface="ＭＳ Ｐゴシック" pitchFamily="-112" charset="-128"/>
        </a:defRPr>
      </a:lvl1pPr>
      <a:lvl2pPr marL="830749" indent="-319519" algn="l" defTabSz="511230" rtl="0" eaLnBrk="1" fontAlgn="base" hangingPunct="1">
        <a:spcBef>
          <a:spcPct val="20000"/>
        </a:spcBef>
        <a:spcAft>
          <a:spcPct val="0"/>
        </a:spcAft>
        <a:buFont typeface="Arial" charset="0"/>
        <a:buChar char="–"/>
        <a:defRPr sz="3200" kern="1200">
          <a:solidFill>
            <a:schemeClr val="tx1"/>
          </a:solidFill>
          <a:latin typeface="+mn-lt"/>
          <a:ea typeface="ＭＳ Ｐゴシック" pitchFamily="-112" charset="-128"/>
          <a:cs typeface="+mn-cs"/>
        </a:defRPr>
      </a:lvl2pPr>
      <a:lvl3pPr marL="1279327" indent="-255615" algn="l" defTabSz="511230" rtl="0" eaLnBrk="1" fontAlgn="base" hangingPunct="1">
        <a:spcBef>
          <a:spcPct val="20000"/>
        </a:spcBef>
        <a:spcAft>
          <a:spcPct val="0"/>
        </a:spcAft>
        <a:buFont typeface="Arial" charset="0"/>
        <a:buChar char="•"/>
        <a:defRPr sz="2700" kern="1200">
          <a:solidFill>
            <a:schemeClr val="tx1"/>
          </a:solidFill>
          <a:latin typeface="+mn-lt"/>
          <a:ea typeface="ＭＳ Ｐゴシック" pitchFamily="-112" charset="-128"/>
          <a:cs typeface="+mn-cs"/>
        </a:defRPr>
      </a:lvl3pPr>
      <a:lvl4pPr marL="1791810" indent="-255615" algn="l" defTabSz="511230" rtl="0" eaLnBrk="1" fontAlgn="base" hangingPunct="1">
        <a:spcBef>
          <a:spcPct val="20000"/>
        </a:spcBef>
        <a:spcAft>
          <a:spcPct val="0"/>
        </a:spcAft>
        <a:buFont typeface="Arial" charset="0"/>
        <a:buChar char="–"/>
        <a:defRPr sz="2200" kern="1200">
          <a:solidFill>
            <a:schemeClr val="tx1"/>
          </a:solidFill>
          <a:latin typeface="+mn-lt"/>
          <a:ea typeface="ＭＳ Ｐゴシック" pitchFamily="-112" charset="-128"/>
          <a:cs typeface="+mn-cs"/>
        </a:defRPr>
      </a:lvl4pPr>
      <a:lvl5pPr marL="2303039" indent="-255615" algn="l" defTabSz="511230" rtl="0" eaLnBrk="1" fontAlgn="base" hangingPunct="1">
        <a:spcBef>
          <a:spcPct val="20000"/>
        </a:spcBef>
        <a:spcAft>
          <a:spcPct val="0"/>
        </a:spcAft>
        <a:buFont typeface="Arial" charset="0"/>
        <a:buChar char="»"/>
        <a:defRPr sz="2200" kern="1200">
          <a:solidFill>
            <a:schemeClr val="tx1"/>
          </a:solidFill>
          <a:latin typeface="+mn-lt"/>
          <a:ea typeface="ＭＳ Ｐゴシック" pitchFamily="-112" charset="-128"/>
          <a:cs typeface="+mn-cs"/>
        </a:defRPr>
      </a:lvl5pPr>
      <a:lvl6pPr marL="2815997" indent="-256000" algn="l" defTabSz="511999" rtl="0" eaLnBrk="1" latinLnBrk="0" hangingPunct="1">
        <a:spcBef>
          <a:spcPct val="20000"/>
        </a:spcBef>
        <a:buFont typeface="Arial"/>
        <a:buChar char="•"/>
        <a:defRPr sz="2200" kern="1200">
          <a:solidFill>
            <a:schemeClr val="tx1"/>
          </a:solidFill>
          <a:latin typeface="+mn-lt"/>
          <a:ea typeface="+mn-ea"/>
          <a:cs typeface="+mn-cs"/>
        </a:defRPr>
      </a:lvl6pPr>
      <a:lvl7pPr marL="3327997" indent="-256000" algn="l" defTabSz="511999" rtl="0" eaLnBrk="1" latinLnBrk="0" hangingPunct="1">
        <a:spcBef>
          <a:spcPct val="20000"/>
        </a:spcBef>
        <a:buFont typeface="Arial"/>
        <a:buChar char="•"/>
        <a:defRPr sz="2200" kern="1200">
          <a:solidFill>
            <a:schemeClr val="tx1"/>
          </a:solidFill>
          <a:latin typeface="+mn-lt"/>
          <a:ea typeface="+mn-ea"/>
          <a:cs typeface="+mn-cs"/>
        </a:defRPr>
      </a:lvl7pPr>
      <a:lvl8pPr marL="3839996" indent="-256000" algn="l" defTabSz="511999" rtl="0" eaLnBrk="1" latinLnBrk="0" hangingPunct="1">
        <a:spcBef>
          <a:spcPct val="20000"/>
        </a:spcBef>
        <a:buFont typeface="Arial"/>
        <a:buChar char="•"/>
        <a:defRPr sz="2200" kern="1200">
          <a:solidFill>
            <a:schemeClr val="tx1"/>
          </a:solidFill>
          <a:latin typeface="+mn-lt"/>
          <a:ea typeface="+mn-ea"/>
          <a:cs typeface="+mn-cs"/>
        </a:defRPr>
      </a:lvl8pPr>
      <a:lvl9pPr marL="4351996" indent="-256000" algn="l" defTabSz="511999"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11999" rtl="0" eaLnBrk="1" latinLnBrk="0" hangingPunct="1">
        <a:defRPr sz="2100" kern="1200">
          <a:solidFill>
            <a:schemeClr val="tx1"/>
          </a:solidFill>
          <a:latin typeface="+mn-lt"/>
          <a:ea typeface="+mn-ea"/>
          <a:cs typeface="+mn-cs"/>
        </a:defRPr>
      </a:lvl1pPr>
      <a:lvl2pPr marL="511999" algn="l" defTabSz="511999" rtl="0" eaLnBrk="1" latinLnBrk="0" hangingPunct="1">
        <a:defRPr sz="2100" kern="1200">
          <a:solidFill>
            <a:schemeClr val="tx1"/>
          </a:solidFill>
          <a:latin typeface="+mn-lt"/>
          <a:ea typeface="+mn-ea"/>
          <a:cs typeface="+mn-cs"/>
        </a:defRPr>
      </a:lvl2pPr>
      <a:lvl3pPr marL="1023999" algn="l" defTabSz="511999" rtl="0" eaLnBrk="1" latinLnBrk="0" hangingPunct="1">
        <a:defRPr sz="2100" kern="1200">
          <a:solidFill>
            <a:schemeClr val="tx1"/>
          </a:solidFill>
          <a:latin typeface="+mn-lt"/>
          <a:ea typeface="+mn-ea"/>
          <a:cs typeface="+mn-cs"/>
        </a:defRPr>
      </a:lvl3pPr>
      <a:lvl4pPr marL="1535998" algn="l" defTabSz="511999" rtl="0" eaLnBrk="1" latinLnBrk="0" hangingPunct="1">
        <a:defRPr sz="2100" kern="1200">
          <a:solidFill>
            <a:schemeClr val="tx1"/>
          </a:solidFill>
          <a:latin typeface="+mn-lt"/>
          <a:ea typeface="+mn-ea"/>
          <a:cs typeface="+mn-cs"/>
        </a:defRPr>
      </a:lvl4pPr>
      <a:lvl5pPr marL="2047997" algn="l" defTabSz="511999" rtl="0" eaLnBrk="1" latinLnBrk="0" hangingPunct="1">
        <a:defRPr sz="2100" kern="1200">
          <a:solidFill>
            <a:schemeClr val="tx1"/>
          </a:solidFill>
          <a:latin typeface="+mn-lt"/>
          <a:ea typeface="+mn-ea"/>
          <a:cs typeface="+mn-cs"/>
        </a:defRPr>
      </a:lvl5pPr>
      <a:lvl6pPr marL="2559997" algn="l" defTabSz="511999" rtl="0" eaLnBrk="1" latinLnBrk="0" hangingPunct="1">
        <a:defRPr sz="2100" kern="1200">
          <a:solidFill>
            <a:schemeClr val="tx1"/>
          </a:solidFill>
          <a:latin typeface="+mn-lt"/>
          <a:ea typeface="+mn-ea"/>
          <a:cs typeface="+mn-cs"/>
        </a:defRPr>
      </a:lvl6pPr>
      <a:lvl7pPr marL="3071997" algn="l" defTabSz="511999" rtl="0" eaLnBrk="1" latinLnBrk="0" hangingPunct="1">
        <a:defRPr sz="2100" kern="1200">
          <a:solidFill>
            <a:schemeClr val="tx1"/>
          </a:solidFill>
          <a:latin typeface="+mn-lt"/>
          <a:ea typeface="+mn-ea"/>
          <a:cs typeface="+mn-cs"/>
        </a:defRPr>
      </a:lvl7pPr>
      <a:lvl8pPr marL="3583997" algn="l" defTabSz="511999" rtl="0" eaLnBrk="1" latinLnBrk="0" hangingPunct="1">
        <a:defRPr sz="2100" kern="1200">
          <a:solidFill>
            <a:schemeClr val="tx1"/>
          </a:solidFill>
          <a:latin typeface="+mn-lt"/>
          <a:ea typeface="+mn-ea"/>
          <a:cs typeface="+mn-cs"/>
        </a:defRPr>
      </a:lvl8pPr>
      <a:lvl9pPr marL="4095996" algn="l" defTabSz="511999"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northcarolina.edu/sites/default/files/unc_campus_security_initiative_report_to_the_president.pdf"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northcarolina.edu/sites/default/files/unc_campus_security_initiative_report_to_the_president.pdf"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northcarolina.edu/sites/default/files/unc_campus_security_initiative_report_to_the_president.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northcarolina.edu/sites/default/files/unc_campus_security_initiative_report_to_the_president.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www.aau.edu/uploadedFiles/AAU_Publications/AAU_Reports/Sexual_Assault_Campus_Survey/Report%20on%20the%20AAU%20Campus%20Climate%20Survey%20on%20Sexual%20Assault%20and%20Sexual%20Misconduct.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mailto:titleixcoordinator@uncc.edu" TargetMode="External"/><Relationship Id="rId2" Type="http://schemas.openxmlformats.org/officeDocument/2006/relationships/hyperlink" Target="mailto:Dawn.Floyd@uncc.edu"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idx="4294967295"/>
          </p:nvPr>
        </p:nvSpPr>
        <p:spPr>
          <a:xfrm>
            <a:off x="0" y="1524000"/>
            <a:ext cx="9144000" cy="2667000"/>
          </a:xfrm>
          <a:prstGeom prst="rect">
            <a:avLst/>
          </a:prstGeom>
        </p:spPr>
        <p:txBody>
          <a:bodyPr anchor="t"/>
          <a:lstStyle/>
          <a:p>
            <a:r>
              <a:rPr lang="en-US" sz="2000" b="1" dirty="0" smtClean="0">
                <a:latin typeface="Garamond" panose="02020404030301010803" pitchFamily="18" charset="0"/>
              </a:rPr>
              <a:t/>
            </a:r>
            <a:br>
              <a:rPr lang="en-US" sz="2000" b="1" dirty="0" smtClean="0">
                <a:latin typeface="Garamond" panose="02020404030301010803" pitchFamily="18" charset="0"/>
              </a:rPr>
            </a:br>
            <a:r>
              <a:rPr lang="en-US" sz="3600" b="1" u="sng" dirty="0" smtClean="0">
                <a:effectLst>
                  <a:outerShdw blurRad="38100" dist="38100" dir="2700000" algn="tl">
                    <a:srgbClr val="000000">
                      <a:alpha val="43137"/>
                    </a:srgbClr>
                  </a:outerShdw>
                </a:effectLst>
                <a:latin typeface="Garamond" panose="02020404030301010803" pitchFamily="18" charset="0"/>
              </a:rPr>
              <a:t>Updates and Trends in </a:t>
            </a:r>
            <a:br>
              <a:rPr lang="en-US" sz="3600" b="1" u="sng" dirty="0" smtClean="0">
                <a:effectLst>
                  <a:outerShdw blurRad="38100" dist="38100" dir="2700000" algn="tl">
                    <a:srgbClr val="000000">
                      <a:alpha val="43137"/>
                    </a:srgbClr>
                  </a:outerShdw>
                </a:effectLst>
                <a:latin typeface="Garamond" panose="02020404030301010803" pitchFamily="18" charset="0"/>
              </a:rPr>
            </a:br>
            <a:r>
              <a:rPr lang="en-US" sz="3600" b="1" u="sng" dirty="0" smtClean="0">
                <a:effectLst>
                  <a:outerShdw blurRad="38100" dist="38100" dir="2700000" algn="tl">
                    <a:srgbClr val="000000">
                      <a:alpha val="43137"/>
                    </a:srgbClr>
                  </a:outerShdw>
                </a:effectLst>
                <a:latin typeface="Garamond" panose="02020404030301010803" pitchFamily="18" charset="0"/>
              </a:rPr>
              <a:t>Title IX and Campus SaVE</a:t>
            </a:r>
            <a:r>
              <a:rPr lang="en-US" sz="3600" b="1" dirty="0" smtClean="0">
                <a:latin typeface="Garamond" panose="02020404030301010803" pitchFamily="18" charset="0"/>
              </a:rPr>
              <a:t/>
            </a:r>
            <a:br>
              <a:rPr lang="en-US" sz="3600" b="1" dirty="0" smtClean="0">
                <a:latin typeface="Garamond" panose="02020404030301010803" pitchFamily="18" charset="0"/>
              </a:rPr>
            </a:br>
            <a:r>
              <a:rPr lang="en-US" sz="3600" b="1" dirty="0" smtClean="0">
                <a:latin typeface="Garamond" panose="02020404030301010803" pitchFamily="18" charset="0"/>
              </a:rPr>
              <a:t/>
            </a:r>
            <a:br>
              <a:rPr lang="en-US" sz="3600" b="1" dirty="0" smtClean="0">
                <a:latin typeface="Garamond" panose="02020404030301010803" pitchFamily="18" charset="0"/>
              </a:rPr>
            </a:br>
            <a:r>
              <a:rPr lang="en-US" sz="2000" b="1" dirty="0">
                <a:latin typeface="Garamond" panose="02020404030301010803" pitchFamily="18" charset="0"/>
              </a:rPr>
              <a:t/>
            </a:r>
            <a:br>
              <a:rPr lang="en-US" sz="2000" b="1" dirty="0">
                <a:latin typeface="Garamond" panose="02020404030301010803" pitchFamily="18" charset="0"/>
              </a:rPr>
            </a:br>
            <a:r>
              <a:rPr lang="en-US" sz="2800" b="1" dirty="0" smtClean="0">
                <a:latin typeface="Garamond" panose="02020404030301010803" pitchFamily="18" charset="0"/>
              </a:rPr>
              <a:t>Office of Legal Affairs Symposium</a:t>
            </a:r>
            <a:br>
              <a:rPr lang="en-US" sz="2800" b="1" dirty="0" smtClean="0">
                <a:latin typeface="Garamond" panose="02020404030301010803" pitchFamily="18" charset="0"/>
              </a:rPr>
            </a:br>
            <a:r>
              <a:rPr lang="en-US" sz="2800" b="1" dirty="0">
                <a:effectLst>
                  <a:outerShdw blurRad="38100" dist="38100" dir="2700000" algn="tl">
                    <a:srgbClr val="000000">
                      <a:alpha val="43137"/>
                    </a:srgbClr>
                  </a:outerShdw>
                </a:effectLst>
                <a:latin typeface="Garamond" panose="02020404030301010803" pitchFamily="18" charset="0"/>
              </a:rPr>
              <a:t/>
            </a:r>
            <a:br>
              <a:rPr lang="en-US" sz="2800" b="1" dirty="0">
                <a:effectLst>
                  <a:outerShdw blurRad="38100" dist="38100" dir="2700000" algn="tl">
                    <a:srgbClr val="000000">
                      <a:alpha val="43137"/>
                    </a:srgbClr>
                  </a:outerShdw>
                </a:effectLst>
                <a:latin typeface="Garamond" panose="02020404030301010803" pitchFamily="18" charset="0"/>
              </a:rPr>
            </a:br>
            <a:r>
              <a:rPr lang="en-US" sz="2000" b="1" dirty="0" smtClean="0">
                <a:latin typeface="Garamond" panose="02020404030301010803" pitchFamily="18" charset="0"/>
              </a:rPr>
              <a:t>October 15, 2015</a:t>
            </a:r>
            <a:br>
              <a:rPr lang="en-US" sz="2000" b="1" dirty="0" smtClean="0">
                <a:latin typeface="Garamond" panose="02020404030301010803" pitchFamily="18" charset="0"/>
              </a:rPr>
            </a:br>
            <a:r>
              <a:rPr lang="en-US" sz="2000" b="1" dirty="0">
                <a:latin typeface="Garamond" panose="02020404030301010803" pitchFamily="18" charset="0"/>
              </a:rPr>
              <a:t/>
            </a:r>
            <a:br>
              <a:rPr lang="en-US" sz="2000" b="1" dirty="0">
                <a:latin typeface="Garamond" panose="02020404030301010803" pitchFamily="18" charset="0"/>
              </a:rPr>
            </a:br>
            <a:r>
              <a:rPr lang="en-US" sz="2000" b="1" dirty="0" smtClean="0">
                <a:latin typeface="Garamond" panose="02020404030301010803" pitchFamily="18" charset="0"/>
              </a:rPr>
              <a:t>Dawn Floyd, J.D., M.A.</a:t>
            </a:r>
            <a:br>
              <a:rPr lang="en-US" sz="2000" b="1" dirty="0" smtClean="0">
                <a:latin typeface="Garamond" panose="02020404030301010803" pitchFamily="18" charset="0"/>
              </a:rPr>
            </a:br>
            <a:r>
              <a:rPr lang="en-US" sz="2000" b="1" dirty="0" smtClean="0">
                <a:latin typeface="Garamond" panose="02020404030301010803" pitchFamily="18" charset="0"/>
              </a:rPr>
              <a:t>Title IX Coordinator</a:t>
            </a:r>
            <a:r>
              <a:rPr lang="en-US" sz="2000" b="1" dirty="0">
                <a:latin typeface="Garamond" panose="02020404030301010803" pitchFamily="18" charset="0"/>
              </a:rPr>
              <a:t/>
            </a:r>
            <a:br>
              <a:rPr lang="en-US" sz="2000" b="1" dirty="0">
                <a:latin typeface="Garamond" panose="02020404030301010803" pitchFamily="18" charset="0"/>
              </a:rPr>
            </a:br>
            <a:endParaRPr lang="en-US" sz="2000" b="1" i="1" dirty="0" smtClean="0">
              <a:latin typeface="Arial" charset="0"/>
              <a:ea typeface="ＭＳ Ｐゴシック" pitchFamily="-110" charset="-128"/>
              <a:cs typeface="Arial" charset="0"/>
            </a:endParaRPr>
          </a:p>
        </p:txBody>
      </p:sp>
    </p:spTree>
    <p:extLst>
      <p:ext uri="{BB962C8B-B14F-4D97-AF65-F5344CB8AC3E}">
        <p14:creationId xmlns:p14="http://schemas.microsoft.com/office/powerpoint/2010/main" val="40983110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7675" y="1507524"/>
            <a:ext cx="8382000" cy="969496"/>
          </a:xfrm>
          <a:prstGeom prst="rect">
            <a:avLst/>
          </a:prstGeom>
          <a:noFill/>
        </p:spPr>
        <p:txBody>
          <a:bodyPr wrap="square" rtlCol="0">
            <a:spAutoFit/>
          </a:bodyPr>
          <a:lstStyle/>
          <a:p>
            <a:pPr algn="ctr"/>
            <a:r>
              <a:rPr lang="en-US" sz="2200" b="1" dirty="0" smtClean="0">
                <a:latin typeface="Garamond" panose="02020404030301010803" pitchFamily="18" charset="0"/>
              </a:rPr>
              <a:t>2013-2014 UNC Campus Security Initiative Report to the President</a:t>
            </a:r>
          </a:p>
          <a:p>
            <a:pPr algn="ctr"/>
            <a:r>
              <a:rPr lang="en-US" sz="1400" b="1" dirty="0" smtClean="0">
                <a:latin typeface="Garamond" panose="02020404030301010803" pitchFamily="18" charset="0"/>
                <a:hlinkClick r:id="rId3"/>
              </a:rPr>
              <a:t>Link to Report</a:t>
            </a:r>
            <a:endParaRPr lang="en-US" dirty="0"/>
          </a:p>
          <a:p>
            <a:r>
              <a:rPr lang="en-US" dirty="0" smtClean="0"/>
              <a:t> </a:t>
            </a:r>
            <a:endParaRPr lang="en-US" dirty="0"/>
          </a:p>
        </p:txBody>
      </p:sp>
      <p:sp>
        <p:nvSpPr>
          <p:cNvPr id="4" name="TextBox 3"/>
          <p:cNvSpPr txBox="1"/>
          <p:nvPr/>
        </p:nvSpPr>
        <p:spPr>
          <a:xfrm>
            <a:off x="1773294" y="2237183"/>
            <a:ext cx="5845062" cy="400110"/>
          </a:xfrm>
          <a:prstGeom prst="rect">
            <a:avLst/>
          </a:prstGeom>
          <a:noFill/>
        </p:spPr>
        <p:txBody>
          <a:bodyPr wrap="none" rtlCol="0">
            <a:spAutoFit/>
          </a:bodyPr>
          <a:lstStyle/>
          <a:p>
            <a:r>
              <a:rPr lang="en-US" sz="2000" b="1" dirty="0" smtClean="0">
                <a:latin typeface="Garamond" panose="02020404030301010803" pitchFamily="18" charset="0"/>
              </a:rPr>
              <a:t>Title IX &amp; Campus SaVE related recommendations:</a:t>
            </a:r>
            <a:endParaRPr lang="en-US" sz="2000" b="1" dirty="0">
              <a:latin typeface="Garamond" panose="02020404030301010803" pitchFamily="18" charset="0"/>
            </a:endParaRPr>
          </a:p>
        </p:txBody>
      </p:sp>
      <p:sp>
        <p:nvSpPr>
          <p:cNvPr id="6" name="TextBox 5"/>
          <p:cNvSpPr txBox="1"/>
          <p:nvPr/>
        </p:nvSpPr>
        <p:spPr>
          <a:xfrm>
            <a:off x="447675" y="2887682"/>
            <a:ext cx="8153400" cy="3539430"/>
          </a:xfrm>
          <a:prstGeom prst="rect">
            <a:avLst/>
          </a:prstGeom>
          <a:noFill/>
        </p:spPr>
        <p:txBody>
          <a:bodyPr wrap="square" rtlCol="0">
            <a:spAutoFit/>
          </a:bodyPr>
          <a:lstStyle/>
          <a:p>
            <a:r>
              <a:rPr lang="en-US" sz="1400" b="1" dirty="0" smtClean="0">
                <a:latin typeface="Garamond" panose="02020404030301010803" pitchFamily="18" charset="0"/>
              </a:rPr>
              <a:t>Recommendation 5:  </a:t>
            </a:r>
            <a:r>
              <a:rPr lang="en-US" sz="1400" dirty="0" smtClean="0">
                <a:latin typeface="Garamond" panose="02020404030301010803" pitchFamily="18" charset="0"/>
              </a:rPr>
              <a:t>Students </a:t>
            </a:r>
            <a:r>
              <a:rPr lang="en-US" sz="1400" dirty="0">
                <a:latin typeface="Garamond" panose="02020404030301010803" pitchFamily="18" charset="0"/>
              </a:rPr>
              <a:t>should not serve on campus student disciplinary hearing panels in cases involving sexual violence. </a:t>
            </a:r>
            <a:r>
              <a:rPr lang="en-US" sz="1400" dirty="0" smtClean="0">
                <a:latin typeface="Garamond" panose="02020404030301010803" pitchFamily="18" charset="0"/>
              </a:rPr>
              <a:t> </a:t>
            </a:r>
            <a:r>
              <a:rPr lang="en-US" sz="1400" u="sng" dirty="0" smtClean="0">
                <a:latin typeface="Garamond" panose="02020404030301010803" pitchFamily="18" charset="0"/>
              </a:rPr>
              <a:t>UNC Charlotte has removed  students from these panels</a:t>
            </a:r>
            <a:r>
              <a:rPr lang="en-US" sz="1400" dirty="0" smtClean="0">
                <a:latin typeface="Garamond" panose="02020404030301010803" pitchFamily="18" charset="0"/>
              </a:rPr>
              <a:t>.  </a:t>
            </a:r>
          </a:p>
          <a:p>
            <a:endParaRPr lang="en-US" sz="1400" b="1" dirty="0" smtClean="0">
              <a:latin typeface="Garamond" panose="02020404030301010803" pitchFamily="18" charset="0"/>
            </a:endParaRPr>
          </a:p>
          <a:p>
            <a:r>
              <a:rPr lang="en-US" sz="1400" b="1" dirty="0" smtClean="0">
                <a:latin typeface="Garamond" panose="02020404030301010803" pitchFamily="18" charset="0"/>
              </a:rPr>
              <a:t>Recommendation 6:  </a:t>
            </a:r>
            <a:r>
              <a:rPr lang="en-US" sz="1400" dirty="0" smtClean="0">
                <a:latin typeface="Garamond" panose="02020404030301010803" pitchFamily="18" charset="0"/>
              </a:rPr>
              <a:t>Reports </a:t>
            </a:r>
            <a:r>
              <a:rPr lang="en-US" sz="1400" dirty="0">
                <a:latin typeface="Garamond" panose="02020404030301010803" pitchFamily="18" charset="0"/>
              </a:rPr>
              <a:t>or complaints involving serious offenses, including sexual misconduct, should be investigated by individuals with appropriate professional training and investigative experience. </a:t>
            </a:r>
            <a:r>
              <a:rPr lang="en-US" sz="1400" dirty="0" smtClean="0">
                <a:latin typeface="Garamond" panose="02020404030301010803" pitchFamily="18" charset="0"/>
              </a:rPr>
              <a:t>  </a:t>
            </a:r>
            <a:r>
              <a:rPr lang="en-US" sz="1400" u="sng" dirty="0" smtClean="0">
                <a:latin typeface="Garamond" panose="02020404030301010803" pitchFamily="18" charset="0"/>
              </a:rPr>
              <a:t>The Title IX Investigator, Christine Weigel, investigates complaints of sexual misconduct.  She has a Master’s Degree in social work and more than 15 years of experience investigating complaints in an educational setting.  She is a certified Title IX investigator and has completed an intensive week-long training in trauma-informed interviewing</a:t>
            </a:r>
            <a:r>
              <a:rPr lang="en-US" sz="1400" dirty="0" smtClean="0">
                <a:latin typeface="Garamond" panose="02020404030301010803" pitchFamily="18" charset="0"/>
              </a:rPr>
              <a:t>.   </a:t>
            </a:r>
          </a:p>
          <a:p>
            <a:endParaRPr lang="en-US" sz="1400" b="1" dirty="0" smtClean="0">
              <a:latin typeface="Garamond" panose="02020404030301010803" pitchFamily="18" charset="0"/>
            </a:endParaRPr>
          </a:p>
          <a:p>
            <a:r>
              <a:rPr lang="en-US" sz="1400" b="1" dirty="0" smtClean="0">
                <a:latin typeface="Garamond" panose="02020404030301010803" pitchFamily="18" charset="0"/>
              </a:rPr>
              <a:t>Recommendation 7:  </a:t>
            </a:r>
            <a:r>
              <a:rPr lang="en-US" sz="1400" dirty="0" smtClean="0">
                <a:latin typeface="Garamond" panose="02020404030301010803" pitchFamily="18" charset="0"/>
              </a:rPr>
              <a:t>Students </a:t>
            </a:r>
            <a:r>
              <a:rPr lang="en-US" sz="1400" dirty="0">
                <a:latin typeface="Garamond" panose="02020404030301010803" pitchFamily="18" charset="0"/>
              </a:rPr>
              <a:t>should be provided clear notice of the right to representation by attorney or </a:t>
            </a:r>
            <a:r>
              <a:rPr lang="en-US" sz="1400" dirty="0" smtClean="0">
                <a:latin typeface="Garamond" panose="02020404030301010803" pitchFamily="18" charset="0"/>
              </a:rPr>
              <a:t>non-attorney </a:t>
            </a:r>
            <a:r>
              <a:rPr lang="en-US" sz="1400" dirty="0">
                <a:latin typeface="Garamond" panose="02020404030301010803" pitchFamily="18" charset="0"/>
              </a:rPr>
              <a:t>advocates during conduct or disciplinary proceedings</a:t>
            </a:r>
            <a:r>
              <a:rPr lang="en-US" sz="1400" dirty="0" smtClean="0"/>
              <a:t>. </a:t>
            </a:r>
            <a:r>
              <a:rPr lang="en-US" sz="1400" u="sng" dirty="0" smtClean="0">
                <a:latin typeface="Garamond" panose="02020404030301010803" pitchFamily="18" charset="0"/>
              </a:rPr>
              <a:t>UNC Charlotte notifies students of this right simultaneously with issuing conduct charges</a:t>
            </a:r>
            <a:r>
              <a:rPr lang="en-US" sz="1400" dirty="0" smtClean="0"/>
              <a:t>. </a:t>
            </a:r>
          </a:p>
          <a:p>
            <a:endParaRPr lang="en-US" sz="1400" b="1" dirty="0" smtClean="0">
              <a:latin typeface="Garamond" panose="02020404030301010803" pitchFamily="18" charset="0"/>
            </a:endParaRPr>
          </a:p>
          <a:p>
            <a:endParaRPr lang="en-US" dirty="0" smtClean="0"/>
          </a:p>
          <a:p>
            <a:endParaRPr lang="en-US" dirty="0"/>
          </a:p>
        </p:txBody>
      </p:sp>
    </p:spTree>
    <p:extLst>
      <p:ext uri="{BB962C8B-B14F-4D97-AF65-F5344CB8AC3E}">
        <p14:creationId xmlns:p14="http://schemas.microsoft.com/office/powerpoint/2010/main" val="3900260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5387" y="1524000"/>
            <a:ext cx="8114465" cy="938719"/>
          </a:xfrm>
          <a:prstGeom prst="rect">
            <a:avLst/>
          </a:prstGeom>
          <a:noFill/>
        </p:spPr>
        <p:txBody>
          <a:bodyPr wrap="none" rtlCol="0">
            <a:spAutoFit/>
          </a:bodyPr>
          <a:lstStyle/>
          <a:p>
            <a:pPr algn="ctr"/>
            <a:r>
              <a:rPr lang="en-US" sz="2200" b="1" dirty="0">
                <a:latin typeface="Garamond" panose="02020404030301010803" pitchFamily="18" charset="0"/>
              </a:rPr>
              <a:t>2013-2014 UNC Campus Security Initiative </a:t>
            </a:r>
            <a:r>
              <a:rPr lang="en-US" sz="2200" b="1" dirty="0" smtClean="0">
                <a:latin typeface="Garamond" panose="02020404030301010803" pitchFamily="18" charset="0"/>
              </a:rPr>
              <a:t>Report </a:t>
            </a:r>
            <a:r>
              <a:rPr lang="en-US" sz="2200" b="1" dirty="0">
                <a:latin typeface="Garamond" panose="02020404030301010803" pitchFamily="18" charset="0"/>
              </a:rPr>
              <a:t>to the President</a:t>
            </a:r>
          </a:p>
          <a:p>
            <a:pPr algn="ctr"/>
            <a:r>
              <a:rPr lang="en-US" sz="1200" b="1" dirty="0">
                <a:latin typeface="Garamond" panose="02020404030301010803" pitchFamily="18" charset="0"/>
                <a:hlinkClick r:id="rId2"/>
              </a:rPr>
              <a:t>Link to Report</a:t>
            </a:r>
            <a:endParaRPr lang="en-US" sz="1200" b="1" dirty="0">
              <a:latin typeface="Garamond" panose="02020404030301010803" pitchFamily="18" charset="0"/>
            </a:endParaRPr>
          </a:p>
          <a:p>
            <a:endParaRPr lang="en-US" dirty="0"/>
          </a:p>
        </p:txBody>
      </p:sp>
      <p:sp>
        <p:nvSpPr>
          <p:cNvPr id="3" name="TextBox 2"/>
          <p:cNvSpPr txBox="1"/>
          <p:nvPr/>
        </p:nvSpPr>
        <p:spPr>
          <a:xfrm>
            <a:off x="982267" y="2170330"/>
            <a:ext cx="7179466" cy="723275"/>
          </a:xfrm>
          <a:prstGeom prst="rect">
            <a:avLst/>
          </a:prstGeom>
          <a:noFill/>
        </p:spPr>
        <p:txBody>
          <a:bodyPr wrap="none" rtlCol="0">
            <a:spAutoFit/>
          </a:bodyPr>
          <a:lstStyle/>
          <a:p>
            <a:r>
              <a:rPr lang="en-US" sz="2000" b="1" dirty="0">
                <a:latin typeface="Garamond" panose="02020404030301010803" pitchFamily="18" charset="0"/>
              </a:rPr>
              <a:t>Title IX &amp; Campus SaVE related </a:t>
            </a:r>
            <a:r>
              <a:rPr lang="en-US" sz="2000" b="1" dirty="0" smtClean="0">
                <a:latin typeface="Garamond" panose="02020404030301010803" pitchFamily="18" charset="0"/>
              </a:rPr>
              <a:t>recommendations (continued):</a:t>
            </a:r>
            <a:endParaRPr lang="en-US" sz="2000" b="1" dirty="0">
              <a:latin typeface="Garamond" panose="02020404030301010803" pitchFamily="18" charset="0"/>
            </a:endParaRPr>
          </a:p>
          <a:p>
            <a:endParaRPr lang="en-US" dirty="0"/>
          </a:p>
        </p:txBody>
      </p:sp>
      <p:sp>
        <p:nvSpPr>
          <p:cNvPr id="4" name="TextBox 3"/>
          <p:cNvSpPr txBox="1"/>
          <p:nvPr/>
        </p:nvSpPr>
        <p:spPr>
          <a:xfrm>
            <a:off x="381000" y="3054652"/>
            <a:ext cx="8382000" cy="2723823"/>
          </a:xfrm>
          <a:prstGeom prst="rect">
            <a:avLst/>
          </a:prstGeom>
          <a:noFill/>
        </p:spPr>
        <p:txBody>
          <a:bodyPr wrap="square" rtlCol="0">
            <a:spAutoFit/>
          </a:bodyPr>
          <a:lstStyle/>
          <a:p>
            <a:r>
              <a:rPr lang="en-US" sz="1400" b="1" dirty="0">
                <a:latin typeface="Garamond" panose="02020404030301010803" pitchFamily="18" charset="0"/>
              </a:rPr>
              <a:t>Recommendation 8:  </a:t>
            </a:r>
            <a:r>
              <a:rPr lang="en-US" sz="1400" dirty="0">
                <a:latin typeface="Garamond" panose="02020404030301010803" pitchFamily="18" charset="0"/>
              </a:rPr>
              <a:t>Campuses should establish clear and consistent responsibilities, skills, and minimum </a:t>
            </a:r>
            <a:endParaRPr lang="en-US" sz="1400" dirty="0" smtClean="0">
              <a:latin typeface="Garamond" panose="02020404030301010803" pitchFamily="18" charset="0"/>
            </a:endParaRPr>
          </a:p>
          <a:p>
            <a:r>
              <a:rPr lang="en-US" sz="1400" dirty="0" smtClean="0">
                <a:latin typeface="Garamond" panose="02020404030301010803" pitchFamily="18" charset="0"/>
              </a:rPr>
              <a:t>qualifications </a:t>
            </a:r>
            <a:r>
              <a:rPr lang="en-US" sz="1400" dirty="0">
                <a:latin typeface="Garamond" panose="02020404030301010803" pitchFamily="18" charset="0"/>
              </a:rPr>
              <a:t>of Title IX coordinators.  </a:t>
            </a:r>
            <a:r>
              <a:rPr lang="en-US" sz="1400" u="sng" dirty="0">
                <a:latin typeface="Garamond" panose="02020404030301010803" pitchFamily="18" charset="0"/>
              </a:rPr>
              <a:t>We are currently revising the Title IX Coordinator </a:t>
            </a:r>
            <a:r>
              <a:rPr lang="en-US" sz="1400" u="sng" dirty="0" smtClean="0">
                <a:latin typeface="Garamond" panose="02020404030301010803" pitchFamily="18" charset="0"/>
              </a:rPr>
              <a:t>position </a:t>
            </a:r>
            <a:r>
              <a:rPr lang="en-US" sz="1400" u="sng" dirty="0">
                <a:latin typeface="Garamond" panose="02020404030301010803" pitchFamily="18" charset="0"/>
              </a:rPr>
              <a:t>description consistent with the System’s minimum qualifications, skills and responsibilities </a:t>
            </a:r>
            <a:r>
              <a:rPr lang="en-US" sz="1400" u="sng" dirty="0" smtClean="0">
                <a:latin typeface="Garamond" panose="02020404030301010803" pitchFamily="18" charset="0"/>
              </a:rPr>
              <a:t>and </a:t>
            </a:r>
            <a:r>
              <a:rPr lang="en-US" sz="1400" u="sng" dirty="0">
                <a:latin typeface="Garamond" panose="02020404030301010803" pitchFamily="18" charset="0"/>
              </a:rPr>
              <a:t>based on the  April 2015 guidance from the Office for Civil Rights</a:t>
            </a:r>
            <a:r>
              <a:rPr lang="en-US" sz="1400" dirty="0">
                <a:latin typeface="Garamond" panose="02020404030301010803" pitchFamily="18" charset="0"/>
              </a:rPr>
              <a:t>.  </a:t>
            </a:r>
          </a:p>
          <a:p>
            <a:endParaRPr lang="en-US" sz="2400" b="1" dirty="0" smtClean="0">
              <a:latin typeface="Garamond" panose="02020404030301010803" pitchFamily="18" charset="0"/>
            </a:endParaRPr>
          </a:p>
          <a:p>
            <a:r>
              <a:rPr lang="en-US" sz="1400" b="1" dirty="0" smtClean="0">
                <a:latin typeface="Garamond" panose="02020404030301010803" pitchFamily="18" charset="0"/>
              </a:rPr>
              <a:t>Recommendation 11:  </a:t>
            </a:r>
            <a:r>
              <a:rPr lang="en-US" sz="1400" dirty="0" smtClean="0">
                <a:latin typeface="Garamond" panose="02020404030301010803" pitchFamily="18" charset="0"/>
              </a:rPr>
              <a:t>Individuals </a:t>
            </a:r>
            <a:r>
              <a:rPr lang="en-US" sz="1400" dirty="0">
                <a:latin typeface="Garamond" panose="02020404030301010803" pitchFamily="18" charset="0"/>
              </a:rPr>
              <a:t>who serve on hearing panels or as hearing officers to adjudicate cases involving allegations of serious offenses, including Title IX-related offenses, must have appropriate levels of experience and training to serve in these roles. </a:t>
            </a:r>
            <a:r>
              <a:rPr lang="en-US" sz="1400" u="sng" dirty="0" smtClean="0">
                <a:latin typeface="Garamond" panose="02020404030301010803" pitchFamily="18" charset="0"/>
              </a:rPr>
              <a:t>All hearing officers for Title IX cases at UNC Charlotte are required to attend a two-day training and many have prior experience hearing cases</a:t>
            </a:r>
            <a:r>
              <a:rPr lang="en-US" sz="1400" dirty="0" smtClean="0">
                <a:latin typeface="Garamond" panose="02020404030301010803" pitchFamily="18" charset="0"/>
              </a:rPr>
              <a:t>.  </a:t>
            </a:r>
            <a:endParaRPr lang="en-US" sz="1400" b="1" dirty="0">
              <a:latin typeface="Garamond" panose="02020404030301010803" pitchFamily="18" charset="0"/>
            </a:endParaRPr>
          </a:p>
          <a:p>
            <a:endParaRPr lang="en-US" sz="1400" b="1" dirty="0" smtClean="0">
              <a:latin typeface="Garamond" panose="02020404030301010803" pitchFamily="18" charset="0"/>
            </a:endParaRPr>
          </a:p>
          <a:p>
            <a:endParaRPr lang="en-US" dirty="0"/>
          </a:p>
        </p:txBody>
      </p:sp>
    </p:spTree>
    <p:extLst>
      <p:ext uri="{BB962C8B-B14F-4D97-AF65-F5344CB8AC3E}">
        <p14:creationId xmlns:p14="http://schemas.microsoft.com/office/powerpoint/2010/main" val="4193079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8532" y="1533346"/>
            <a:ext cx="8114465" cy="923330"/>
          </a:xfrm>
          <a:prstGeom prst="rect">
            <a:avLst/>
          </a:prstGeom>
          <a:noFill/>
        </p:spPr>
        <p:txBody>
          <a:bodyPr wrap="none" rtlCol="0">
            <a:spAutoFit/>
          </a:bodyPr>
          <a:lstStyle/>
          <a:p>
            <a:pPr algn="ctr"/>
            <a:r>
              <a:rPr lang="en-US" sz="2200" b="1" dirty="0">
                <a:latin typeface="Garamond" panose="02020404030301010803" pitchFamily="18" charset="0"/>
              </a:rPr>
              <a:t>2013-2014 UNC Campus Security Initiative </a:t>
            </a:r>
            <a:r>
              <a:rPr lang="en-US" sz="2200" b="1" dirty="0" smtClean="0">
                <a:latin typeface="Garamond" panose="02020404030301010803" pitchFamily="18" charset="0"/>
              </a:rPr>
              <a:t>Report </a:t>
            </a:r>
            <a:r>
              <a:rPr lang="en-US" sz="2200" b="1" dirty="0">
                <a:latin typeface="Garamond" panose="02020404030301010803" pitchFamily="18" charset="0"/>
              </a:rPr>
              <a:t>to the President</a:t>
            </a:r>
          </a:p>
          <a:p>
            <a:pPr algn="ctr"/>
            <a:r>
              <a:rPr lang="en-US" sz="1100" b="1" dirty="0">
                <a:latin typeface="Garamond" panose="02020404030301010803" pitchFamily="18" charset="0"/>
                <a:hlinkClick r:id="rId2"/>
              </a:rPr>
              <a:t>Link to Report</a:t>
            </a:r>
            <a:endParaRPr lang="en-US" sz="1100" b="1" dirty="0">
              <a:latin typeface="Garamond" panose="02020404030301010803" pitchFamily="18" charset="0"/>
            </a:endParaRPr>
          </a:p>
          <a:p>
            <a:endParaRPr lang="en-US" dirty="0"/>
          </a:p>
        </p:txBody>
      </p:sp>
      <p:sp>
        <p:nvSpPr>
          <p:cNvPr id="3" name="TextBox 2"/>
          <p:cNvSpPr txBox="1"/>
          <p:nvPr/>
        </p:nvSpPr>
        <p:spPr>
          <a:xfrm>
            <a:off x="1002681" y="2209800"/>
            <a:ext cx="7179466" cy="1046440"/>
          </a:xfrm>
          <a:prstGeom prst="rect">
            <a:avLst/>
          </a:prstGeom>
          <a:noFill/>
        </p:spPr>
        <p:txBody>
          <a:bodyPr wrap="none" rtlCol="0">
            <a:spAutoFit/>
          </a:bodyPr>
          <a:lstStyle/>
          <a:p>
            <a:r>
              <a:rPr lang="en-US" sz="2000" b="1" dirty="0">
                <a:latin typeface="Garamond" panose="02020404030301010803" pitchFamily="18" charset="0"/>
              </a:rPr>
              <a:t>Title IX &amp; Campus SaVE related recommendations (continued):</a:t>
            </a:r>
          </a:p>
          <a:p>
            <a:endParaRPr lang="en-US" dirty="0"/>
          </a:p>
          <a:p>
            <a:endParaRPr lang="en-US" dirty="0"/>
          </a:p>
        </p:txBody>
      </p:sp>
      <p:sp>
        <p:nvSpPr>
          <p:cNvPr id="4" name="TextBox 3"/>
          <p:cNvSpPr txBox="1"/>
          <p:nvPr/>
        </p:nvSpPr>
        <p:spPr>
          <a:xfrm>
            <a:off x="359482" y="2819400"/>
            <a:ext cx="8352403" cy="2785378"/>
          </a:xfrm>
          <a:prstGeom prst="rect">
            <a:avLst/>
          </a:prstGeom>
          <a:noFill/>
        </p:spPr>
        <p:txBody>
          <a:bodyPr wrap="square" rtlCol="0">
            <a:spAutoFit/>
          </a:bodyPr>
          <a:lstStyle/>
          <a:p>
            <a:r>
              <a:rPr lang="en-US" sz="1400" b="1" dirty="0">
                <a:latin typeface="Garamond" panose="02020404030301010803" pitchFamily="18" charset="0"/>
              </a:rPr>
              <a:t>Recommendation </a:t>
            </a:r>
            <a:r>
              <a:rPr lang="en-US" sz="1400" b="1" dirty="0" smtClean="0">
                <a:latin typeface="Garamond" panose="02020404030301010803" pitchFamily="18" charset="0"/>
              </a:rPr>
              <a:t>16:  </a:t>
            </a:r>
            <a:r>
              <a:rPr lang="en-US" sz="1400" dirty="0" smtClean="0">
                <a:latin typeface="Garamond" panose="02020404030301010803" pitchFamily="18" charset="0"/>
              </a:rPr>
              <a:t>Each </a:t>
            </a:r>
            <a:r>
              <a:rPr lang="en-US" sz="1400" dirty="0">
                <a:latin typeface="Garamond" panose="02020404030301010803" pitchFamily="18" charset="0"/>
              </a:rPr>
              <a:t>campus should implement a Good Samaritan policy to encourage students to report serious incidents to campus </a:t>
            </a:r>
            <a:r>
              <a:rPr lang="en-US" sz="1400" dirty="0" smtClean="0">
                <a:latin typeface="Garamond" panose="02020404030301010803" pitchFamily="18" charset="0"/>
              </a:rPr>
              <a:t>officials.  </a:t>
            </a:r>
            <a:r>
              <a:rPr lang="en-US" sz="1400" u="sng" dirty="0" smtClean="0">
                <a:latin typeface="Garamond" panose="02020404030301010803" pitchFamily="18" charset="0"/>
              </a:rPr>
              <a:t>UNC Charlotte’s policy provides that students may not be subject to discipline for minor violations when they also report sexual misconduct</a:t>
            </a:r>
            <a:r>
              <a:rPr lang="en-US" sz="1400" dirty="0" smtClean="0">
                <a:latin typeface="Garamond" panose="02020404030301010803" pitchFamily="18" charset="0"/>
              </a:rPr>
              <a:t>.  </a:t>
            </a:r>
            <a:endParaRPr lang="en-US" sz="1400" b="1" dirty="0">
              <a:latin typeface="Garamond" panose="02020404030301010803" pitchFamily="18" charset="0"/>
            </a:endParaRPr>
          </a:p>
          <a:p>
            <a:endParaRPr lang="en-US" sz="1400" b="1" dirty="0" smtClean="0">
              <a:latin typeface="Garamond" panose="02020404030301010803" pitchFamily="18" charset="0"/>
            </a:endParaRPr>
          </a:p>
          <a:p>
            <a:r>
              <a:rPr lang="en-US" sz="1400" b="1" dirty="0" smtClean="0">
                <a:latin typeface="Garamond" panose="02020404030301010803" pitchFamily="18" charset="0"/>
              </a:rPr>
              <a:t>Recommendation 24:  </a:t>
            </a:r>
            <a:r>
              <a:rPr lang="en-US" sz="1400" dirty="0">
                <a:latin typeface="Garamond" panose="02020404030301010803" pitchFamily="18" charset="0"/>
              </a:rPr>
              <a:t>Each campus should establish a Title IX response team. </a:t>
            </a:r>
            <a:r>
              <a:rPr lang="en-US" sz="1400" dirty="0" smtClean="0">
                <a:latin typeface="Garamond" panose="02020404030301010803" pitchFamily="18" charset="0"/>
              </a:rPr>
              <a:t> </a:t>
            </a:r>
            <a:r>
              <a:rPr lang="en-US" sz="1400" u="sng" dirty="0" smtClean="0">
                <a:latin typeface="Garamond" panose="02020404030301010803" pitchFamily="18" charset="0"/>
              </a:rPr>
              <a:t>UNC Charlotte has a Title IX response team and is in the process of establishing a university-wide Title IX Committee</a:t>
            </a:r>
            <a:r>
              <a:rPr lang="en-US" sz="1400" dirty="0" smtClean="0">
                <a:latin typeface="Garamond" panose="02020404030301010803" pitchFamily="18" charset="0"/>
              </a:rPr>
              <a:t>.</a:t>
            </a:r>
          </a:p>
          <a:p>
            <a:endParaRPr lang="en-US" sz="1400" b="1" dirty="0">
              <a:latin typeface="Garamond" panose="02020404030301010803" pitchFamily="18" charset="0"/>
            </a:endParaRPr>
          </a:p>
          <a:p>
            <a:r>
              <a:rPr lang="en-US" sz="1400" b="1" dirty="0">
                <a:latin typeface="Garamond" panose="02020404030301010803" pitchFamily="18" charset="0"/>
              </a:rPr>
              <a:t>Recommendation </a:t>
            </a:r>
            <a:r>
              <a:rPr lang="en-US" sz="1400" b="1" dirty="0" smtClean="0">
                <a:latin typeface="Garamond" panose="02020404030301010803" pitchFamily="18" charset="0"/>
              </a:rPr>
              <a:t>29:  </a:t>
            </a:r>
            <a:r>
              <a:rPr lang="en-US" sz="1400" dirty="0">
                <a:latin typeface="Garamond" panose="02020404030301010803" pitchFamily="18" charset="0"/>
              </a:rPr>
              <a:t>The University should develop a campus climate survey instrument for campuses’ use to gather information regarding student attitudes, knowledge and experiences while attending the campus.  </a:t>
            </a:r>
            <a:r>
              <a:rPr lang="en-US" sz="1400" dirty="0" smtClean="0">
                <a:latin typeface="Garamond" panose="02020404030301010803" pitchFamily="18" charset="0"/>
              </a:rPr>
              <a:t> </a:t>
            </a:r>
            <a:r>
              <a:rPr lang="en-US" sz="1400" u="sng" dirty="0" smtClean="0">
                <a:latin typeface="Garamond" panose="02020404030301010803" pitchFamily="18" charset="0"/>
              </a:rPr>
              <a:t>UNC Charlotte will administer a survey in Spring 2016</a:t>
            </a:r>
            <a:r>
              <a:rPr lang="en-US" sz="1400" dirty="0" smtClean="0">
                <a:latin typeface="Garamond" panose="02020404030301010803" pitchFamily="18" charset="0"/>
              </a:rPr>
              <a:t>.</a:t>
            </a:r>
          </a:p>
          <a:p>
            <a:endParaRPr lang="en-US" sz="1400" b="1" dirty="0">
              <a:latin typeface="Garamond" panose="02020404030301010803" pitchFamily="18" charset="0"/>
            </a:endParaRPr>
          </a:p>
          <a:p>
            <a:endParaRPr lang="en-US" dirty="0"/>
          </a:p>
        </p:txBody>
      </p:sp>
    </p:spTree>
    <p:extLst>
      <p:ext uri="{BB962C8B-B14F-4D97-AF65-F5344CB8AC3E}">
        <p14:creationId xmlns:p14="http://schemas.microsoft.com/office/powerpoint/2010/main" val="2725928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6667" y="1524000"/>
            <a:ext cx="8114465" cy="938719"/>
          </a:xfrm>
          <a:prstGeom prst="rect">
            <a:avLst/>
          </a:prstGeom>
          <a:noFill/>
        </p:spPr>
        <p:txBody>
          <a:bodyPr wrap="none" rtlCol="0">
            <a:spAutoFit/>
          </a:bodyPr>
          <a:lstStyle/>
          <a:p>
            <a:pPr algn="ctr"/>
            <a:r>
              <a:rPr lang="en-US" sz="2200" b="1" dirty="0">
                <a:latin typeface="Garamond" panose="02020404030301010803" pitchFamily="18" charset="0"/>
              </a:rPr>
              <a:t>2013-2014 UNC Campus Security Initiative </a:t>
            </a:r>
            <a:r>
              <a:rPr lang="en-US" sz="2200" b="1" dirty="0" smtClean="0">
                <a:latin typeface="Garamond" panose="02020404030301010803" pitchFamily="18" charset="0"/>
              </a:rPr>
              <a:t>Report </a:t>
            </a:r>
            <a:r>
              <a:rPr lang="en-US" sz="2200" b="1" dirty="0">
                <a:latin typeface="Garamond" panose="02020404030301010803" pitchFamily="18" charset="0"/>
              </a:rPr>
              <a:t>to the President</a:t>
            </a:r>
          </a:p>
          <a:p>
            <a:pPr algn="ctr"/>
            <a:r>
              <a:rPr lang="en-US" sz="1200" b="1" dirty="0">
                <a:latin typeface="Garamond" panose="02020404030301010803" pitchFamily="18" charset="0"/>
                <a:hlinkClick r:id="rId2"/>
              </a:rPr>
              <a:t>Link to Report</a:t>
            </a:r>
            <a:endParaRPr lang="en-US" sz="1200" b="1" dirty="0">
              <a:latin typeface="Garamond" panose="02020404030301010803" pitchFamily="18" charset="0"/>
            </a:endParaRPr>
          </a:p>
          <a:p>
            <a:endParaRPr lang="en-US" dirty="0"/>
          </a:p>
        </p:txBody>
      </p:sp>
      <p:sp>
        <p:nvSpPr>
          <p:cNvPr id="3" name="TextBox 2"/>
          <p:cNvSpPr txBox="1"/>
          <p:nvPr/>
        </p:nvSpPr>
        <p:spPr>
          <a:xfrm>
            <a:off x="944167" y="2209800"/>
            <a:ext cx="7179466" cy="723275"/>
          </a:xfrm>
          <a:prstGeom prst="rect">
            <a:avLst/>
          </a:prstGeom>
          <a:noFill/>
        </p:spPr>
        <p:txBody>
          <a:bodyPr wrap="none" rtlCol="0">
            <a:spAutoFit/>
          </a:bodyPr>
          <a:lstStyle/>
          <a:p>
            <a:r>
              <a:rPr lang="en-US" sz="2000" b="1" dirty="0">
                <a:latin typeface="Garamond" panose="02020404030301010803" pitchFamily="18" charset="0"/>
              </a:rPr>
              <a:t>Title IX &amp; Campus SaVE related recommendations (continued):</a:t>
            </a:r>
          </a:p>
          <a:p>
            <a:endParaRPr lang="en-US" dirty="0"/>
          </a:p>
        </p:txBody>
      </p:sp>
      <p:sp>
        <p:nvSpPr>
          <p:cNvPr id="4" name="TextBox 3"/>
          <p:cNvSpPr txBox="1"/>
          <p:nvPr/>
        </p:nvSpPr>
        <p:spPr>
          <a:xfrm>
            <a:off x="381000" y="2933075"/>
            <a:ext cx="8305800" cy="2354491"/>
          </a:xfrm>
          <a:prstGeom prst="rect">
            <a:avLst/>
          </a:prstGeom>
          <a:noFill/>
        </p:spPr>
        <p:txBody>
          <a:bodyPr wrap="square" rtlCol="0">
            <a:spAutoFit/>
          </a:bodyPr>
          <a:lstStyle/>
          <a:p>
            <a:r>
              <a:rPr lang="en-US" sz="1400" b="1" dirty="0">
                <a:latin typeface="Garamond" panose="02020404030301010803" pitchFamily="18" charset="0"/>
              </a:rPr>
              <a:t>Recommendation 31:  </a:t>
            </a:r>
            <a:r>
              <a:rPr lang="en-US" sz="1400" dirty="0">
                <a:latin typeface="Garamond" panose="02020404030301010803" pitchFamily="18" charset="0"/>
              </a:rPr>
              <a:t>Each campus must have established protocols for responding to serious offenses against persons, including sexual misconduct, and Clery-reportable crimes.  </a:t>
            </a:r>
            <a:r>
              <a:rPr lang="en-US" sz="1400" u="sng" dirty="0">
                <a:latin typeface="Garamond" panose="02020404030301010803" pitchFamily="18" charset="0"/>
              </a:rPr>
              <a:t>We are working on written protocols for cases involving sexual misconduct, domestic violence, dating violence and stalking</a:t>
            </a:r>
            <a:r>
              <a:rPr lang="en-US" sz="1400" dirty="0">
                <a:latin typeface="Garamond" panose="02020404030301010803" pitchFamily="18" charset="0"/>
              </a:rPr>
              <a:t>.  </a:t>
            </a:r>
            <a:endParaRPr lang="en-US" sz="1400" b="1" dirty="0">
              <a:latin typeface="Garamond" panose="02020404030301010803" pitchFamily="18" charset="0"/>
            </a:endParaRPr>
          </a:p>
          <a:p>
            <a:endParaRPr lang="en-US" sz="1400" b="1" dirty="0" smtClean="0">
              <a:latin typeface="Garamond" panose="02020404030301010803" pitchFamily="18" charset="0"/>
            </a:endParaRPr>
          </a:p>
          <a:p>
            <a:r>
              <a:rPr lang="en-US" sz="1400" b="1" dirty="0" smtClean="0">
                <a:latin typeface="Garamond" panose="02020404030301010803" pitchFamily="18" charset="0"/>
              </a:rPr>
              <a:t>Recommendation 32:  </a:t>
            </a:r>
            <a:r>
              <a:rPr lang="en-US" sz="1400" dirty="0">
                <a:latin typeface="Garamond" panose="02020404030301010803" pitchFamily="18" charset="0"/>
              </a:rPr>
              <a:t>Campuses should identify and clearly communicate reporting options, confidential resources, and additional on- and off-campus resources to reporting and responding parties and the greater campus community, ideally in the form of a website. Campuses should clearly communicate confidentiality and privacy considerations related to use of these resources. </a:t>
            </a:r>
            <a:r>
              <a:rPr lang="en-US" sz="1400" dirty="0" smtClean="0">
                <a:latin typeface="Garamond" panose="02020404030301010803" pitchFamily="18" charset="0"/>
              </a:rPr>
              <a:t> </a:t>
            </a:r>
            <a:r>
              <a:rPr lang="en-US" sz="1400" u="sng" dirty="0" smtClean="0">
                <a:latin typeface="Garamond" panose="02020404030301010803" pitchFamily="18" charset="0"/>
              </a:rPr>
              <a:t>We continue to disseminate this information and continue to assess our message and pathways to dissemination</a:t>
            </a:r>
            <a:r>
              <a:rPr lang="en-US" sz="1400" dirty="0" smtClean="0">
                <a:latin typeface="Garamond" panose="02020404030301010803" pitchFamily="18" charset="0"/>
              </a:rPr>
              <a:t>. </a:t>
            </a:r>
            <a:endParaRPr lang="en-US" sz="1400" b="1" dirty="0">
              <a:latin typeface="Garamond" panose="02020404030301010803" pitchFamily="18" charset="0"/>
            </a:endParaRPr>
          </a:p>
          <a:p>
            <a:endParaRPr lang="en-US" dirty="0"/>
          </a:p>
        </p:txBody>
      </p:sp>
    </p:spTree>
    <p:extLst>
      <p:ext uri="{BB962C8B-B14F-4D97-AF65-F5344CB8AC3E}">
        <p14:creationId xmlns:p14="http://schemas.microsoft.com/office/powerpoint/2010/main" val="11845586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20540" y="1755085"/>
            <a:ext cx="5283370" cy="1031051"/>
          </a:xfrm>
          <a:prstGeom prst="rect">
            <a:avLst/>
          </a:prstGeom>
          <a:noFill/>
        </p:spPr>
        <p:txBody>
          <a:bodyPr wrap="none" rtlCol="0">
            <a:spAutoFit/>
          </a:bodyPr>
          <a:lstStyle/>
          <a:p>
            <a:pPr algn="ctr"/>
            <a:r>
              <a:rPr lang="en-US" sz="2000" b="1" dirty="0" smtClean="0">
                <a:latin typeface="Garamond" panose="02020404030301010803" pitchFamily="18" charset="0"/>
              </a:rPr>
              <a:t>Statistics from the Association</a:t>
            </a:r>
          </a:p>
          <a:p>
            <a:pPr algn="ctr"/>
            <a:r>
              <a:rPr lang="en-US" sz="2000" b="1" dirty="0" smtClean="0">
                <a:latin typeface="Garamond" panose="02020404030301010803" pitchFamily="18" charset="0"/>
              </a:rPr>
              <a:t>of American Universities’ (AAU) survey results</a:t>
            </a:r>
          </a:p>
          <a:p>
            <a:endParaRPr lang="en-US" dirty="0"/>
          </a:p>
        </p:txBody>
      </p:sp>
      <p:sp>
        <p:nvSpPr>
          <p:cNvPr id="5" name="TextBox 4"/>
          <p:cNvSpPr txBox="1"/>
          <p:nvPr/>
        </p:nvSpPr>
        <p:spPr>
          <a:xfrm>
            <a:off x="609600" y="2590800"/>
            <a:ext cx="8077200" cy="3046988"/>
          </a:xfrm>
          <a:prstGeom prst="rect">
            <a:avLst/>
          </a:prstGeom>
          <a:noFill/>
        </p:spPr>
        <p:txBody>
          <a:bodyPr wrap="square" rtlCol="0">
            <a:spAutoFit/>
          </a:bodyPr>
          <a:lstStyle/>
          <a:p>
            <a:pPr marL="285750" indent="-285750">
              <a:buFont typeface="Wingdings" panose="05000000000000000000" pitchFamily="2" charset="2"/>
              <a:buChar char="ü"/>
            </a:pPr>
            <a:r>
              <a:rPr lang="en-US" sz="1600" dirty="0" smtClean="0">
                <a:latin typeface="Garamond" panose="02020404030301010803" pitchFamily="18" charset="0"/>
              </a:rPr>
              <a:t>“Rates of sexual assault and misconduct are highest among undergraduate females and those identifying as transgender, genderqueer, non-conforming, questioning, and as something not listed on the survey (TGQN).”</a:t>
            </a:r>
          </a:p>
          <a:p>
            <a:endParaRPr lang="en-US" sz="1600" dirty="0" smtClean="0">
              <a:latin typeface="Garamond" panose="02020404030301010803" pitchFamily="18" charset="0"/>
            </a:endParaRPr>
          </a:p>
          <a:p>
            <a:pPr marL="285750" indent="-285750">
              <a:buFont typeface="Wingdings" panose="05000000000000000000" pitchFamily="2" charset="2"/>
              <a:buChar char="ü"/>
            </a:pPr>
            <a:r>
              <a:rPr lang="en-US" sz="1600" dirty="0" smtClean="0">
                <a:latin typeface="Garamond" panose="02020404030301010803" pitchFamily="18" charset="0"/>
              </a:rPr>
              <a:t>“A relatively small percentage (e.g., 28% or less) of even the most serious incidents are reported to an organization or agency (e.g., Title IX office; law enforcement).”</a:t>
            </a:r>
          </a:p>
          <a:p>
            <a:endParaRPr lang="en-US" sz="1600" dirty="0" smtClean="0">
              <a:latin typeface="Garamond" panose="02020404030301010803" pitchFamily="18" charset="0"/>
            </a:endParaRPr>
          </a:p>
          <a:p>
            <a:pPr marL="285750" indent="-285750">
              <a:buFont typeface="Wingdings" panose="05000000000000000000" pitchFamily="2" charset="2"/>
              <a:buChar char="ü"/>
            </a:pPr>
            <a:r>
              <a:rPr lang="en-US" sz="1600" dirty="0" smtClean="0">
                <a:latin typeface="Garamond" panose="02020404030301010803" pitchFamily="18" charset="0"/>
              </a:rPr>
              <a:t>“A little less than half of the students have witnessed a drunk person heading for a sexual encounter. Among those who reported being a witness, most did not try to intervene.”</a:t>
            </a:r>
          </a:p>
          <a:p>
            <a:endParaRPr lang="en-US" sz="1600" dirty="0" smtClean="0">
              <a:latin typeface="Garamond" panose="02020404030301010803" pitchFamily="18" charset="0"/>
            </a:endParaRPr>
          </a:p>
          <a:p>
            <a:pPr marL="285750" indent="-285750">
              <a:buFont typeface="Wingdings" panose="05000000000000000000" pitchFamily="2" charset="2"/>
              <a:buChar char="ü"/>
            </a:pPr>
            <a:r>
              <a:rPr lang="en-US" sz="1600" dirty="0" smtClean="0">
                <a:latin typeface="Garamond" panose="02020404030301010803" pitchFamily="18" charset="0"/>
              </a:rPr>
              <a:t>“About a quarter of the students generally believe they are acknowledgeable about the resources available related to sexual assault and misconduct.”</a:t>
            </a:r>
            <a:endParaRPr lang="en-US" sz="1600" dirty="0">
              <a:latin typeface="Garamond" panose="02020404030301010803" pitchFamily="18" charset="0"/>
            </a:endParaRPr>
          </a:p>
        </p:txBody>
      </p:sp>
      <p:sp>
        <p:nvSpPr>
          <p:cNvPr id="6" name="TextBox 5"/>
          <p:cNvSpPr txBox="1"/>
          <p:nvPr/>
        </p:nvSpPr>
        <p:spPr>
          <a:xfrm>
            <a:off x="152400" y="6007387"/>
            <a:ext cx="4953000" cy="584775"/>
          </a:xfrm>
          <a:prstGeom prst="rect">
            <a:avLst/>
          </a:prstGeom>
          <a:noFill/>
        </p:spPr>
        <p:txBody>
          <a:bodyPr wrap="square" rtlCol="0">
            <a:spAutoFit/>
          </a:bodyPr>
          <a:lstStyle/>
          <a:p>
            <a:r>
              <a:rPr lang="en-US" sz="1600" dirty="0" smtClean="0">
                <a:latin typeface="Garamond" panose="02020404030301010803" pitchFamily="18" charset="0"/>
                <a:hlinkClick r:id="rId2"/>
              </a:rPr>
              <a:t>Report on the AAU Campus Climate Survey on Sexual Assault and Sexual Misconduct</a:t>
            </a:r>
            <a:endParaRPr lang="en-US" sz="1600" dirty="0">
              <a:latin typeface="Garamond" panose="02020404030301010803" pitchFamily="18" charset="0"/>
            </a:endParaRPr>
          </a:p>
        </p:txBody>
      </p:sp>
    </p:spTree>
    <p:extLst>
      <p:ext uri="{BB962C8B-B14F-4D97-AF65-F5344CB8AC3E}">
        <p14:creationId xmlns:p14="http://schemas.microsoft.com/office/powerpoint/2010/main" val="39441608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2925" y="1241286"/>
            <a:ext cx="8111781" cy="4708981"/>
          </a:xfrm>
          <a:prstGeom prst="rect">
            <a:avLst/>
          </a:prstGeom>
          <a:noFill/>
        </p:spPr>
        <p:txBody>
          <a:bodyPr wrap="square" rtlCol="0">
            <a:spAutoFit/>
          </a:bodyPr>
          <a:lstStyle/>
          <a:p>
            <a:endParaRPr lang="en-US" sz="2000" dirty="0" smtClean="0">
              <a:latin typeface="Garamond" panose="02020404030301010803" pitchFamily="18" charset="0"/>
            </a:endParaRPr>
          </a:p>
          <a:p>
            <a:pPr marL="342900" indent="-342900">
              <a:buFont typeface="Wingdings" panose="05000000000000000000" pitchFamily="2" charset="2"/>
              <a:buChar char="Ø"/>
            </a:pPr>
            <a:r>
              <a:rPr lang="en-US" sz="2000" dirty="0" smtClean="0">
                <a:latin typeface="Garamond" panose="02020404030301010803" pitchFamily="18" charset="0"/>
              </a:rPr>
              <a:t>More discrimination complaints from students regarding their gender identity and expression</a:t>
            </a:r>
          </a:p>
          <a:p>
            <a:pPr marL="342900" indent="-342900">
              <a:buFont typeface="Wingdings" panose="05000000000000000000" pitchFamily="2" charset="2"/>
              <a:buChar char="Ø"/>
            </a:pPr>
            <a:r>
              <a:rPr lang="en-US" sz="2000" dirty="0" smtClean="0">
                <a:latin typeface="Garamond" panose="02020404030301010803" pitchFamily="18" charset="0"/>
              </a:rPr>
              <a:t>More discrimination complaints between students and faculty/staff</a:t>
            </a:r>
          </a:p>
          <a:p>
            <a:pPr marL="342900" indent="-342900">
              <a:buFont typeface="Wingdings" panose="05000000000000000000" pitchFamily="2" charset="2"/>
              <a:buChar char="Ø"/>
            </a:pPr>
            <a:r>
              <a:rPr lang="en-US" sz="2000" dirty="0" smtClean="0">
                <a:latin typeface="Garamond" panose="02020404030301010803" pitchFamily="18" charset="0"/>
              </a:rPr>
              <a:t>More discrimination complaints from other areas of Title IX</a:t>
            </a:r>
          </a:p>
          <a:p>
            <a:pPr marL="342900" indent="-342900">
              <a:buFont typeface="Wingdings" panose="05000000000000000000" pitchFamily="2" charset="2"/>
              <a:buChar char="Ø"/>
            </a:pPr>
            <a:r>
              <a:rPr lang="en-US" sz="2000" dirty="0" smtClean="0">
                <a:latin typeface="Garamond" panose="02020404030301010803" pitchFamily="18" charset="0"/>
              </a:rPr>
              <a:t>Move toward a more trauma-informed process, including use of trauma-informed interviewing techniques and infusing an understanding the science behind the neurobiology of trauma </a:t>
            </a:r>
          </a:p>
          <a:p>
            <a:pPr marL="342900" indent="-342900">
              <a:buFont typeface="Wingdings" panose="05000000000000000000" pitchFamily="2" charset="2"/>
              <a:buChar char="Ø"/>
            </a:pPr>
            <a:r>
              <a:rPr lang="en-US" sz="2000" dirty="0" smtClean="0">
                <a:latin typeface="Garamond" panose="02020404030301010803" pitchFamily="18" charset="0"/>
              </a:rPr>
              <a:t>Greater emphasis on prevention </a:t>
            </a:r>
          </a:p>
          <a:p>
            <a:pPr marL="342900" indent="-342900">
              <a:buFont typeface="Wingdings" panose="05000000000000000000" pitchFamily="2" charset="2"/>
              <a:buChar char="Ø"/>
            </a:pPr>
            <a:r>
              <a:rPr lang="en-US" sz="2000" dirty="0" smtClean="0">
                <a:latin typeface="Garamond" panose="02020404030301010803" pitchFamily="18" charset="0"/>
              </a:rPr>
              <a:t>Push towards working with men to prevent sexual and relationship violence through principles of health masculinity and addressing culture of violence</a:t>
            </a:r>
            <a:endParaRPr lang="en-US" sz="2000" dirty="0">
              <a:latin typeface="Garamond" panose="02020404030301010803" pitchFamily="18" charset="0"/>
            </a:endParaRPr>
          </a:p>
          <a:p>
            <a:pPr marL="342900" indent="-342900">
              <a:buFont typeface="Wingdings" panose="05000000000000000000" pitchFamily="2" charset="2"/>
              <a:buChar char="Ø"/>
            </a:pPr>
            <a:r>
              <a:rPr lang="en-US" sz="2000" dirty="0" smtClean="0">
                <a:latin typeface="Garamond" panose="02020404030301010803" pitchFamily="18" charset="0"/>
              </a:rPr>
              <a:t>Push towards campuses having confidential advocates for victims</a:t>
            </a:r>
          </a:p>
          <a:p>
            <a:pPr marL="342900" indent="-342900">
              <a:buFont typeface="Wingdings" panose="05000000000000000000" pitchFamily="2" charset="2"/>
              <a:buChar char="Ø"/>
            </a:pPr>
            <a:r>
              <a:rPr lang="en-US" sz="2000" dirty="0" smtClean="0">
                <a:latin typeface="Garamond" panose="02020404030301010803" pitchFamily="18" charset="0"/>
              </a:rPr>
              <a:t>Push towards a greater understanding that “date rape” is “rape”</a:t>
            </a:r>
          </a:p>
          <a:p>
            <a:pPr marL="342900" indent="-342900">
              <a:buFont typeface="Wingdings" panose="05000000000000000000" pitchFamily="2" charset="2"/>
              <a:buChar char="Ø"/>
            </a:pPr>
            <a:r>
              <a:rPr lang="en-US" sz="2000" dirty="0" smtClean="0">
                <a:latin typeface="Garamond" panose="02020404030301010803" pitchFamily="18" charset="0"/>
              </a:rPr>
              <a:t>Continued push towards equity in the investigation and conduct </a:t>
            </a:r>
          </a:p>
          <a:p>
            <a:r>
              <a:rPr lang="en-US" sz="2000" dirty="0">
                <a:latin typeface="Garamond" panose="02020404030301010803" pitchFamily="18" charset="0"/>
              </a:rPr>
              <a:t>	</a:t>
            </a:r>
            <a:r>
              <a:rPr lang="en-US" sz="2000" dirty="0" smtClean="0">
                <a:latin typeface="Garamond" panose="02020404030301010803" pitchFamily="18" charset="0"/>
              </a:rPr>
              <a:t>processes for alleged victims/survivors </a:t>
            </a:r>
            <a:r>
              <a:rPr lang="en-US" sz="2000" u="sng" dirty="0" smtClean="0">
                <a:latin typeface="Garamond" panose="02020404030301010803" pitchFamily="18" charset="0"/>
              </a:rPr>
              <a:t>and</a:t>
            </a:r>
            <a:r>
              <a:rPr lang="en-US" sz="2000" dirty="0" smtClean="0">
                <a:latin typeface="Garamond" panose="02020404030301010803" pitchFamily="18" charset="0"/>
              </a:rPr>
              <a:t> accused</a:t>
            </a:r>
          </a:p>
        </p:txBody>
      </p:sp>
      <p:sp>
        <p:nvSpPr>
          <p:cNvPr id="4" name="Rectangle 3"/>
          <p:cNvSpPr/>
          <p:nvPr/>
        </p:nvSpPr>
        <p:spPr>
          <a:xfrm>
            <a:off x="6934200" y="533400"/>
            <a:ext cx="1710981" cy="707886"/>
          </a:xfrm>
          <a:prstGeom prst="rect">
            <a:avLst/>
          </a:prstGeom>
        </p:spPr>
        <p:txBody>
          <a:bodyPr wrap="none">
            <a:spAutoFit/>
          </a:bodyPr>
          <a:lstStyle/>
          <a:p>
            <a:pPr lvl="0"/>
            <a:r>
              <a:rPr lang="en-US" sz="4000" b="1" dirty="0">
                <a:solidFill>
                  <a:prstClr val="black"/>
                </a:solidFill>
                <a:latin typeface="Garamond" panose="02020404030301010803" pitchFamily="18" charset="0"/>
              </a:rPr>
              <a:t>Trends</a:t>
            </a:r>
          </a:p>
        </p:txBody>
      </p:sp>
    </p:spTree>
    <p:extLst>
      <p:ext uri="{BB962C8B-B14F-4D97-AF65-F5344CB8AC3E}">
        <p14:creationId xmlns:p14="http://schemas.microsoft.com/office/powerpoint/2010/main" val="3488797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53200" y="514350"/>
            <a:ext cx="2066976" cy="584775"/>
          </a:xfrm>
          <a:prstGeom prst="rect">
            <a:avLst/>
          </a:prstGeom>
          <a:noFill/>
        </p:spPr>
        <p:txBody>
          <a:bodyPr wrap="none" rtlCol="0">
            <a:spAutoFit/>
          </a:bodyPr>
          <a:lstStyle/>
          <a:p>
            <a:r>
              <a:rPr lang="en-US" sz="3200" b="1" dirty="0" smtClean="0">
                <a:latin typeface="Garamond" panose="02020404030301010803" pitchFamily="18" charset="0"/>
              </a:rPr>
              <a:t>Takeaways</a:t>
            </a:r>
            <a:endParaRPr lang="en-US" sz="3200" b="1" dirty="0">
              <a:latin typeface="Garamond" panose="02020404030301010803" pitchFamily="18" charset="0"/>
            </a:endParaRPr>
          </a:p>
        </p:txBody>
      </p:sp>
      <p:sp>
        <p:nvSpPr>
          <p:cNvPr id="3" name="TextBox 2"/>
          <p:cNvSpPr txBox="1"/>
          <p:nvPr/>
        </p:nvSpPr>
        <p:spPr>
          <a:xfrm>
            <a:off x="285750" y="1524000"/>
            <a:ext cx="8458200" cy="5247590"/>
          </a:xfrm>
          <a:prstGeom prst="rect">
            <a:avLst/>
          </a:prstGeom>
          <a:noFill/>
        </p:spPr>
        <p:txBody>
          <a:bodyPr wrap="square" rtlCol="0">
            <a:spAutoFit/>
          </a:bodyPr>
          <a:lstStyle/>
          <a:p>
            <a:pPr marL="285750" indent="-285750">
              <a:buFont typeface="Wingdings" panose="05000000000000000000" pitchFamily="2" charset="2"/>
              <a:buChar char="q"/>
            </a:pPr>
            <a:r>
              <a:rPr lang="en-US" sz="1600" dirty="0" smtClean="0">
                <a:latin typeface="Garamond" panose="02020404030301010803" pitchFamily="18" charset="0"/>
              </a:rPr>
              <a:t>Are you a Responsible Employee? </a:t>
            </a:r>
            <a:r>
              <a:rPr lang="en-US" sz="1600" dirty="0">
                <a:latin typeface="Garamond" panose="02020404030301010803" pitchFamily="18" charset="0"/>
              </a:rPr>
              <a:t> </a:t>
            </a:r>
            <a:r>
              <a:rPr lang="en-US" sz="1600" dirty="0" smtClean="0">
                <a:latin typeface="Garamond" panose="02020404030301010803" pitchFamily="18" charset="0"/>
              </a:rPr>
              <a:t>If so, do you know your responsibilities, including where to report?</a:t>
            </a:r>
          </a:p>
          <a:p>
            <a:endParaRPr lang="en-US" sz="1600" dirty="0">
              <a:latin typeface="Garamond" panose="02020404030301010803" pitchFamily="18" charset="0"/>
            </a:endParaRPr>
          </a:p>
          <a:p>
            <a:pPr marL="285750" indent="-285750">
              <a:buFont typeface="Wingdings" panose="05000000000000000000" pitchFamily="2" charset="2"/>
              <a:buChar char="q"/>
            </a:pPr>
            <a:r>
              <a:rPr lang="en-US" sz="1600" dirty="0" smtClean="0">
                <a:latin typeface="Garamond" panose="02020404030301010803" pitchFamily="18" charset="0"/>
              </a:rPr>
              <a:t>Remind students about Confidential Resources, including the Counseling Center, Center for Wellness Promotion and Student Health Center, where they can talk confidentially  </a:t>
            </a:r>
          </a:p>
          <a:p>
            <a:endParaRPr lang="en-US" sz="1600" dirty="0" smtClean="0">
              <a:latin typeface="Garamond" panose="02020404030301010803" pitchFamily="18" charset="0"/>
            </a:endParaRPr>
          </a:p>
          <a:p>
            <a:pPr marL="285750" indent="-285750">
              <a:buFont typeface="Wingdings" panose="05000000000000000000" pitchFamily="2" charset="2"/>
              <a:buChar char="q"/>
            </a:pPr>
            <a:r>
              <a:rPr lang="en-US" sz="1600" dirty="0" smtClean="0">
                <a:latin typeface="Garamond" panose="02020404030301010803" pitchFamily="18" charset="0"/>
              </a:rPr>
              <a:t>If you are an employee and have been the victim of sexual assault, domestic violence, dating violence or stalking, there are resources available to you through Human Resources, the Employee Assistance Program, and Police and Public Safety</a:t>
            </a:r>
          </a:p>
          <a:p>
            <a:endParaRPr lang="en-US" sz="1600" dirty="0">
              <a:latin typeface="Garamond" panose="02020404030301010803" pitchFamily="18" charset="0"/>
            </a:endParaRPr>
          </a:p>
          <a:p>
            <a:pPr marL="285750" indent="-285750">
              <a:buFont typeface="Wingdings" panose="05000000000000000000" pitchFamily="2" charset="2"/>
              <a:buChar char="q"/>
            </a:pPr>
            <a:r>
              <a:rPr lang="en-US" sz="1600" dirty="0" smtClean="0">
                <a:latin typeface="Garamond" panose="02020404030301010803" pitchFamily="18" charset="0"/>
              </a:rPr>
              <a:t>Many incidents of sexual and relationship violence continue to go unreported. How can you help to create a safe place for victims to feel comfortable reporting?</a:t>
            </a:r>
          </a:p>
          <a:p>
            <a:endParaRPr lang="en-US" sz="1600" dirty="0" smtClean="0">
              <a:latin typeface="Garamond" panose="02020404030301010803" pitchFamily="18" charset="0"/>
            </a:endParaRPr>
          </a:p>
          <a:p>
            <a:pPr marL="285750" indent="-285750">
              <a:buFont typeface="Wingdings" panose="05000000000000000000" pitchFamily="2" charset="2"/>
              <a:buChar char="q"/>
            </a:pPr>
            <a:r>
              <a:rPr lang="en-US" sz="1600" dirty="0" smtClean="0">
                <a:latin typeface="Garamond" panose="02020404030301010803" pitchFamily="18" charset="0"/>
              </a:rPr>
              <a:t>Encourage your students to complete the </a:t>
            </a:r>
            <a:r>
              <a:rPr lang="en-US" sz="1600" i="1" dirty="0" smtClean="0">
                <a:latin typeface="Garamond" panose="02020404030301010803" pitchFamily="18" charset="0"/>
              </a:rPr>
              <a:t>Think About It</a:t>
            </a:r>
            <a:r>
              <a:rPr lang="en-US" sz="1600" dirty="0" smtClean="0">
                <a:latin typeface="Garamond" panose="02020404030301010803" pitchFamily="18" charset="0"/>
              </a:rPr>
              <a:t> course and the campus climate survey</a:t>
            </a:r>
          </a:p>
          <a:p>
            <a:endParaRPr lang="en-US" sz="1600" dirty="0">
              <a:latin typeface="Garamond" panose="02020404030301010803" pitchFamily="18" charset="0"/>
            </a:endParaRPr>
          </a:p>
          <a:p>
            <a:pPr marL="285750" indent="-285750">
              <a:buFont typeface="Wingdings" panose="05000000000000000000" pitchFamily="2" charset="2"/>
              <a:buChar char="q"/>
            </a:pPr>
            <a:r>
              <a:rPr lang="en-US" sz="1600" dirty="0" smtClean="0">
                <a:latin typeface="Garamond" panose="02020404030301010803" pitchFamily="18" charset="0"/>
              </a:rPr>
              <a:t>Help us prevent incidents before they happen by being an active bystander – if you see something, do or say something.  Encourage your students to do the same</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26032320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905000"/>
            <a:ext cx="7391400" cy="3231654"/>
          </a:xfrm>
          <a:prstGeom prst="rect">
            <a:avLst/>
          </a:prstGeom>
          <a:noFill/>
        </p:spPr>
        <p:txBody>
          <a:bodyPr wrap="square" rtlCol="0">
            <a:spAutoFit/>
          </a:bodyPr>
          <a:lstStyle/>
          <a:p>
            <a:pPr algn="ctr"/>
            <a:r>
              <a:rPr lang="en-US" sz="3600" dirty="0" smtClean="0">
                <a:latin typeface="Garamond" panose="02020404030301010803" pitchFamily="18" charset="0"/>
              </a:rPr>
              <a:t>Questions?</a:t>
            </a:r>
          </a:p>
          <a:p>
            <a:pPr algn="ctr"/>
            <a:endParaRPr lang="en-US" dirty="0">
              <a:latin typeface="Garamond" panose="02020404030301010803" pitchFamily="18" charset="0"/>
            </a:endParaRPr>
          </a:p>
          <a:p>
            <a:pPr algn="ctr"/>
            <a:r>
              <a:rPr lang="en-US" dirty="0" smtClean="0">
                <a:latin typeface="Garamond" panose="02020404030301010803" pitchFamily="18" charset="0"/>
                <a:hlinkClick r:id="rId2"/>
              </a:rPr>
              <a:t>Dawn.Floyd@uncc.edu</a:t>
            </a:r>
            <a:endParaRPr lang="en-US" dirty="0" smtClean="0">
              <a:latin typeface="Garamond" panose="02020404030301010803" pitchFamily="18" charset="0"/>
            </a:endParaRPr>
          </a:p>
          <a:p>
            <a:pPr algn="ctr"/>
            <a:r>
              <a:rPr lang="en-US" dirty="0">
                <a:latin typeface="Garamond" panose="02020404030301010803" pitchFamily="18" charset="0"/>
                <a:hlinkClick r:id="rId3"/>
              </a:rPr>
              <a:t>t</a:t>
            </a:r>
            <a:r>
              <a:rPr lang="en-US" dirty="0" smtClean="0">
                <a:latin typeface="Garamond" panose="02020404030301010803" pitchFamily="18" charset="0"/>
                <a:hlinkClick r:id="rId3"/>
              </a:rPr>
              <a:t>itleixcoordinator@uncc.edu</a:t>
            </a:r>
            <a:endParaRPr lang="en-US" dirty="0" smtClean="0">
              <a:latin typeface="Garamond" panose="02020404030301010803" pitchFamily="18" charset="0"/>
            </a:endParaRPr>
          </a:p>
          <a:p>
            <a:pPr algn="ctr"/>
            <a:endParaRPr lang="en-US" dirty="0" smtClean="0">
              <a:latin typeface="Garamond" panose="02020404030301010803" pitchFamily="18" charset="0"/>
            </a:endParaRPr>
          </a:p>
          <a:p>
            <a:pPr algn="ctr"/>
            <a:r>
              <a:rPr lang="en-US" dirty="0" smtClean="0">
                <a:latin typeface="Garamond" panose="02020404030301010803" pitchFamily="18" charset="0"/>
              </a:rPr>
              <a:t>704-687-6130</a:t>
            </a:r>
          </a:p>
          <a:p>
            <a:pPr algn="ctr"/>
            <a:endParaRPr lang="en-US" dirty="0" smtClean="0">
              <a:latin typeface="Garamond" panose="02020404030301010803" pitchFamily="18" charset="0"/>
            </a:endParaRPr>
          </a:p>
          <a:p>
            <a:pPr algn="ctr"/>
            <a:r>
              <a:rPr lang="en-US" dirty="0" smtClean="0">
                <a:latin typeface="Garamond" panose="02020404030301010803" pitchFamily="18" charset="0"/>
              </a:rPr>
              <a:t>Title IX Offic</a:t>
            </a:r>
            <a:r>
              <a:rPr lang="en-US" dirty="0">
                <a:latin typeface="Garamond" panose="02020404030301010803" pitchFamily="18" charset="0"/>
              </a:rPr>
              <a:t>e</a:t>
            </a:r>
            <a:endParaRPr lang="en-US" dirty="0" smtClean="0">
              <a:latin typeface="Garamond" panose="02020404030301010803" pitchFamily="18" charset="0"/>
            </a:endParaRPr>
          </a:p>
          <a:p>
            <a:pPr algn="ctr"/>
            <a:r>
              <a:rPr lang="en-US" dirty="0" smtClean="0">
                <a:latin typeface="Garamond" panose="02020404030301010803" pitchFamily="18" charset="0"/>
              </a:rPr>
              <a:t>King 119</a:t>
            </a:r>
            <a:endParaRPr lang="en-US" dirty="0">
              <a:latin typeface="Garamond" panose="02020404030301010803" pitchFamily="18" charset="0"/>
            </a:endParaRPr>
          </a:p>
        </p:txBody>
      </p:sp>
    </p:spTree>
    <p:extLst>
      <p:ext uri="{BB962C8B-B14F-4D97-AF65-F5344CB8AC3E}">
        <p14:creationId xmlns:p14="http://schemas.microsoft.com/office/powerpoint/2010/main" val="4134207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76275" y="1524001"/>
            <a:ext cx="7772400" cy="5016758"/>
          </a:xfrm>
          <a:prstGeom prst="rect">
            <a:avLst/>
          </a:prstGeom>
          <a:noFill/>
        </p:spPr>
        <p:txBody>
          <a:bodyPr wrap="square" rtlCol="0">
            <a:spAutoFit/>
          </a:bodyPr>
          <a:lstStyle/>
          <a:p>
            <a:pPr marL="457200" indent="-457200">
              <a:buAutoNum type="arabicParenBoth"/>
            </a:pPr>
            <a:r>
              <a:rPr lang="en-US" sz="2400" b="1" dirty="0" smtClean="0">
                <a:latin typeface="Garamond" panose="02020404030301010803" pitchFamily="18" charset="0"/>
              </a:rPr>
              <a:t>Title IX – overview and new guidance</a:t>
            </a:r>
          </a:p>
          <a:p>
            <a:endParaRPr lang="en-US" sz="2400" b="1" dirty="0">
              <a:latin typeface="Garamond" panose="02020404030301010803" pitchFamily="18" charset="0"/>
            </a:endParaRPr>
          </a:p>
          <a:p>
            <a:r>
              <a:rPr lang="en-US" sz="2400" b="1" dirty="0" smtClean="0">
                <a:latin typeface="Garamond" panose="02020404030301010803" pitchFamily="18" charset="0"/>
              </a:rPr>
              <a:t>(2) Campus SaVE - overview and new regulations</a:t>
            </a:r>
          </a:p>
          <a:p>
            <a:endParaRPr lang="en-US" sz="2400" b="1" dirty="0" smtClean="0">
              <a:latin typeface="Garamond" panose="02020404030301010803" pitchFamily="18" charset="0"/>
            </a:endParaRPr>
          </a:p>
          <a:p>
            <a:r>
              <a:rPr lang="en-US" sz="2400" b="1" dirty="0" smtClean="0">
                <a:latin typeface="Garamond" panose="02020404030301010803" pitchFamily="18" charset="0"/>
              </a:rPr>
              <a:t>(3) UNC Charlotte policies, initiatives and programs related to Title IX and Campus SaVE</a:t>
            </a:r>
          </a:p>
          <a:p>
            <a:endParaRPr lang="en-US" sz="2400" b="1" dirty="0" smtClean="0">
              <a:latin typeface="Garamond" panose="02020404030301010803" pitchFamily="18" charset="0"/>
            </a:endParaRPr>
          </a:p>
          <a:p>
            <a:r>
              <a:rPr lang="en-US" sz="2400" b="1" dirty="0" smtClean="0">
                <a:latin typeface="Garamond" panose="02020404030301010803" pitchFamily="18" charset="0"/>
              </a:rPr>
              <a:t>(4) UNC System related policies and initiatives</a:t>
            </a:r>
          </a:p>
          <a:p>
            <a:endParaRPr lang="en-US" sz="2400" b="1" dirty="0" smtClean="0">
              <a:latin typeface="Garamond" panose="02020404030301010803" pitchFamily="18" charset="0"/>
            </a:endParaRPr>
          </a:p>
          <a:p>
            <a:r>
              <a:rPr lang="en-US" sz="2400" b="1" dirty="0" smtClean="0">
                <a:latin typeface="Garamond" panose="02020404030301010803" pitchFamily="18" charset="0"/>
              </a:rPr>
              <a:t>(5) Statistics and trends</a:t>
            </a:r>
          </a:p>
          <a:p>
            <a:endParaRPr lang="en-US" sz="2400" b="1" dirty="0" smtClean="0">
              <a:latin typeface="Garamond" panose="02020404030301010803" pitchFamily="18" charset="0"/>
            </a:endParaRPr>
          </a:p>
          <a:p>
            <a:r>
              <a:rPr lang="en-US" sz="2400" b="1" dirty="0" smtClean="0">
                <a:latin typeface="Garamond" panose="02020404030301010803" pitchFamily="18" charset="0"/>
              </a:rPr>
              <a:t>(6) Takeaways</a:t>
            </a:r>
          </a:p>
          <a:p>
            <a:endParaRPr lang="en-US" sz="3200" dirty="0" smtClean="0">
              <a:latin typeface="Garamond" panose="02020404030301010803" pitchFamily="18" charset="0"/>
            </a:endParaRPr>
          </a:p>
        </p:txBody>
      </p:sp>
      <p:sp>
        <p:nvSpPr>
          <p:cNvPr id="3" name="Title 1"/>
          <p:cNvSpPr txBox="1">
            <a:spLocks/>
          </p:cNvSpPr>
          <p:nvPr/>
        </p:nvSpPr>
        <p:spPr>
          <a:xfrm>
            <a:off x="5562600" y="609601"/>
            <a:ext cx="3581400" cy="914400"/>
          </a:xfrm>
          <a:prstGeom prst="rect">
            <a:avLst/>
          </a:prstGeom>
        </p:spPr>
        <p:txBody>
          <a:bodyPr anchor="t"/>
          <a:lstStyle>
            <a:lvl1pPr algn="ctr" defTabSz="511230" rtl="0" eaLnBrk="1" fontAlgn="base" hangingPunct="1">
              <a:spcBef>
                <a:spcPct val="0"/>
              </a:spcBef>
              <a:spcAft>
                <a:spcPct val="0"/>
              </a:spcAft>
              <a:defRPr sz="4900" kern="1200">
                <a:solidFill>
                  <a:schemeClr val="tx1"/>
                </a:solidFill>
                <a:latin typeface="+mj-lt"/>
                <a:ea typeface="ＭＳ Ｐゴシック" pitchFamily="-112" charset="-128"/>
                <a:cs typeface="ＭＳ Ｐゴシック" pitchFamily="-112" charset="-128"/>
              </a:defRPr>
            </a:lvl1pPr>
            <a:lvl2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2pPr>
            <a:lvl3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3pPr>
            <a:lvl4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4pPr>
            <a:lvl5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5pPr>
            <a:lvl6pPr marL="360868"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6pPr>
            <a:lvl7pPr marL="721736"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7pPr>
            <a:lvl8pPr marL="1082604"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8pPr>
            <a:lvl9pPr marL="1443472"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9pPr>
          </a:lstStyle>
          <a:p>
            <a:r>
              <a:rPr lang="en-US" sz="4000" b="1" dirty="0" smtClean="0">
                <a:latin typeface="Garamond" panose="02020404030301010803" pitchFamily="18" charset="0"/>
                <a:cs typeface="Arial" charset="0"/>
              </a:rPr>
              <a:t>Topics</a:t>
            </a:r>
            <a:endParaRPr lang="en-US" sz="4000" b="1" dirty="0" smtClean="0">
              <a:latin typeface="Arial" charset="0"/>
              <a:ea typeface="ＭＳ Ｐゴシック" pitchFamily="-110" charset="-128"/>
              <a:cs typeface="Arial" charset="0"/>
            </a:endParaRPr>
          </a:p>
        </p:txBody>
      </p:sp>
      <p:pic>
        <p:nvPicPr>
          <p:cNvPr id="1026" name="Picture 2" descr="C:\Users\dfloyd13\Desktop\green &amp; black check.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96175" y="1519238"/>
            <a:ext cx="952500" cy="885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908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4600" y="1934914"/>
            <a:ext cx="6257924" cy="1077218"/>
          </a:xfrm>
          <a:prstGeom prst="rect">
            <a:avLst/>
          </a:prstGeom>
          <a:noFill/>
        </p:spPr>
        <p:txBody>
          <a:bodyPr wrap="square" rtlCol="0">
            <a:spAutoFit/>
          </a:bodyPr>
          <a:lstStyle/>
          <a:p>
            <a:pPr algn="ctr"/>
            <a:r>
              <a:rPr lang="en-US" sz="3200" b="1" dirty="0">
                <a:latin typeface="Garamond" panose="02020404030301010803" pitchFamily="18" charset="0"/>
              </a:rPr>
              <a:t>Title IX </a:t>
            </a:r>
            <a:r>
              <a:rPr lang="en-US" sz="3200" b="1" dirty="0" smtClean="0">
                <a:latin typeface="Garamond" panose="02020404030301010803" pitchFamily="18" charset="0"/>
              </a:rPr>
              <a:t>of the </a:t>
            </a:r>
            <a:r>
              <a:rPr lang="en-US" sz="3200" b="1" dirty="0">
                <a:latin typeface="Garamond" panose="02020404030301010803" pitchFamily="18" charset="0"/>
              </a:rPr>
              <a:t/>
            </a:r>
            <a:br>
              <a:rPr lang="en-US" sz="3200" b="1" dirty="0">
                <a:latin typeface="Garamond" panose="02020404030301010803" pitchFamily="18" charset="0"/>
              </a:rPr>
            </a:br>
            <a:r>
              <a:rPr lang="en-US" sz="3200" b="1" dirty="0">
                <a:latin typeface="Garamond" panose="02020404030301010803" pitchFamily="18" charset="0"/>
              </a:rPr>
              <a:t>Education Amendments of 1972</a:t>
            </a:r>
            <a:endParaRPr lang="en-US" sz="3200" dirty="0"/>
          </a:p>
        </p:txBody>
      </p:sp>
      <p:sp>
        <p:nvSpPr>
          <p:cNvPr id="4" name="TextBox 3"/>
          <p:cNvSpPr txBox="1"/>
          <p:nvPr/>
        </p:nvSpPr>
        <p:spPr>
          <a:xfrm>
            <a:off x="228600" y="3429000"/>
            <a:ext cx="8458199" cy="2508379"/>
          </a:xfrm>
          <a:prstGeom prst="rect">
            <a:avLst/>
          </a:prstGeom>
          <a:noFill/>
        </p:spPr>
        <p:txBody>
          <a:bodyPr wrap="square" rtlCol="0">
            <a:spAutoFit/>
          </a:bodyPr>
          <a:lstStyle/>
          <a:p>
            <a:pPr marL="0" indent="0" algn="ctr">
              <a:buNone/>
            </a:pPr>
            <a:r>
              <a:rPr lang="en-US" sz="2800" dirty="0">
                <a:latin typeface="Garamond" panose="02020404030301010803" pitchFamily="18" charset="0"/>
              </a:rPr>
              <a:t>“No person in the United States shall, on the basis of sex, </a:t>
            </a:r>
            <a:endParaRPr lang="en-US" sz="2800" dirty="0" smtClean="0">
              <a:latin typeface="Garamond" panose="02020404030301010803" pitchFamily="18" charset="0"/>
            </a:endParaRPr>
          </a:p>
          <a:p>
            <a:pPr marL="0" indent="0" algn="ctr">
              <a:buNone/>
            </a:pPr>
            <a:r>
              <a:rPr lang="en-US" sz="2800" dirty="0" smtClean="0">
                <a:latin typeface="Garamond" panose="02020404030301010803" pitchFamily="18" charset="0"/>
              </a:rPr>
              <a:t>be </a:t>
            </a:r>
            <a:r>
              <a:rPr lang="en-US" sz="2800" dirty="0">
                <a:latin typeface="Garamond" panose="02020404030301010803" pitchFamily="18" charset="0"/>
              </a:rPr>
              <a:t>excluded from participation in, be denied the benefits of, </a:t>
            </a:r>
            <a:endParaRPr lang="en-US" sz="2800" dirty="0" smtClean="0">
              <a:latin typeface="Garamond" panose="02020404030301010803" pitchFamily="18" charset="0"/>
            </a:endParaRPr>
          </a:p>
          <a:p>
            <a:pPr marL="0" indent="0" algn="ctr">
              <a:buNone/>
            </a:pPr>
            <a:r>
              <a:rPr lang="en-US" sz="2800" dirty="0" smtClean="0">
                <a:latin typeface="Garamond" panose="02020404030301010803" pitchFamily="18" charset="0"/>
              </a:rPr>
              <a:t>or </a:t>
            </a:r>
            <a:r>
              <a:rPr lang="en-US" sz="2800" dirty="0">
                <a:latin typeface="Garamond" panose="02020404030301010803" pitchFamily="18" charset="0"/>
              </a:rPr>
              <a:t>be subjected to discrimination under any educational program or activity receiving </a:t>
            </a:r>
            <a:r>
              <a:rPr lang="en-US" sz="2800" dirty="0" smtClean="0">
                <a:latin typeface="Garamond" panose="02020404030301010803" pitchFamily="18" charset="0"/>
              </a:rPr>
              <a:t>federal </a:t>
            </a:r>
            <a:r>
              <a:rPr lang="en-US" sz="2800" dirty="0">
                <a:latin typeface="Garamond" panose="02020404030301010803" pitchFamily="18" charset="0"/>
              </a:rPr>
              <a:t>financial assistance</a:t>
            </a:r>
            <a:r>
              <a:rPr lang="en-US" sz="2800" dirty="0" smtClean="0">
                <a:latin typeface="Garamond" panose="02020404030301010803" pitchFamily="18" charset="0"/>
              </a:rPr>
              <a:t>.”</a:t>
            </a:r>
          </a:p>
          <a:p>
            <a:pPr marL="0" indent="0" algn="ctr">
              <a:buNone/>
            </a:pPr>
            <a:endParaRPr lang="en-US" sz="2400" dirty="0">
              <a:latin typeface="Garamond" panose="02020404030301010803" pitchFamily="18" charset="0"/>
            </a:endParaRPr>
          </a:p>
          <a:p>
            <a:endParaRPr lang="en-US" dirty="0" smtClean="0"/>
          </a:p>
        </p:txBody>
      </p:sp>
      <p:pic>
        <p:nvPicPr>
          <p:cNvPr id="2050" name="Picture 2" descr="C:\Users\dfloyd13\Desktop\Title IX ima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262" y="1716286"/>
            <a:ext cx="2224088"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0200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72200" y="533400"/>
            <a:ext cx="2794356" cy="1154162"/>
          </a:xfrm>
          <a:prstGeom prst="rect">
            <a:avLst/>
          </a:prstGeom>
          <a:noFill/>
        </p:spPr>
        <p:txBody>
          <a:bodyPr wrap="none" rtlCol="0">
            <a:spAutoFit/>
          </a:bodyPr>
          <a:lstStyle/>
          <a:p>
            <a:pPr algn="ctr"/>
            <a:r>
              <a:rPr lang="en-US" sz="2400" b="1" dirty="0" smtClean="0">
                <a:latin typeface="Garamond" panose="02020404030301010803" pitchFamily="18" charset="0"/>
              </a:rPr>
              <a:t>April 2015 Guidance</a:t>
            </a:r>
          </a:p>
          <a:p>
            <a:pPr algn="ctr"/>
            <a:r>
              <a:rPr lang="en-US" sz="2400" b="1" dirty="0">
                <a:latin typeface="Garamond" panose="02020404030301010803" pitchFamily="18" charset="0"/>
              </a:rPr>
              <a:t>f</a:t>
            </a:r>
            <a:r>
              <a:rPr lang="en-US" sz="2400" b="1" dirty="0" smtClean="0">
                <a:latin typeface="Garamond" panose="02020404030301010803" pitchFamily="18" charset="0"/>
              </a:rPr>
              <a:t>rom OCR</a:t>
            </a:r>
          </a:p>
          <a:p>
            <a:endParaRPr lang="en-US" dirty="0"/>
          </a:p>
        </p:txBody>
      </p:sp>
      <p:sp>
        <p:nvSpPr>
          <p:cNvPr id="3" name="TextBox 2"/>
          <p:cNvSpPr txBox="1"/>
          <p:nvPr/>
        </p:nvSpPr>
        <p:spPr>
          <a:xfrm>
            <a:off x="609600" y="1981200"/>
            <a:ext cx="8229600" cy="4031873"/>
          </a:xfrm>
          <a:prstGeom prst="rect">
            <a:avLst/>
          </a:prstGeom>
          <a:noFill/>
        </p:spPr>
        <p:txBody>
          <a:bodyPr wrap="square" rtlCol="0">
            <a:spAutoFit/>
          </a:bodyPr>
          <a:lstStyle/>
          <a:p>
            <a:pPr marL="285750" indent="-285750">
              <a:buFont typeface="Courier New" panose="02070309020205020404" pitchFamily="49" charset="0"/>
              <a:buChar char="o"/>
            </a:pPr>
            <a:r>
              <a:rPr lang="en-US" sz="1600" dirty="0" smtClean="0">
                <a:latin typeface="Garamond" panose="02020404030301010803" pitchFamily="18" charset="0"/>
              </a:rPr>
              <a:t>Title IX covers students, employees, and applicants for admission and employment</a:t>
            </a:r>
          </a:p>
          <a:p>
            <a:endParaRPr lang="en-US" sz="1600" dirty="0" smtClean="0">
              <a:latin typeface="Garamond" panose="02020404030301010803" pitchFamily="18" charset="0"/>
            </a:endParaRPr>
          </a:p>
          <a:p>
            <a:pPr marL="285750" indent="-285750">
              <a:buFont typeface="Courier New" panose="02070309020205020404" pitchFamily="49" charset="0"/>
              <a:buChar char="o"/>
            </a:pPr>
            <a:r>
              <a:rPr lang="en-US" sz="1600" dirty="0" smtClean="0">
                <a:latin typeface="Garamond" panose="02020404030301010803" pitchFamily="18" charset="0"/>
              </a:rPr>
              <a:t>Reiterates that Title IX covers discrimination on the basis of sex or gender in the following areas:</a:t>
            </a:r>
          </a:p>
          <a:p>
            <a:endParaRPr lang="en-US" sz="1600" dirty="0" smtClean="0">
              <a:latin typeface="Garamond" panose="02020404030301010803" pitchFamily="18" charset="0"/>
            </a:endParaRPr>
          </a:p>
          <a:p>
            <a:r>
              <a:rPr lang="en-US" sz="1600" dirty="0">
                <a:latin typeface="Garamond" panose="02020404030301010803" pitchFamily="18" charset="0"/>
              </a:rPr>
              <a:t>	</a:t>
            </a:r>
            <a:r>
              <a:rPr lang="en-US" sz="1600" dirty="0" smtClean="0">
                <a:latin typeface="Garamond" panose="02020404030301010803" pitchFamily="18" charset="0"/>
              </a:rPr>
              <a:t>-Recruitment, Admissions and Counseling</a:t>
            </a:r>
          </a:p>
          <a:p>
            <a:r>
              <a:rPr lang="en-US" sz="1600" dirty="0" smtClean="0">
                <a:latin typeface="Garamond" panose="02020404030301010803" pitchFamily="18" charset="0"/>
              </a:rPr>
              <a:t>	-Financial Assistance</a:t>
            </a:r>
          </a:p>
          <a:p>
            <a:r>
              <a:rPr lang="en-US" sz="1600" dirty="0" smtClean="0">
                <a:latin typeface="Garamond" panose="02020404030301010803" pitchFamily="18" charset="0"/>
              </a:rPr>
              <a:t>	-Athletics</a:t>
            </a:r>
          </a:p>
          <a:p>
            <a:r>
              <a:rPr lang="en-US" sz="1600" dirty="0" smtClean="0">
                <a:latin typeface="Garamond" panose="02020404030301010803" pitchFamily="18" charset="0"/>
              </a:rPr>
              <a:t>	-Sex-based harassment (sexual misconduct and harassment, gender identity and 			expression)</a:t>
            </a:r>
          </a:p>
          <a:p>
            <a:r>
              <a:rPr lang="en-US" sz="1600" dirty="0" smtClean="0">
                <a:latin typeface="Garamond" panose="02020404030301010803" pitchFamily="18" charset="0"/>
              </a:rPr>
              <a:t>	-Pregnant and Parenting Students</a:t>
            </a:r>
          </a:p>
          <a:p>
            <a:r>
              <a:rPr lang="en-US" sz="1600" dirty="0" smtClean="0">
                <a:latin typeface="Garamond" panose="02020404030301010803" pitchFamily="18" charset="0"/>
              </a:rPr>
              <a:t>	-Discipline</a:t>
            </a:r>
          </a:p>
          <a:p>
            <a:r>
              <a:rPr lang="en-US" sz="1600" dirty="0" smtClean="0">
                <a:latin typeface="Garamond" panose="02020404030301010803" pitchFamily="18" charset="0"/>
              </a:rPr>
              <a:t>	-Single-Sex Education</a:t>
            </a:r>
          </a:p>
          <a:p>
            <a:r>
              <a:rPr lang="en-US" sz="1600" dirty="0" smtClean="0">
                <a:latin typeface="Garamond" panose="02020404030301010803" pitchFamily="18" charset="0"/>
              </a:rPr>
              <a:t>	-Employment</a:t>
            </a:r>
          </a:p>
          <a:p>
            <a:r>
              <a:rPr lang="en-US" sz="1600" dirty="0" smtClean="0">
                <a:latin typeface="Garamond" panose="02020404030301010803" pitchFamily="18" charset="0"/>
              </a:rPr>
              <a:t>	-Retaliation</a:t>
            </a:r>
          </a:p>
          <a:p>
            <a:endParaRPr lang="en-US" sz="1600" dirty="0"/>
          </a:p>
          <a:p>
            <a:endParaRPr lang="en-US" sz="1600" dirty="0"/>
          </a:p>
        </p:txBody>
      </p:sp>
    </p:spTree>
    <p:extLst>
      <p:ext uri="{BB962C8B-B14F-4D97-AF65-F5344CB8AC3E}">
        <p14:creationId xmlns:p14="http://schemas.microsoft.com/office/powerpoint/2010/main" val="1527095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2925" y="2094845"/>
            <a:ext cx="7848600" cy="4247317"/>
          </a:xfrm>
          <a:prstGeom prst="rect">
            <a:avLst/>
          </a:prstGeom>
          <a:noFill/>
        </p:spPr>
        <p:txBody>
          <a:bodyPr wrap="square" rtlCol="0">
            <a:spAutoFit/>
          </a:bodyPr>
          <a:lstStyle/>
          <a:p>
            <a:pPr marL="285750" indent="-285750">
              <a:buFont typeface="Wingdings" panose="05000000000000000000" pitchFamily="2" charset="2"/>
              <a:buChar char="Ø"/>
            </a:pPr>
            <a:r>
              <a:rPr lang="en-US" sz="1800" dirty="0" smtClean="0">
                <a:latin typeface="Garamond" panose="02020404030301010803" pitchFamily="18" charset="0"/>
              </a:rPr>
              <a:t>All faculty are responsible employees</a:t>
            </a:r>
          </a:p>
          <a:p>
            <a:endParaRPr lang="en-US" sz="1800" dirty="0">
              <a:latin typeface="Garamond" panose="02020404030301010803" pitchFamily="18" charset="0"/>
            </a:endParaRPr>
          </a:p>
          <a:p>
            <a:pPr marL="285750" indent="-285750">
              <a:buFont typeface="Wingdings" panose="05000000000000000000" pitchFamily="2" charset="2"/>
              <a:buChar char="Ø"/>
            </a:pPr>
            <a:r>
              <a:rPr lang="en-US" sz="1800" dirty="0" smtClean="0">
                <a:latin typeface="Garamond" panose="02020404030301010803" pitchFamily="18" charset="0"/>
              </a:rPr>
              <a:t>Staff that work directly with students are responsible employees</a:t>
            </a:r>
          </a:p>
          <a:p>
            <a:endParaRPr lang="en-US" sz="1800" dirty="0" smtClean="0">
              <a:latin typeface="Garamond" panose="02020404030301010803" pitchFamily="18" charset="0"/>
            </a:endParaRPr>
          </a:p>
          <a:p>
            <a:pPr marL="285750" indent="-285750">
              <a:buFont typeface="Wingdings" panose="05000000000000000000" pitchFamily="2" charset="2"/>
              <a:buChar char="Ø"/>
            </a:pPr>
            <a:r>
              <a:rPr lang="en-US" sz="1800" dirty="0" smtClean="0">
                <a:latin typeface="Garamond" panose="02020404030301010803" pitchFamily="18" charset="0"/>
              </a:rPr>
              <a:t>We are working on a brochure called “Being a Responsible Employee” that includes tips on how to respond when someone discloses and how to report </a:t>
            </a:r>
          </a:p>
          <a:p>
            <a:endParaRPr lang="en-US" sz="1800" dirty="0" smtClean="0">
              <a:latin typeface="Garamond" panose="02020404030301010803" pitchFamily="18" charset="0"/>
            </a:endParaRPr>
          </a:p>
          <a:p>
            <a:pPr marL="285750" indent="-285750">
              <a:buFont typeface="Wingdings" panose="05000000000000000000" pitchFamily="2" charset="2"/>
              <a:buChar char="Ø"/>
            </a:pPr>
            <a:r>
              <a:rPr lang="en-US" sz="1800" dirty="0" smtClean="0">
                <a:latin typeface="Garamond" panose="02020404030301010803" pitchFamily="18" charset="0"/>
              </a:rPr>
              <a:t>We are working on overhauling the Title IX website, will have a tab dedicated to being a responsible employee</a:t>
            </a:r>
          </a:p>
          <a:p>
            <a:endParaRPr lang="en-US" sz="1800" dirty="0" smtClean="0">
              <a:latin typeface="Garamond" panose="02020404030301010803" pitchFamily="18" charset="0"/>
            </a:endParaRPr>
          </a:p>
          <a:p>
            <a:pPr marL="285750" indent="-285750">
              <a:buFont typeface="Wingdings" panose="05000000000000000000" pitchFamily="2" charset="2"/>
              <a:buChar char="Ø"/>
            </a:pPr>
            <a:r>
              <a:rPr lang="en-US" sz="1800" dirty="0" smtClean="0">
                <a:latin typeface="Garamond" panose="02020404030301010803" pitchFamily="18" charset="0"/>
              </a:rPr>
              <a:t>If you or your area needs training, we can conduct an in-person training</a:t>
            </a:r>
          </a:p>
          <a:p>
            <a:endParaRPr lang="en-US" sz="1800" dirty="0">
              <a:latin typeface="Garamond" panose="02020404030301010803" pitchFamily="18" charset="0"/>
            </a:endParaRPr>
          </a:p>
          <a:p>
            <a:pPr marL="285750" indent="-285750">
              <a:buFont typeface="Wingdings" panose="05000000000000000000" pitchFamily="2" charset="2"/>
              <a:buChar char="Ø"/>
            </a:pPr>
            <a:r>
              <a:rPr lang="en-US" sz="1800" dirty="0" smtClean="0">
                <a:latin typeface="Garamond" panose="02020404030301010803" pitchFamily="18" charset="0"/>
              </a:rPr>
              <a:t>Looking at on-line modules for both new and existing employees</a:t>
            </a:r>
          </a:p>
          <a:p>
            <a:endParaRPr lang="en-US" sz="1800" dirty="0"/>
          </a:p>
          <a:p>
            <a:endParaRPr lang="en-US" sz="1800" dirty="0"/>
          </a:p>
        </p:txBody>
      </p:sp>
      <p:sp>
        <p:nvSpPr>
          <p:cNvPr id="4" name="TextBox 3"/>
          <p:cNvSpPr txBox="1"/>
          <p:nvPr/>
        </p:nvSpPr>
        <p:spPr>
          <a:xfrm>
            <a:off x="523875" y="1524000"/>
            <a:ext cx="8153399" cy="523220"/>
          </a:xfrm>
          <a:prstGeom prst="rect">
            <a:avLst/>
          </a:prstGeom>
          <a:noFill/>
        </p:spPr>
        <p:txBody>
          <a:bodyPr wrap="square" rtlCol="0">
            <a:spAutoFit/>
          </a:bodyPr>
          <a:lstStyle/>
          <a:p>
            <a:pPr algn="ctr"/>
            <a:r>
              <a:rPr lang="en-US" sz="2800" dirty="0" smtClean="0">
                <a:latin typeface="Garamond" panose="02020404030301010803" pitchFamily="18" charset="0"/>
              </a:rPr>
              <a:t>Being a Responsible Employee at UNC Charlotte</a:t>
            </a:r>
            <a:endParaRPr lang="en-US" sz="2800" dirty="0">
              <a:latin typeface="Garamond" panose="02020404030301010803" pitchFamily="18" charset="0"/>
            </a:endParaRPr>
          </a:p>
        </p:txBody>
      </p:sp>
    </p:spTree>
    <p:extLst>
      <p:ext uri="{BB962C8B-B14F-4D97-AF65-F5344CB8AC3E}">
        <p14:creationId xmlns:p14="http://schemas.microsoft.com/office/powerpoint/2010/main" val="135345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658409" y="762000"/>
            <a:ext cx="3382336" cy="461665"/>
          </a:xfrm>
          <a:prstGeom prst="rect">
            <a:avLst/>
          </a:prstGeom>
          <a:noFill/>
        </p:spPr>
        <p:txBody>
          <a:bodyPr wrap="none" rtlCol="0">
            <a:spAutoFit/>
          </a:bodyPr>
          <a:lstStyle/>
          <a:p>
            <a:r>
              <a:rPr lang="en-US" sz="2400" b="1" dirty="0" smtClean="0">
                <a:latin typeface="Garamond" panose="02020404030301010803" pitchFamily="18" charset="0"/>
              </a:rPr>
              <a:t>Campus SaVE Overview</a:t>
            </a:r>
            <a:endParaRPr lang="en-US" sz="2400" b="1" dirty="0">
              <a:latin typeface="Garamond" panose="02020404030301010803" pitchFamily="18" charset="0"/>
            </a:endParaRPr>
          </a:p>
        </p:txBody>
      </p:sp>
      <p:sp>
        <p:nvSpPr>
          <p:cNvPr id="3" name="TextBox 2"/>
          <p:cNvSpPr txBox="1"/>
          <p:nvPr/>
        </p:nvSpPr>
        <p:spPr>
          <a:xfrm>
            <a:off x="228600" y="1981200"/>
            <a:ext cx="8763000" cy="3647152"/>
          </a:xfrm>
          <a:prstGeom prst="rect">
            <a:avLst/>
          </a:prstGeom>
          <a:noFill/>
        </p:spPr>
        <p:txBody>
          <a:bodyPr wrap="square" rtlCol="0">
            <a:spAutoFit/>
          </a:bodyPr>
          <a:lstStyle/>
          <a:p>
            <a:pPr marL="342900" indent="-342900">
              <a:buFont typeface="Arial" panose="020B0604020202020204" pitchFamily="34" charset="0"/>
              <a:buChar char="•"/>
            </a:pPr>
            <a:r>
              <a:rPr lang="en-US" dirty="0">
                <a:latin typeface="Garamond" panose="02020404030301010803" pitchFamily="18" charset="0"/>
              </a:rPr>
              <a:t>Campus Sexual Violence Elimination Act (SaVE</a:t>
            </a:r>
            <a:r>
              <a:rPr lang="en-US" dirty="0" smtClean="0">
                <a:latin typeface="Garamond" panose="02020404030301010803" pitchFamily="18" charset="0"/>
              </a:rPr>
              <a:t>) (is part of Violence Against Women Act, or VAWA)</a:t>
            </a:r>
          </a:p>
          <a:p>
            <a:pPr marL="342900" indent="-342900">
              <a:buFont typeface="Arial" panose="020B0604020202020204" pitchFamily="34" charset="0"/>
              <a:buChar char="•"/>
            </a:pPr>
            <a:endParaRPr lang="en-US" dirty="0" smtClean="0">
              <a:latin typeface="Garamond" panose="02020404030301010803" pitchFamily="18" charset="0"/>
            </a:endParaRPr>
          </a:p>
          <a:p>
            <a:pPr marL="342900" indent="-342900">
              <a:buFont typeface="Arial" panose="020B0604020202020204" pitchFamily="34" charset="0"/>
              <a:buChar char="•"/>
            </a:pPr>
            <a:r>
              <a:rPr lang="en-US" dirty="0" smtClean="0">
                <a:latin typeface="Garamond" panose="02020404030301010803" pitchFamily="18" charset="0"/>
              </a:rPr>
              <a:t>Codified much of the guidance from the Office for Civil Rights regarding Title IX</a:t>
            </a:r>
          </a:p>
          <a:p>
            <a:pPr marL="342900" indent="-342900">
              <a:buFont typeface="Arial" panose="020B0604020202020204" pitchFamily="34" charset="0"/>
              <a:buChar char="•"/>
            </a:pPr>
            <a:endParaRPr lang="en-US" dirty="0" smtClean="0">
              <a:latin typeface="Garamond" panose="02020404030301010803" pitchFamily="18" charset="0"/>
            </a:endParaRPr>
          </a:p>
          <a:p>
            <a:pPr marL="342900" indent="-342900">
              <a:buFont typeface="Arial" panose="020B0604020202020204" pitchFamily="34" charset="0"/>
              <a:buChar char="•"/>
            </a:pPr>
            <a:r>
              <a:rPr lang="en-US" dirty="0" smtClean="0">
                <a:latin typeface="Garamond" panose="02020404030301010803" pitchFamily="18" charset="0"/>
              </a:rPr>
              <a:t>Addresses sexual assault, domestic violence, dating violence and stalking</a:t>
            </a:r>
          </a:p>
          <a:p>
            <a:endParaRPr lang="en-US" dirty="0" smtClean="0">
              <a:latin typeface="Garamond" panose="02020404030301010803" pitchFamily="18" charset="0"/>
            </a:endParaRPr>
          </a:p>
          <a:p>
            <a:pPr marL="342900" indent="-342900">
              <a:buFont typeface="Arial" panose="020B0604020202020204" pitchFamily="34" charset="0"/>
              <a:buChar char="•"/>
            </a:pPr>
            <a:r>
              <a:rPr lang="en-US" dirty="0" smtClean="0">
                <a:latin typeface="Garamond" panose="02020404030301010803" pitchFamily="18" charset="0"/>
              </a:rPr>
              <a:t>Regulations became effective on July 1, 2015</a:t>
            </a:r>
            <a:endParaRPr lang="en-US" dirty="0">
              <a:latin typeface="Garamond" panose="02020404030301010803" pitchFamily="18" charset="0"/>
            </a:endParaRPr>
          </a:p>
          <a:p>
            <a:endParaRPr lang="en-US" dirty="0">
              <a:latin typeface="Garamond" panose="02020404030301010803" pitchFamily="18" charset="0"/>
            </a:endParaRPr>
          </a:p>
          <a:p>
            <a:endParaRPr lang="en-US" dirty="0"/>
          </a:p>
        </p:txBody>
      </p:sp>
    </p:spTree>
    <p:extLst>
      <p:ext uri="{BB962C8B-B14F-4D97-AF65-F5344CB8AC3E}">
        <p14:creationId xmlns:p14="http://schemas.microsoft.com/office/powerpoint/2010/main" val="368034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781800" y="381000"/>
            <a:ext cx="1822935" cy="1015663"/>
          </a:xfrm>
          <a:prstGeom prst="rect">
            <a:avLst/>
          </a:prstGeom>
          <a:noFill/>
        </p:spPr>
        <p:txBody>
          <a:bodyPr wrap="none" rtlCol="0">
            <a:spAutoFit/>
          </a:bodyPr>
          <a:lstStyle/>
          <a:p>
            <a:pPr algn="ctr"/>
            <a:r>
              <a:rPr lang="en-US" sz="2000" b="1" dirty="0" smtClean="0">
                <a:latin typeface="Garamond" panose="02020404030301010803" pitchFamily="18" charset="0"/>
              </a:rPr>
              <a:t>Important </a:t>
            </a:r>
          </a:p>
          <a:p>
            <a:pPr algn="ctr"/>
            <a:r>
              <a:rPr lang="en-US" sz="2000" b="1" dirty="0" smtClean="0">
                <a:latin typeface="Garamond" panose="02020404030301010803" pitchFamily="18" charset="0"/>
              </a:rPr>
              <a:t>Campus SaVE </a:t>
            </a:r>
          </a:p>
          <a:p>
            <a:pPr algn="ctr"/>
            <a:r>
              <a:rPr lang="en-US" sz="2000" b="1" dirty="0" smtClean="0">
                <a:latin typeface="Garamond" panose="02020404030301010803" pitchFamily="18" charset="0"/>
              </a:rPr>
              <a:t>regulations</a:t>
            </a:r>
            <a:endParaRPr lang="en-US" sz="2000" b="1" dirty="0">
              <a:latin typeface="Garamond" panose="02020404030301010803" pitchFamily="18" charset="0"/>
            </a:endParaRPr>
          </a:p>
        </p:txBody>
      </p:sp>
      <p:sp>
        <p:nvSpPr>
          <p:cNvPr id="3" name="TextBox 2"/>
          <p:cNvSpPr txBox="1"/>
          <p:nvPr/>
        </p:nvSpPr>
        <p:spPr>
          <a:xfrm>
            <a:off x="228600" y="1600200"/>
            <a:ext cx="8286751" cy="3970318"/>
          </a:xfrm>
          <a:prstGeom prst="rect">
            <a:avLst/>
          </a:prstGeom>
          <a:noFill/>
        </p:spPr>
        <p:txBody>
          <a:bodyPr wrap="square" rtlCol="0">
            <a:spAutoFit/>
          </a:bodyPr>
          <a:lstStyle/>
          <a:p>
            <a:pPr marL="342900" indent="-342900">
              <a:buFont typeface="Arial" panose="020B0604020202020204" pitchFamily="34" charset="0"/>
              <a:buChar char="•"/>
            </a:pPr>
            <a:r>
              <a:rPr lang="en-US" sz="1800" dirty="0">
                <a:latin typeface="Garamond" panose="02020404030301010803" pitchFamily="18" charset="0"/>
              </a:rPr>
              <a:t>Requires the University to provide awareness and prevention programming on sexual assault, relationship violence, and </a:t>
            </a:r>
            <a:r>
              <a:rPr lang="en-US" sz="1800" dirty="0" smtClean="0">
                <a:latin typeface="Garamond" panose="02020404030301010803" pitchFamily="18" charset="0"/>
              </a:rPr>
              <a:t>stalking to all incoming students and new employees</a:t>
            </a:r>
          </a:p>
          <a:p>
            <a:endParaRPr lang="en-US" sz="1800" dirty="0">
              <a:latin typeface="Garamond" panose="02020404030301010803" pitchFamily="18" charset="0"/>
            </a:endParaRPr>
          </a:p>
          <a:p>
            <a:pPr marL="342900" indent="-342900">
              <a:buFont typeface="Arial" panose="020B0604020202020204" pitchFamily="34" charset="0"/>
              <a:buChar char="•"/>
            </a:pPr>
            <a:r>
              <a:rPr lang="en-US" sz="1800" dirty="0">
                <a:latin typeface="Garamond" panose="02020404030301010803" pitchFamily="18" charset="0"/>
              </a:rPr>
              <a:t>Requires the University </a:t>
            </a:r>
            <a:r>
              <a:rPr lang="en-US" sz="1800" dirty="0" smtClean="0">
                <a:latin typeface="Garamond" panose="02020404030301010803" pitchFamily="18" charset="0"/>
              </a:rPr>
              <a:t>to </a:t>
            </a:r>
            <a:r>
              <a:rPr lang="en-US" sz="1800" dirty="0">
                <a:latin typeface="Garamond" panose="02020404030301010803" pitchFamily="18" charset="0"/>
              </a:rPr>
              <a:t>provide </a:t>
            </a:r>
            <a:r>
              <a:rPr lang="en-US" sz="1800" u="sng" dirty="0">
                <a:latin typeface="Garamond" panose="02020404030301010803" pitchFamily="18" charset="0"/>
              </a:rPr>
              <a:t>written</a:t>
            </a:r>
            <a:r>
              <a:rPr lang="en-US" sz="1800" dirty="0">
                <a:latin typeface="Garamond" panose="02020404030301010803" pitchFamily="18" charset="0"/>
              </a:rPr>
              <a:t> information concerning students’ </a:t>
            </a:r>
            <a:r>
              <a:rPr lang="en-US" sz="1800" dirty="0" smtClean="0">
                <a:latin typeface="Garamond" panose="02020404030301010803" pitchFamily="18" charset="0"/>
              </a:rPr>
              <a:t>or employees’ rights and options in </a:t>
            </a:r>
            <a:r>
              <a:rPr lang="en-US" sz="1800" dirty="0">
                <a:latin typeface="Garamond" panose="02020404030301010803" pitchFamily="18" charset="0"/>
              </a:rPr>
              <a:t>sexual misconduct, relationship violence, and stalking cases</a:t>
            </a:r>
          </a:p>
          <a:p>
            <a:pPr marL="854130" lvl="1" indent="-342900">
              <a:buFont typeface="Arial" panose="020B0604020202020204" pitchFamily="34" charset="0"/>
              <a:buChar char="•"/>
            </a:pPr>
            <a:r>
              <a:rPr lang="en-US" sz="1800" dirty="0">
                <a:latin typeface="Garamond" panose="02020404030301010803" pitchFamily="18" charset="0"/>
              </a:rPr>
              <a:t>download packet </a:t>
            </a:r>
            <a:r>
              <a:rPr lang="en-US" sz="1800" dirty="0" smtClean="0">
                <a:latin typeface="Garamond" panose="02020404030301010803" pitchFamily="18" charset="0"/>
              </a:rPr>
              <a:t>from: </a:t>
            </a:r>
            <a:endParaRPr lang="en-US" sz="1800" dirty="0">
              <a:latin typeface="Garamond" panose="02020404030301010803" pitchFamily="18" charset="0"/>
            </a:endParaRPr>
          </a:p>
          <a:p>
            <a:pPr lvl="1" indent="0"/>
            <a:r>
              <a:rPr lang="en-US" sz="1800" dirty="0">
                <a:latin typeface="Garamond" panose="02020404030301010803" pitchFamily="18" charset="0"/>
              </a:rPr>
              <a:t>	- Title IX website (</a:t>
            </a:r>
            <a:r>
              <a:rPr lang="en-US" sz="1800" b="1" u="sng" dirty="0">
                <a:solidFill>
                  <a:srgbClr val="0000FF"/>
                </a:solidFill>
                <a:latin typeface="Garamond" panose="02020404030301010803" pitchFamily="18" charset="0"/>
              </a:rPr>
              <a:t>titleix.uncc.edu</a:t>
            </a:r>
            <a:r>
              <a:rPr lang="en-US" sz="1800" dirty="0" smtClean="0">
                <a:latin typeface="Garamond" panose="02020404030301010803" pitchFamily="18" charset="0"/>
              </a:rPr>
              <a:t>)</a:t>
            </a:r>
          </a:p>
          <a:p>
            <a:pPr lvl="1" indent="0"/>
            <a:endParaRPr lang="en-US" sz="1800" dirty="0" smtClean="0">
              <a:latin typeface="Garamond" panose="02020404030301010803" pitchFamily="18" charset="0"/>
            </a:endParaRPr>
          </a:p>
          <a:p>
            <a:pPr marL="342900" indent="-342900">
              <a:buFont typeface="Arial" panose="020B0604020202020204" pitchFamily="34" charset="0"/>
              <a:buChar char="•"/>
            </a:pPr>
            <a:r>
              <a:rPr lang="en-US" sz="1800" dirty="0" smtClean="0">
                <a:latin typeface="Garamond" panose="02020404030301010803" pitchFamily="18" charset="0"/>
              </a:rPr>
              <a:t>Requires the University to communicate a clear statement of policy that addresses the procedures for institutional disciplinary action in cases of alleged dating violence, domestic violence, stalking and sexual assault</a:t>
            </a:r>
          </a:p>
          <a:p>
            <a:pPr marL="342900" indent="-342900">
              <a:buFont typeface="Arial" panose="020B0604020202020204" pitchFamily="34" charset="0"/>
              <a:buChar char="•"/>
            </a:pPr>
            <a:endParaRPr lang="en-US" sz="1800" dirty="0" smtClean="0">
              <a:latin typeface="Garamond" panose="02020404030301010803" pitchFamily="18" charset="0"/>
            </a:endParaRPr>
          </a:p>
          <a:p>
            <a:pPr marL="342900" indent="-342900">
              <a:buFont typeface="Arial" panose="020B0604020202020204" pitchFamily="34" charset="0"/>
              <a:buChar char="•"/>
            </a:pPr>
            <a:r>
              <a:rPr lang="en-US" sz="1800" dirty="0" smtClean="0">
                <a:latin typeface="Garamond" panose="02020404030301010803" pitchFamily="18" charset="0"/>
              </a:rPr>
              <a:t>Requires the University proceedings to be prompt, fair, and impartial </a:t>
            </a:r>
            <a:endParaRPr lang="en-US" sz="1800" dirty="0">
              <a:latin typeface="Garamond" panose="02020404030301010803" pitchFamily="18" charset="0"/>
            </a:endParaRPr>
          </a:p>
        </p:txBody>
      </p:sp>
    </p:spTree>
    <p:extLst>
      <p:ext uri="{BB962C8B-B14F-4D97-AF65-F5344CB8AC3E}">
        <p14:creationId xmlns:p14="http://schemas.microsoft.com/office/powerpoint/2010/main" val="3614925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4419600"/>
            <a:ext cx="4503092" cy="1938992"/>
          </a:xfrm>
          <a:prstGeom prst="rect">
            <a:avLst/>
          </a:prstGeom>
          <a:noFill/>
        </p:spPr>
        <p:txBody>
          <a:bodyPr wrap="none" rtlCol="0">
            <a:spAutoFit/>
          </a:bodyPr>
          <a:lstStyle/>
          <a:p>
            <a:r>
              <a:rPr lang="en-US" sz="2000" dirty="0" smtClean="0">
                <a:latin typeface="Garamond" panose="02020404030301010803" pitchFamily="18" charset="0"/>
              </a:rPr>
              <a:t>Students  		</a:t>
            </a:r>
            <a:r>
              <a:rPr lang="en-US" sz="2000" i="1" dirty="0" smtClean="0">
                <a:latin typeface="Garamond" panose="02020404030301010803" pitchFamily="18" charset="0"/>
              </a:rPr>
              <a:t>Think About It </a:t>
            </a:r>
          </a:p>
          <a:p>
            <a:endParaRPr lang="en-US" sz="2000" dirty="0">
              <a:latin typeface="Garamond" panose="02020404030301010803" pitchFamily="18" charset="0"/>
            </a:endParaRPr>
          </a:p>
          <a:p>
            <a:r>
              <a:rPr lang="en-US" sz="2000" dirty="0" smtClean="0">
                <a:latin typeface="Garamond" panose="02020404030301010803" pitchFamily="18" charset="0"/>
              </a:rPr>
              <a:t>Faculty  		New Faculty Orientation</a:t>
            </a:r>
          </a:p>
          <a:p>
            <a:r>
              <a:rPr lang="en-US" sz="2000" dirty="0" smtClean="0">
                <a:latin typeface="Garamond" panose="02020404030301010803" pitchFamily="18" charset="0"/>
              </a:rPr>
              <a:t>			New Faculty Transitions</a:t>
            </a:r>
          </a:p>
          <a:p>
            <a:endParaRPr lang="en-US" sz="2000" dirty="0">
              <a:latin typeface="Garamond" panose="02020404030301010803" pitchFamily="18" charset="0"/>
            </a:endParaRPr>
          </a:p>
          <a:p>
            <a:r>
              <a:rPr lang="en-US" sz="2000" dirty="0" smtClean="0">
                <a:latin typeface="Garamond" panose="02020404030301010803" pitchFamily="18" charset="0"/>
              </a:rPr>
              <a:t>Staff  		New Employee Orientation</a:t>
            </a:r>
          </a:p>
        </p:txBody>
      </p:sp>
      <p:sp>
        <p:nvSpPr>
          <p:cNvPr id="3" name="TextBox 2"/>
          <p:cNvSpPr txBox="1"/>
          <p:nvPr/>
        </p:nvSpPr>
        <p:spPr>
          <a:xfrm>
            <a:off x="381000" y="1676400"/>
            <a:ext cx="8388422" cy="2877711"/>
          </a:xfrm>
          <a:prstGeom prst="rect">
            <a:avLst/>
          </a:prstGeom>
          <a:noFill/>
        </p:spPr>
        <p:txBody>
          <a:bodyPr wrap="square" rtlCol="0">
            <a:spAutoFit/>
          </a:bodyPr>
          <a:lstStyle/>
          <a:p>
            <a:pPr marL="342900" indent="-342900">
              <a:buFont typeface="Wingdings" panose="05000000000000000000" pitchFamily="2" charset="2"/>
              <a:buChar char="ü"/>
            </a:pPr>
            <a:r>
              <a:rPr lang="en-US" sz="2000" dirty="0" smtClean="0">
                <a:latin typeface="Garamond" panose="02020404030301010803" pitchFamily="18" charset="0"/>
              </a:rPr>
              <a:t>Sexual assault, dating violence, domestic violence and stalking is everyone’s issue</a:t>
            </a:r>
          </a:p>
          <a:p>
            <a:endParaRPr lang="en-US" sz="2000" dirty="0">
              <a:latin typeface="Garamond" panose="02020404030301010803" pitchFamily="18" charset="0"/>
            </a:endParaRPr>
          </a:p>
          <a:p>
            <a:pPr marL="342900" indent="-342900">
              <a:buFont typeface="Wingdings" panose="05000000000000000000" pitchFamily="2" charset="2"/>
              <a:buChar char="ü"/>
            </a:pPr>
            <a:r>
              <a:rPr lang="en-US" sz="2000" dirty="0" smtClean="0">
                <a:latin typeface="Garamond" panose="02020404030301010803" pitchFamily="18" charset="0"/>
              </a:rPr>
              <a:t>We must focus on prevention through education and awareness programming on the underlying issues along with bystander intervention and healthy masculinity</a:t>
            </a:r>
          </a:p>
          <a:p>
            <a:endParaRPr lang="en-US" sz="2000" dirty="0">
              <a:latin typeface="Garamond" panose="02020404030301010803" pitchFamily="18" charset="0"/>
            </a:endParaRPr>
          </a:p>
          <a:p>
            <a:pPr marL="342900" indent="-342900">
              <a:buFont typeface="Wingdings" panose="05000000000000000000" pitchFamily="2" charset="2"/>
              <a:buChar char="ü"/>
            </a:pPr>
            <a:r>
              <a:rPr lang="en-US" sz="2000" dirty="0" smtClean="0">
                <a:latin typeface="Garamond" panose="02020404030301010803" pitchFamily="18" charset="0"/>
              </a:rPr>
              <a:t>What are we doing now to educate our incoming students and new employees?</a:t>
            </a:r>
          </a:p>
          <a:p>
            <a:r>
              <a:rPr lang="en-US" dirty="0" smtClean="0"/>
              <a:t>		</a:t>
            </a:r>
            <a:endParaRPr lang="en-US" dirty="0"/>
          </a:p>
        </p:txBody>
      </p:sp>
      <p:sp>
        <p:nvSpPr>
          <p:cNvPr id="4" name="TextBox 3"/>
          <p:cNvSpPr txBox="1"/>
          <p:nvPr/>
        </p:nvSpPr>
        <p:spPr>
          <a:xfrm>
            <a:off x="6477000" y="524559"/>
            <a:ext cx="2292422" cy="646331"/>
          </a:xfrm>
          <a:prstGeom prst="rect">
            <a:avLst/>
          </a:prstGeom>
          <a:noFill/>
        </p:spPr>
        <p:txBody>
          <a:bodyPr wrap="none" rtlCol="0">
            <a:spAutoFit/>
          </a:bodyPr>
          <a:lstStyle/>
          <a:p>
            <a:r>
              <a:rPr lang="en-US" sz="3600" b="1" dirty="0" smtClean="0">
                <a:latin typeface="Garamond" panose="02020404030301010803" pitchFamily="18" charset="0"/>
              </a:rPr>
              <a:t>Prevention</a:t>
            </a:r>
            <a:endParaRPr lang="en-US" sz="3600" b="1" dirty="0">
              <a:latin typeface="Garamond" panose="02020404030301010803" pitchFamily="18" charset="0"/>
            </a:endParaRPr>
          </a:p>
        </p:txBody>
      </p:sp>
    </p:spTree>
    <p:extLst>
      <p:ext uri="{BB962C8B-B14F-4D97-AF65-F5344CB8AC3E}">
        <p14:creationId xmlns:p14="http://schemas.microsoft.com/office/powerpoint/2010/main" val="1947236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422439"/>
            <a:ext cx="7924800" cy="5247590"/>
          </a:xfrm>
          <a:prstGeom prst="rect">
            <a:avLst/>
          </a:prstGeom>
          <a:noFill/>
        </p:spPr>
        <p:txBody>
          <a:bodyPr wrap="square" rtlCol="0">
            <a:spAutoFit/>
          </a:bodyPr>
          <a:lstStyle/>
          <a:p>
            <a:endParaRPr lang="en-US" dirty="0" smtClean="0"/>
          </a:p>
          <a:p>
            <a:pPr marL="342900" indent="-342900">
              <a:buFont typeface="Arial" panose="020B0604020202020204" pitchFamily="34" charset="0"/>
              <a:buChar char="•"/>
            </a:pPr>
            <a:r>
              <a:rPr lang="en-US" sz="1600" dirty="0" smtClean="0">
                <a:latin typeface="Garamond" panose="02020404030301010803" pitchFamily="18" charset="0"/>
              </a:rPr>
              <a:t>Not yet required but recommended by the White House Task Force, the Department of Education, and the UNC System </a:t>
            </a:r>
          </a:p>
          <a:p>
            <a:endParaRPr lang="en-US" sz="1600" dirty="0" smtClean="0">
              <a:latin typeface="Garamond" panose="02020404030301010803" pitchFamily="18" charset="0"/>
            </a:endParaRPr>
          </a:p>
          <a:p>
            <a:pPr marL="342900" indent="-342900">
              <a:buFont typeface="Arial" panose="020B0604020202020204" pitchFamily="34" charset="0"/>
              <a:buChar char="•"/>
            </a:pPr>
            <a:r>
              <a:rPr lang="en-US" sz="1600" dirty="0" smtClean="0">
                <a:latin typeface="Garamond" panose="02020404030301010803" pitchFamily="18" charset="0"/>
              </a:rPr>
              <a:t>UNC System is recommending that each campus conduct a survey at least every three years</a:t>
            </a:r>
            <a:endParaRPr lang="en-US" sz="1600" dirty="0">
              <a:latin typeface="Garamond" panose="02020404030301010803" pitchFamily="18" charset="0"/>
            </a:endParaRPr>
          </a:p>
          <a:p>
            <a:r>
              <a:rPr lang="en-US" sz="1600" dirty="0" smtClean="0">
                <a:latin typeface="Garamond" panose="02020404030301010803" pitchFamily="18" charset="0"/>
              </a:rPr>
              <a:t>  </a:t>
            </a:r>
            <a:endParaRPr lang="en-US" sz="1600" dirty="0">
              <a:latin typeface="Garamond" panose="02020404030301010803" pitchFamily="18" charset="0"/>
            </a:endParaRPr>
          </a:p>
          <a:p>
            <a:pPr marL="342900" indent="-342900">
              <a:buFont typeface="Arial" panose="020B0604020202020204" pitchFamily="34" charset="0"/>
              <a:buChar char="•"/>
            </a:pPr>
            <a:r>
              <a:rPr lang="en-US" sz="1600" dirty="0" smtClean="0">
                <a:latin typeface="Garamond" panose="02020404030301010803" pitchFamily="18" charset="0"/>
              </a:rPr>
              <a:t>UNC Charlotte is currently developing a survey instrument and plans to administer the survey to students in Spring 2016</a:t>
            </a:r>
          </a:p>
          <a:p>
            <a:endParaRPr lang="en-US" sz="1600" dirty="0" smtClean="0">
              <a:latin typeface="Garamond" panose="02020404030301010803" pitchFamily="18" charset="0"/>
            </a:endParaRPr>
          </a:p>
          <a:p>
            <a:pPr marL="342900" indent="-342900">
              <a:buFont typeface="Arial" panose="020B0604020202020204" pitchFamily="34" charset="0"/>
              <a:buChar char="•"/>
            </a:pPr>
            <a:r>
              <a:rPr lang="en-US" sz="1600" dirty="0">
                <a:latin typeface="Garamond" panose="02020404030301010803" pitchFamily="18" charset="0"/>
              </a:rPr>
              <a:t>S</a:t>
            </a:r>
            <a:r>
              <a:rPr lang="en-US" sz="1600" dirty="0" smtClean="0">
                <a:latin typeface="Garamond" panose="02020404030301010803" pitchFamily="18" charset="0"/>
              </a:rPr>
              <a:t>urvey will be administered to students by the Campus Safety and Security Committee, in conjunction with the Title IX office</a:t>
            </a:r>
          </a:p>
          <a:p>
            <a:endParaRPr lang="en-US" sz="1600" dirty="0" smtClean="0">
              <a:latin typeface="Garamond" panose="02020404030301010803" pitchFamily="18" charset="0"/>
            </a:endParaRPr>
          </a:p>
          <a:p>
            <a:pPr marL="342900" indent="-342900">
              <a:buFont typeface="Arial" panose="020B0604020202020204" pitchFamily="34" charset="0"/>
              <a:buChar char="•"/>
            </a:pPr>
            <a:r>
              <a:rPr lang="en-US" sz="1600" dirty="0" smtClean="0">
                <a:latin typeface="Garamond" panose="02020404030301010803" pitchFamily="18" charset="0"/>
              </a:rPr>
              <a:t>Survey is designed to take no longer than 30 minutes to complete</a:t>
            </a:r>
          </a:p>
          <a:p>
            <a:endParaRPr lang="en-US" sz="1600" dirty="0" smtClean="0">
              <a:latin typeface="Garamond" panose="02020404030301010803" pitchFamily="18" charset="0"/>
            </a:endParaRPr>
          </a:p>
          <a:p>
            <a:pPr marL="342900" indent="-342900">
              <a:buFont typeface="Arial" panose="020B0604020202020204" pitchFamily="34" charset="0"/>
              <a:buChar char="•"/>
            </a:pPr>
            <a:r>
              <a:rPr lang="en-US" sz="1600" dirty="0" smtClean="0">
                <a:latin typeface="Garamond" panose="02020404030301010803" pitchFamily="18" charset="0"/>
              </a:rPr>
              <a:t>Will hopefully provide very useful data to help us better understand our culture and improve our services</a:t>
            </a:r>
          </a:p>
          <a:p>
            <a:endParaRPr lang="en-US" sz="1600" dirty="0" smtClean="0">
              <a:latin typeface="Garamond" panose="02020404030301010803" pitchFamily="18" charset="0"/>
            </a:endParaRPr>
          </a:p>
          <a:p>
            <a:pPr marL="342900" indent="-342900">
              <a:buFont typeface="Arial" panose="020B0604020202020204" pitchFamily="34" charset="0"/>
              <a:buChar char="•"/>
            </a:pPr>
            <a:r>
              <a:rPr lang="en-US" sz="1600" dirty="0" smtClean="0">
                <a:latin typeface="Garamond" panose="02020404030301010803" pitchFamily="18" charset="0"/>
              </a:rPr>
              <a:t>Survey of faculty and staff will occur eventually</a:t>
            </a:r>
          </a:p>
          <a:p>
            <a:pPr marL="342900" indent="-342900">
              <a:buFont typeface="Arial" panose="020B0604020202020204" pitchFamily="34" charset="0"/>
              <a:buChar char="•"/>
            </a:pPr>
            <a:endParaRPr lang="en-US" dirty="0" smtClean="0">
              <a:latin typeface="Garamond" panose="02020404030301010803" pitchFamily="18" charset="0"/>
            </a:endParaRPr>
          </a:p>
          <a:p>
            <a:endParaRPr lang="en-US" dirty="0" smtClean="0">
              <a:latin typeface="Garamond" panose="02020404030301010803" pitchFamily="18" charset="0"/>
            </a:endParaRPr>
          </a:p>
        </p:txBody>
      </p:sp>
      <p:sp>
        <p:nvSpPr>
          <p:cNvPr id="3" name="TextBox 2"/>
          <p:cNvSpPr txBox="1"/>
          <p:nvPr/>
        </p:nvSpPr>
        <p:spPr>
          <a:xfrm>
            <a:off x="6019800" y="468332"/>
            <a:ext cx="3276600" cy="954107"/>
          </a:xfrm>
          <a:prstGeom prst="rect">
            <a:avLst/>
          </a:prstGeom>
          <a:noFill/>
        </p:spPr>
        <p:txBody>
          <a:bodyPr wrap="square" rtlCol="0">
            <a:spAutoFit/>
          </a:bodyPr>
          <a:lstStyle/>
          <a:p>
            <a:pPr algn="ctr"/>
            <a:r>
              <a:rPr lang="en-US" sz="2800" b="1" dirty="0" smtClean="0">
                <a:latin typeface="Garamond" panose="02020404030301010803" pitchFamily="18" charset="0"/>
              </a:rPr>
              <a:t>Campus </a:t>
            </a:r>
          </a:p>
          <a:p>
            <a:pPr algn="ctr"/>
            <a:r>
              <a:rPr lang="en-US" sz="2800" b="1" dirty="0" smtClean="0">
                <a:latin typeface="Garamond" panose="02020404030301010803" pitchFamily="18" charset="0"/>
              </a:rPr>
              <a:t>Climate Survey</a:t>
            </a:r>
            <a:endParaRPr lang="en-US" sz="2800" b="1" dirty="0">
              <a:latin typeface="Garamond" panose="02020404030301010803" pitchFamily="18" charset="0"/>
            </a:endParaRPr>
          </a:p>
        </p:txBody>
      </p:sp>
    </p:spTree>
    <p:extLst>
      <p:ext uri="{BB962C8B-B14F-4D97-AF65-F5344CB8AC3E}">
        <p14:creationId xmlns:p14="http://schemas.microsoft.com/office/powerpoint/2010/main" val="3651773094"/>
      </p:ext>
    </p:extLst>
  </p:cSld>
  <p:clrMapOvr>
    <a:masterClrMapping/>
  </p:clrMapOvr>
</p:sld>
</file>

<file path=ppt/theme/theme1.xml><?xml version="1.0" encoding="utf-8"?>
<a:theme xmlns:a="http://schemas.openxmlformats.org/drawingml/2006/main" name="UNCCharlotte_template05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UNCCharlotte_template05 (1)</Template>
  <TotalTime>1313</TotalTime>
  <Words>1632</Words>
  <Application>Microsoft Office PowerPoint</Application>
  <PresentationFormat>On-screen Show (4:3)</PresentationFormat>
  <Paragraphs>172</Paragraphs>
  <Slides>17</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Calibri</vt:lpstr>
      <vt:lpstr>Courier New</vt:lpstr>
      <vt:lpstr>Garamond</vt:lpstr>
      <vt:lpstr>Wingdings</vt:lpstr>
      <vt:lpstr>UNCCharlotte_template05 (1)</vt:lpstr>
      <vt:lpstr> Updates and Trends in  Title IX and Campus SaVE   Office of Legal Affairs Symposium  October 15, 2015  Dawn Floyd, J.D., M.A. Title IX Coordinator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UNC Charlotte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 Arial font, 36 point  Presenter &amp; Title Date or conference name</dc:title>
  <dc:creator>Cindy Jones</dc:creator>
  <cp:lastModifiedBy>White, Melanie</cp:lastModifiedBy>
  <cp:revision>97</cp:revision>
  <cp:lastPrinted>2014-07-21T21:10:22Z</cp:lastPrinted>
  <dcterms:created xsi:type="dcterms:W3CDTF">2014-04-28T15:06:35Z</dcterms:created>
  <dcterms:modified xsi:type="dcterms:W3CDTF">2015-10-12T19:31:55Z</dcterms:modified>
</cp:coreProperties>
</file>