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4" r:id="rId2"/>
  </p:sldMasterIdLst>
  <p:notesMasterIdLst>
    <p:notesMasterId r:id="rId33"/>
  </p:notesMasterIdLst>
  <p:handoutMasterIdLst>
    <p:handoutMasterId r:id="rId34"/>
  </p:handoutMasterIdLst>
  <p:sldIdLst>
    <p:sldId id="258" r:id="rId3"/>
    <p:sldId id="277" r:id="rId4"/>
    <p:sldId id="301" r:id="rId5"/>
    <p:sldId id="302" r:id="rId6"/>
    <p:sldId id="303" r:id="rId7"/>
    <p:sldId id="260" r:id="rId8"/>
    <p:sldId id="281" r:id="rId9"/>
    <p:sldId id="280" r:id="rId10"/>
    <p:sldId id="279" r:id="rId11"/>
    <p:sldId id="283" r:id="rId12"/>
    <p:sldId id="284" r:id="rId13"/>
    <p:sldId id="285" r:id="rId14"/>
    <p:sldId id="286" r:id="rId15"/>
    <p:sldId id="287" r:id="rId16"/>
    <p:sldId id="289" r:id="rId17"/>
    <p:sldId id="291" r:id="rId18"/>
    <p:sldId id="292" r:id="rId19"/>
    <p:sldId id="293" r:id="rId20"/>
    <p:sldId id="294" r:id="rId21"/>
    <p:sldId id="295" r:id="rId22"/>
    <p:sldId id="296" r:id="rId23"/>
    <p:sldId id="298" r:id="rId24"/>
    <p:sldId id="300" r:id="rId25"/>
    <p:sldId id="305" r:id="rId26"/>
    <p:sldId id="306" r:id="rId27"/>
    <p:sldId id="307" r:id="rId28"/>
    <p:sldId id="308" r:id="rId29"/>
    <p:sldId id="309" r:id="rId30"/>
    <p:sldId id="310" r:id="rId31"/>
    <p:sldId id="311"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77"/>
    <p:restoredTop sz="94696"/>
  </p:normalViewPr>
  <p:slideViewPr>
    <p:cSldViewPr snapToGrid="0" snapToObjects="1">
      <p:cViewPr>
        <p:scale>
          <a:sx n="126" d="100"/>
          <a:sy n="126" d="100"/>
        </p:scale>
        <p:origin x="64" y="-8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notesMaster" Target="notesMasters/notesMaster1.xml"/><Relationship Id="rId34" Type="http://schemas.openxmlformats.org/officeDocument/2006/relationships/handoutMaster" Target="handoutMasters/handout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D49990E-A80E-D848-A677-8E5BA2DFA17A}" type="datetimeFigureOut">
              <a:rPr lang="en-US" smtClean="0"/>
              <a:t>10/9/18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19A944B-4B2C-D248-9973-EFCFF7D2EDFD}" type="slidenum">
              <a:rPr lang="en-US" smtClean="0"/>
              <a:t>‹#›</a:t>
            </a:fld>
            <a:endParaRPr lang="en-US" dirty="0"/>
          </a:p>
        </p:txBody>
      </p:sp>
    </p:spTree>
    <p:extLst>
      <p:ext uri="{BB962C8B-B14F-4D97-AF65-F5344CB8AC3E}">
        <p14:creationId xmlns:p14="http://schemas.microsoft.com/office/powerpoint/2010/main" val="1168132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C5B814-2B76-3141-8CA3-FF51CBD105E6}" type="datetimeFigureOut">
              <a:rPr lang="en-US" smtClean="0"/>
              <a:t>10/9/18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544E7E-0FFA-884C-944A-C4265DBB01F9}" type="slidenum">
              <a:rPr lang="en-US" smtClean="0"/>
              <a:t>‹#›</a:t>
            </a:fld>
            <a:endParaRPr lang="en-US" dirty="0"/>
          </a:p>
        </p:txBody>
      </p:sp>
    </p:spTree>
    <p:extLst>
      <p:ext uri="{BB962C8B-B14F-4D97-AF65-F5344CB8AC3E}">
        <p14:creationId xmlns:p14="http://schemas.microsoft.com/office/powerpoint/2010/main" val="297553953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76188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465395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180881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811782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3CA7B3D5-BC3F-6F41-BD77-DC0B042AFB5C}" type="datetimeFigureOut">
              <a:rPr lang="en-US">
                <a:solidFill>
                  <a:prstClr val="black"/>
                </a:solidFill>
                <a:latin typeface="Calibri"/>
              </a:rPr>
              <a:pPr/>
              <a:t>10/9/18</a:t>
            </a:fld>
            <a:endParaRPr lang="en-US" dirty="0">
              <a:solidFill>
                <a:prstClr val="black"/>
              </a:solidFill>
              <a:latin typeface="Calibri"/>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prstClr val="black"/>
              </a:solidFill>
              <a:latin typeface="Calibri"/>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C02C0483-EF7C-D14E-B06E-C2A10214D7F4}" type="slidenum">
              <a:rPr lang="en-US">
                <a:solidFill>
                  <a:prstClr val="black"/>
                </a:solidFill>
                <a:latin typeface="Calibri"/>
              </a:rPr>
              <a:pPr/>
              <a:t>‹#›</a:t>
            </a:fld>
            <a:endParaRPr lang="en-US" dirty="0">
              <a:solidFill>
                <a:prstClr val="black"/>
              </a:solidFill>
              <a:latin typeface="Calibri"/>
            </a:endParaRPr>
          </a:p>
        </p:txBody>
      </p:sp>
    </p:spTree>
    <p:extLst>
      <p:ext uri="{BB962C8B-B14F-4D97-AF65-F5344CB8AC3E}">
        <p14:creationId xmlns:p14="http://schemas.microsoft.com/office/powerpoint/2010/main" val="2810887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208738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A7B3D5-BC3F-6F41-BD77-DC0B042AFB5C}"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C02C0483-EF7C-D14E-B06E-C2A10214D7F4}"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03819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84965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2154697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733236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41988358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9474278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gi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1000" r="-1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511230" rtl="0" eaLnBrk="1" fontAlgn="base" hangingPunct="1">
        <a:spcBef>
          <a:spcPct val="0"/>
        </a:spcBef>
        <a:spcAft>
          <a:spcPct val="0"/>
        </a:spcAft>
        <a:defRPr sz="4900" kern="1200">
          <a:solidFill>
            <a:schemeClr val="tx1"/>
          </a:solidFill>
          <a:latin typeface="+mj-lt"/>
          <a:ea typeface="ＭＳ Ｐゴシック" pitchFamily="-112" charset="-128"/>
          <a:cs typeface="ＭＳ Ｐゴシック" pitchFamily="-112" charset="-128"/>
        </a:defRPr>
      </a:lvl1pPr>
      <a:lvl2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2pPr>
      <a:lvl3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3pPr>
      <a:lvl4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4pPr>
      <a:lvl5pPr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5pPr>
      <a:lvl6pPr marL="360868"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6pPr>
      <a:lvl7pPr marL="721736"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7pPr>
      <a:lvl8pPr marL="1082604"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8pPr>
      <a:lvl9pPr marL="1443472" algn="ctr" defTabSz="511230" rtl="0" eaLnBrk="1" fontAlgn="base" hangingPunct="1">
        <a:spcBef>
          <a:spcPct val="0"/>
        </a:spcBef>
        <a:spcAft>
          <a:spcPct val="0"/>
        </a:spcAft>
        <a:defRPr sz="4900">
          <a:solidFill>
            <a:schemeClr val="tx1"/>
          </a:solidFill>
          <a:latin typeface="Calibri" pitchFamily="-112" charset="0"/>
          <a:ea typeface="ＭＳ Ｐゴシック" pitchFamily="-112" charset="-128"/>
          <a:cs typeface="ＭＳ Ｐゴシック" pitchFamily="-112" charset="-128"/>
        </a:defRPr>
      </a:lvl9pPr>
    </p:titleStyle>
    <p:bodyStyle>
      <a:lvl1pPr marL="383422" indent="-383422" algn="l" defTabSz="511230" rtl="0" eaLnBrk="1" fontAlgn="base" hangingPunct="1">
        <a:spcBef>
          <a:spcPct val="20000"/>
        </a:spcBef>
        <a:spcAft>
          <a:spcPct val="0"/>
        </a:spcAft>
        <a:buFont typeface="Arial" charset="0"/>
        <a:buChar char="•"/>
        <a:defRPr sz="3600" kern="1200">
          <a:solidFill>
            <a:schemeClr val="tx1"/>
          </a:solidFill>
          <a:latin typeface="+mn-lt"/>
          <a:ea typeface="ＭＳ Ｐゴシック" pitchFamily="-112" charset="-128"/>
          <a:cs typeface="ＭＳ Ｐゴシック" pitchFamily="-112" charset="-128"/>
        </a:defRPr>
      </a:lvl1pPr>
      <a:lvl2pPr marL="830749" indent="-319519" algn="l" defTabSz="51123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2" charset="-128"/>
          <a:cs typeface="+mn-cs"/>
        </a:defRPr>
      </a:lvl2pPr>
      <a:lvl3pPr marL="1279327" indent="-255615" algn="l" defTabSz="511230" rtl="0" eaLnBrk="1" fontAlgn="base" hangingPunct="1">
        <a:spcBef>
          <a:spcPct val="20000"/>
        </a:spcBef>
        <a:spcAft>
          <a:spcPct val="0"/>
        </a:spcAft>
        <a:buFont typeface="Arial" charset="0"/>
        <a:buChar char="•"/>
        <a:defRPr sz="2700" kern="1200">
          <a:solidFill>
            <a:schemeClr val="tx1"/>
          </a:solidFill>
          <a:latin typeface="+mn-lt"/>
          <a:ea typeface="ＭＳ Ｐゴシック" pitchFamily="-112" charset="-128"/>
          <a:cs typeface="+mn-cs"/>
        </a:defRPr>
      </a:lvl3pPr>
      <a:lvl4pPr marL="1791810"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4pPr>
      <a:lvl5pPr marL="2303039" indent="-255615" algn="l" defTabSz="511230" rtl="0" eaLnBrk="1" fontAlgn="base" hangingPunct="1">
        <a:spcBef>
          <a:spcPct val="20000"/>
        </a:spcBef>
        <a:spcAft>
          <a:spcPct val="0"/>
        </a:spcAft>
        <a:buFont typeface="Arial" charset="0"/>
        <a:buChar char="»"/>
        <a:defRPr sz="2200" kern="1200">
          <a:solidFill>
            <a:schemeClr val="tx1"/>
          </a:solidFill>
          <a:latin typeface="+mn-lt"/>
          <a:ea typeface="ＭＳ Ｐゴシック" pitchFamily="-112" charset="-128"/>
          <a:cs typeface="+mn-cs"/>
        </a:defRPr>
      </a:lvl5pPr>
      <a:lvl6pPr marL="2815997" indent="-256000" algn="l" defTabSz="511999" rtl="0" eaLnBrk="1" latinLnBrk="0" hangingPunct="1">
        <a:spcBef>
          <a:spcPct val="20000"/>
        </a:spcBef>
        <a:buFont typeface="Arial"/>
        <a:buChar char="•"/>
        <a:defRPr sz="2200" kern="1200">
          <a:solidFill>
            <a:schemeClr val="tx1"/>
          </a:solidFill>
          <a:latin typeface="+mn-lt"/>
          <a:ea typeface="+mn-ea"/>
          <a:cs typeface="+mn-cs"/>
        </a:defRPr>
      </a:lvl6pPr>
      <a:lvl7pPr marL="3327997" indent="-256000" algn="l" defTabSz="511999" rtl="0" eaLnBrk="1" latinLnBrk="0" hangingPunct="1">
        <a:spcBef>
          <a:spcPct val="20000"/>
        </a:spcBef>
        <a:buFont typeface="Arial"/>
        <a:buChar char="•"/>
        <a:defRPr sz="2200" kern="1200">
          <a:solidFill>
            <a:schemeClr val="tx1"/>
          </a:solidFill>
          <a:latin typeface="+mn-lt"/>
          <a:ea typeface="+mn-ea"/>
          <a:cs typeface="+mn-cs"/>
        </a:defRPr>
      </a:lvl7pPr>
      <a:lvl8pPr marL="3839996" indent="-256000" algn="l" defTabSz="511999" rtl="0" eaLnBrk="1" latinLnBrk="0" hangingPunct="1">
        <a:spcBef>
          <a:spcPct val="20000"/>
        </a:spcBef>
        <a:buFont typeface="Arial"/>
        <a:buChar char="•"/>
        <a:defRPr sz="2200" kern="1200">
          <a:solidFill>
            <a:schemeClr val="tx1"/>
          </a:solidFill>
          <a:latin typeface="+mn-lt"/>
          <a:ea typeface="+mn-ea"/>
          <a:cs typeface="+mn-cs"/>
        </a:defRPr>
      </a:lvl8pPr>
      <a:lvl9pPr marL="4351996" indent="-256000" algn="l" defTabSz="511999"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11999" rtl="0" eaLnBrk="1" latinLnBrk="0" hangingPunct="1">
        <a:defRPr sz="2100" kern="1200">
          <a:solidFill>
            <a:schemeClr val="tx1"/>
          </a:solidFill>
          <a:latin typeface="+mn-lt"/>
          <a:ea typeface="+mn-ea"/>
          <a:cs typeface="+mn-cs"/>
        </a:defRPr>
      </a:lvl1pPr>
      <a:lvl2pPr marL="511999" algn="l" defTabSz="511999" rtl="0" eaLnBrk="1" latinLnBrk="0" hangingPunct="1">
        <a:defRPr sz="2100" kern="1200">
          <a:solidFill>
            <a:schemeClr val="tx1"/>
          </a:solidFill>
          <a:latin typeface="+mn-lt"/>
          <a:ea typeface="+mn-ea"/>
          <a:cs typeface="+mn-cs"/>
        </a:defRPr>
      </a:lvl2pPr>
      <a:lvl3pPr marL="1023999" algn="l" defTabSz="511999" rtl="0" eaLnBrk="1" latinLnBrk="0" hangingPunct="1">
        <a:defRPr sz="2100" kern="1200">
          <a:solidFill>
            <a:schemeClr val="tx1"/>
          </a:solidFill>
          <a:latin typeface="+mn-lt"/>
          <a:ea typeface="+mn-ea"/>
          <a:cs typeface="+mn-cs"/>
        </a:defRPr>
      </a:lvl3pPr>
      <a:lvl4pPr marL="1535998" algn="l" defTabSz="511999" rtl="0" eaLnBrk="1" latinLnBrk="0" hangingPunct="1">
        <a:defRPr sz="2100" kern="1200">
          <a:solidFill>
            <a:schemeClr val="tx1"/>
          </a:solidFill>
          <a:latin typeface="+mn-lt"/>
          <a:ea typeface="+mn-ea"/>
          <a:cs typeface="+mn-cs"/>
        </a:defRPr>
      </a:lvl4pPr>
      <a:lvl5pPr marL="2047997" algn="l" defTabSz="511999" rtl="0" eaLnBrk="1" latinLnBrk="0" hangingPunct="1">
        <a:defRPr sz="2100" kern="1200">
          <a:solidFill>
            <a:schemeClr val="tx1"/>
          </a:solidFill>
          <a:latin typeface="+mn-lt"/>
          <a:ea typeface="+mn-ea"/>
          <a:cs typeface="+mn-cs"/>
        </a:defRPr>
      </a:lvl5pPr>
      <a:lvl6pPr marL="2559997" algn="l" defTabSz="511999" rtl="0" eaLnBrk="1" latinLnBrk="0" hangingPunct="1">
        <a:defRPr sz="2100" kern="1200">
          <a:solidFill>
            <a:schemeClr val="tx1"/>
          </a:solidFill>
          <a:latin typeface="+mn-lt"/>
          <a:ea typeface="+mn-ea"/>
          <a:cs typeface="+mn-cs"/>
        </a:defRPr>
      </a:lvl6pPr>
      <a:lvl7pPr marL="3071997" algn="l" defTabSz="511999" rtl="0" eaLnBrk="1" latinLnBrk="0" hangingPunct="1">
        <a:defRPr sz="2100" kern="1200">
          <a:solidFill>
            <a:schemeClr val="tx1"/>
          </a:solidFill>
          <a:latin typeface="+mn-lt"/>
          <a:ea typeface="+mn-ea"/>
          <a:cs typeface="+mn-cs"/>
        </a:defRPr>
      </a:lvl7pPr>
      <a:lvl8pPr marL="3583997" algn="l" defTabSz="511999" rtl="0" eaLnBrk="1" latinLnBrk="0" hangingPunct="1">
        <a:defRPr sz="2100" kern="1200">
          <a:solidFill>
            <a:schemeClr val="tx1"/>
          </a:solidFill>
          <a:latin typeface="+mn-lt"/>
          <a:ea typeface="+mn-ea"/>
          <a:cs typeface="+mn-cs"/>
        </a:defRPr>
      </a:lvl8pPr>
      <a:lvl9pPr marL="4095996" algn="l" defTabSz="511999" rtl="0" eaLnBrk="1" latinLnBrk="0" hangingPunct="1">
        <a:defRPr sz="21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FE691-3605-43DE-BC74-C4EFAB7053D9}" type="datetimeFigureOut">
              <a:rPr lang="en-US" smtClean="0">
                <a:solidFill>
                  <a:prstClr val="black">
                    <a:tint val="75000"/>
                  </a:prstClr>
                </a:solidFill>
                <a:latin typeface="Calibri"/>
              </a:rPr>
              <a:pPr/>
              <a:t>10/9/18</a:t>
            </a:fld>
            <a:endParaRPr lang="en-US" dirty="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A38B2-092C-4AA5-BAA0-62FFB561C270}"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3971697560"/>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hr.uncc.edu/family-medical-leave-act-fmla" TargetMode="External"/><Relationship Id="rId3" Type="http://schemas.openxmlformats.org/officeDocument/2006/relationships/hyperlink" Target="https://hr.uncc.edu/sites/hr.uncc.edu/files/media/ExtendedLeave12mos_ResourceGuide%205-9-2018.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hr.uncc.edu/sites/hr.uncc.edu/files/media/ExtendedLeave12mos_ResourceGuide%205-9-2018.pdf" TargetMode="External"/><Relationship Id="rId3" Type="http://schemas.openxmlformats.org/officeDocument/2006/relationships/hyperlink" Target="https://legal.uncc.edu/policies/up-102.6"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hr.uncc.edu/pims/reasonable-accommodation"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2800" dirty="0"/>
              <a:t>“What is Reasonable?”</a:t>
            </a:r>
            <a:br>
              <a:rPr lang="en-US" sz="2800" dirty="0"/>
            </a:br>
            <a:r>
              <a:rPr lang="en-US" sz="2800" dirty="0"/>
              <a:t>Responding to Medical Leave of Absence and Disability Accommodation Requests from Employees</a:t>
            </a:r>
          </a:p>
        </p:txBody>
      </p:sp>
      <p:sp>
        <p:nvSpPr>
          <p:cNvPr id="3" name="Subtitle 2"/>
          <p:cNvSpPr>
            <a:spLocks noGrp="1"/>
          </p:cNvSpPr>
          <p:nvPr>
            <p:ph type="subTitle" idx="1"/>
          </p:nvPr>
        </p:nvSpPr>
        <p:spPr>
          <a:xfrm>
            <a:off x="1474341" y="4338263"/>
            <a:ext cx="6400800" cy="1752600"/>
          </a:xfrm>
        </p:spPr>
        <p:txBody>
          <a:bodyPr/>
          <a:lstStyle/>
          <a:p>
            <a:r>
              <a:rPr lang="en-US" sz="2800" dirty="0"/>
              <a:t>Session 4B</a:t>
            </a:r>
          </a:p>
          <a:p>
            <a:r>
              <a:rPr lang="en-US" sz="2800" dirty="0"/>
              <a:t>Annual Legal Symposium</a:t>
            </a:r>
          </a:p>
          <a:p>
            <a:r>
              <a:rPr lang="en-US" sz="2800" dirty="0"/>
              <a:t>October 16, 2018</a:t>
            </a:r>
          </a:p>
        </p:txBody>
      </p:sp>
    </p:spTree>
    <p:extLst>
      <p:ext uri="{BB962C8B-B14F-4D97-AF65-F5344CB8AC3E}">
        <p14:creationId xmlns:p14="http://schemas.microsoft.com/office/powerpoint/2010/main" val="3369794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Computation </a:t>
            </a:r>
            <a:r>
              <a:rPr lang="en-US" dirty="0"/>
              <a:t>of 12-month </a:t>
            </a:r>
            <a:r>
              <a:rPr lang="en-US" dirty="0" smtClean="0"/>
              <a:t>period</a:t>
            </a:r>
          </a:p>
          <a:p>
            <a:pPr marL="0" indent="0">
              <a:buNone/>
            </a:pPr>
            <a:endParaRPr lang="en-US" dirty="0"/>
          </a:p>
          <a:p>
            <a:r>
              <a:rPr lang="en-US" dirty="0" smtClean="0"/>
              <a:t>All </a:t>
            </a:r>
            <a:r>
              <a:rPr lang="en-US" dirty="0"/>
              <a:t>University employees are informed that the 12-month computation period is a “rolling” 12-month period measured backward from the date an employee uses an FMLA leave.</a:t>
            </a:r>
          </a:p>
          <a:p>
            <a:pPr marL="0" indent="0">
              <a:buNone/>
            </a:pPr>
            <a:endParaRPr lang="en-US" dirty="0"/>
          </a:p>
        </p:txBody>
      </p:sp>
    </p:spTree>
    <p:extLst>
      <p:ext uri="{BB962C8B-B14F-4D97-AF65-F5344CB8AC3E}">
        <p14:creationId xmlns:p14="http://schemas.microsoft.com/office/powerpoint/2010/main" val="725744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When </a:t>
            </a:r>
            <a:r>
              <a:rPr lang="en-US" dirty="0"/>
              <a:t>to act under the FMLA</a:t>
            </a:r>
            <a:r>
              <a:rPr lang="en-US" dirty="0" smtClean="0"/>
              <a:t>?</a:t>
            </a:r>
          </a:p>
          <a:p>
            <a:pPr marL="0" indent="0">
              <a:buNone/>
            </a:pPr>
            <a:endParaRPr lang="en-US" dirty="0"/>
          </a:p>
          <a:p>
            <a:r>
              <a:rPr lang="en-US" sz="2800" dirty="0" smtClean="0"/>
              <a:t>If </a:t>
            </a:r>
            <a:r>
              <a:rPr lang="en-US" sz="2800" dirty="0"/>
              <a:t>an eligible employee is absent from work for more than 3 workdays due to a personal health condition, the employee should complete the appropriate forms (see the Extended Leave of Absence Resource Guide) and submit them to the Benefits Office as soon as possible.</a:t>
            </a:r>
          </a:p>
          <a:p>
            <a:pPr marL="0" indent="0">
              <a:buNone/>
            </a:pPr>
            <a:endParaRPr lang="en-US" dirty="0"/>
          </a:p>
        </p:txBody>
      </p:sp>
    </p:spTree>
    <p:extLst>
      <p:ext uri="{BB962C8B-B14F-4D97-AF65-F5344CB8AC3E}">
        <p14:creationId xmlns:p14="http://schemas.microsoft.com/office/powerpoint/2010/main" val="725744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Medical Certification </a:t>
            </a:r>
            <a:r>
              <a:rPr lang="en-US" dirty="0" smtClean="0"/>
              <a:t>Form</a:t>
            </a:r>
          </a:p>
          <a:p>
            <a:pPr marL="0" indent="0">
              <a:buNone/>
            </a:pPr>
            <a:endParaRPr lang="en-US" dirty="0"/>
          </a:p>
          <a:p>
            <a:r>
              <a:rPr lang="en-US" dirty="0" smtClean="0"/>
              <a:t>A </a:t>
            </a:r>
            <a:r>
              <a:rPr lang="en-US" dirty="0"/>
              <a:t>treating physician should complete a medical certification form if the leave of absence request is based on an employee’s serious health condition.</a:t>
            </a:r>
          </a:p>
          <a:p>
            <a:endParaRPr lang="en-US" dirty="0"/>
          </a:p>
        </p:txBody>
      </p:sp>
    </p:spTree>
    <p:extLst>
      <p:ext uri="{BB962C8B-B14F-4D97-AF65-F5344CB8AC3E}">
        <p14:creationId xmlns:p14="http://schemas.microsoft.com/office/powerpoint/2010/main" val="725744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Status </a:t>
            </a:r>
            <a:r>
              <a:rPr lang="en-US" dirty="0"/>
              <a:t>Updates</a:t>
            </a:r>
          </a:p>
          <a:p>
            <a:pPr marL="0" indent="0">
              <a:buNone/>
            </a:pPr>
            <a:endParaRPr lang="en-US" dirty="0"/>
          </a:p>
          <a:p>
            <a:r>
              <a:rPr lang="en-US" dirty="0" smtClean="0"/>
              <a:t>During </a:t>
            </a:r>
            <a:r>
              <a:rPr lang="en-US" dirty="0"/>
              <a:t>a medical leave of absence of unknown duration, the employee should provide University officials with status updates, including a projected intent to return date, at reasonable intervals (e.g., every 30 days).</a:t>
            </a:r>
          </a:p>
          <a:p>
            <a:endParaRPr lang="en-US" dirty="0"/>
          </a:p>
        </p:txBody>
      </p:sp>
    </p:spTree>
    <p:extLst>
      <p:ext uri="{BB962C8B-B14F-4D97-AF65-F5344CB8AC3E}">
        <p14:creationId xmlns:p14="http://schemas.microsoft.com/office/powerpoint/2010/main" val="725744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Fitness </a:t>
            </a:r>
            <a:r>
              <a:rPr lang="en-US" dirty="0"/>
              <a:t>for Duty </a:t>
            </a:r>
            <a:r>
              <a:rPr lang="en-US" dirty="0" smtClean="0"/>
              <a:t>Form</a:t>
            </a:r>
          </a:p>
          <a:p>
            <a:pPr marL="0" indent="0">
              <a:buNone/>
            </a:pPr>
            <a:endParaRPr lang="en-US" dirty="0"/>
          </a:p>
          <a:p>
            <a:r>
              <a:rPr lang="en-US" sz="2800" dirty="0" smtClean="0"/>
              <a:t>Prior </a:t>
            </a:r>
            <a:r>
              <a:rPr lang="en-US" sz="2800" dirty="0"/>
              <a:t>to an employee’s return to work, at the conclusion of an approved medical leave of absence, a treating physician must complete a Fitness for Duty Certification indicating that the employee is released to return to work without restriction, or if applicable, describing any limitations or restrictions on the employee.</a:t>
            </a:r>
          </a:p>
          <a:p>
            <a:endParaRPr lang="en-US" dirty="0"/>
          </a:p>
          <a:p>
            <a:endParaRPr lang="en-US" dirty="0"/>
          </a:p>
        </p:txBody>
      </p:sp>
    </p:spTree>
    <p:extLst>
      <p:ext uri="{BB962C8B-B14F-4D97-AF65-F5344CB8AC3E}">
        <p14:creationId xmlns:p14="http://schemas.microsoft.com/office/powerpoint/2010/main" val="725744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Disability and the ADA</a:t>
            </a:r>
            <a:endParaRPr lang="en-US" dirty="0"/>
          </a:p>
        </p:txBody>
      </p:sp>
      <p:sp>
        <p:nvSpPr>
          <p:cNvPr id="3" name="Content Placeholder 2"/>
          <p:cNvSpPr>
            <a:spLocks noGrp="1"/>
          </p:cNvSpPr>
          <p:nvPr>
            <p:ph idx="1"/>
          </p:nvPr>
        </p:nvSpPr>
        <p:spPr/>
        <p:txBody>
          <a:bodyPr/>
          <a:lstStyle/>
          <a:p>
            <a:pPr marL="0" indent="0">
              <a:buNone/>
            </a:pPr>
            <a:r>
              <a:rPr lang="en-US" dirty="0" smtClean="0"/>
              <a:t>Does </a:t>
            </a:r>
            <a:r>
              <a:rPr lang="en-US" dirty="0"/>
              <a:t>an individual have a disability?</a:t>
            </a:r>
          </a:p>
          <a:p>
            <a:pPr marL="0" indent="0">
              <a:buNone/>
            </a:pPr>
            <a:endParaRPr lang="en-US" dirty="0"/>
          </a:p>
          <a:p>
            <a:r>
              <a:rPr lang="en-US" dirty="0" smtClean="0"/>
              <a:t>The ADA defines </a:t>
            </a:r>
            <a:r>
              <a:rPr lang="en-US" dirty="0"/>
              <a:t>a disability as a physical or mental impairment that substantially limits a major life activity.</a:t>
            </a:r>
          </a:p>
          <a:p>
            <a:endParaRPr lang="en-US" dirty="0"/>
          </a:p>
          <a:p>
            <a:pPr marL="0" indent="0">
              <a:buNone/>
            </a:pPr>
            <a:endParaRPr lang="en-US" dirty="0"/>
          </a:p>
        </p:txBody>
      </p:sp>
    </p:spTree>
    <p:extLst>
      <p:ext uri="{BB962C8B-B14F-4D97-AF65-F5344CB8AC3E}">
        <p14:creationId xmlns:p14="http://schemas.microsoft.com/office/powerpoint/2010/main" val="23842732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Disability and the ADA</a:t>
            </a:r>
            <a:endParaRPr lang="en-US" dirty="0"/>
          </a:p>
        </p:txBody>
      </p:sp>
      <p:sp>
        <p:nvSpPr>
          <p:cNvPr id="3" name="Content Placeholder 2"/>
          <p:cNvSpPr>
            <a:spLocks noGrp="1"/>
          </p:cNvSpPr>
          <p:nvPr>
            <p:ph idx="1"/>
          </p:nvPr>
        </p:nvSpPr>
        <p:spPr/>
        <p:txBody>
          <a:bodyPr/>
          <a:lstStyle/>
          <a:p>
            <a:pPr marL="0" indent="0">
              <a:buNone/>
            </a:pPr>
            <a:r>
              <a:rPr lang="en-US" dirty="0" smtClean="0"/>
              <a:t>Is </a:t>
            </a:r>
            <a:r>
              <a:rPr lang="en-US" dirty="0"/>
              <a:t>the individual with a disability qualified</a:t>
            </a:r>
            <a:r>
              <a:rPr lang="en-US" dirty="0" smtClean="0"/>
              <a:t>?</a:t>
            </a:r>
            <a:endParaRPr lang="en-US" dirty="0"/>
          </a:p>
          <a:p>
            <a:pPr marL="0" indent="0">
              <a:buNone/>
            </a:pPr>
            <a:endParaRPr lang="en-US" dirty="0"/>
          </a:p>
          <a:p>
            <a:r>
              <a:rPr lang="en-US" dirty="0" smtClean="0"/>
              <a:t>Yes</a:t>
            </a:r>
            <a:r>
              <a:rPr lang="en-US" dirty="0"/>
              <a:t>, if the individual with a disability can perform the essential functions of the job, with or without a reasonable accommodation.</a:t>
            </a:r>
          </a:p>
          <a:p>
            <a:endParaRPr lang="en-US" dirty="0"/>
          </a:p>
          <a:p>
            <a:pPr marL="0" indent="0">
              <a:buNone/>
            </a:pPr>
            <a:endParaRPr lang="en-US" dirty="0"/>
          </a:p>
        </p:txBody>
      </p:sp>
    </p:spTree>
    <p:extLst>
      <p:ext uri="{BB962C8B-B14F-4D97-AF65-F5344CB8AC3E}">
        <p14:creationId xmlns:p14="http://schemas.microsoft.com/office/powerpoint/2010/main" val="24898780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Disability and the ADA</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What </a:t>
            </a:r>
            <a:r>
              <a:rPr lang="en-US" dirty="0"/>
              <a:t>are “essential” and what are “marginal” functions of a job</a:t>
            </a:r>
            <a:r>
              <a:rPr lang="en-US" dirty="0" smtClean="0"/>
              <a:t>?</a:t>
            </a:r>
            <a:endParaRPr lang="en-US" dirty="0"/>
          </a:p>
          <a:p>
            <a:pPr marL="0" indent="0">
              <a:buNone/>
            </a:pPr>
            <a:endParaRPr lang="en-US" dirty="0"/>
          </a:p>
          <a:p>
            <a:pPr lvl="0"/>
            <a:r>
              <a:rPr lang="en-US" dirty="0" smtClean="0"/>
              <a:t>Employer’s </a:t>
            </a:r>
            <a:r>
              <a:rPr lang="en-US" dirty="0"/>
              <a:t>judgment</a:t>
            </a:r>
          </a:p>
          <a:p>
            <a:pPr lvl="0"/>
            <a:r>
              <a:rPr lang="en-US" dirty="0"/>
              <a:t>Written Job description</a:t>
            </a:r>
          </a:p>
          <a:p>
            <a:pPr lvl="0"/>
            <a:r>
              <a:rPr lang="en-US" dirty="0"/>
              <a:t>Time spent performing function</a:t>
            </a:r>
          </a:p>
          <a:p>
            <a:pPr lvl="0"/>
            <a:r>
              <a:rPr lang="en-US" dirty="0"/>
              <a:t>Other employees who perform the same function</a:t>
            </a:r>
          </a:p>
          <a:p>
            <a:pPr lvl="0"/>
            <a:r>
              <a:rPr lang="en-US" dirty="0"/>
              <a:t>Consequence of not performing </a:t>
            </a:r>
            <a:r>
              <a:rPr lang="en-US" dirty="0" smtClean="0"/>
              <a:t>function</a:t>
            </a:r>
            <a:endParaRPr lang="en-US" dirty="0"/>
          </a:p>
          <a:p>
            <a:pPr marL="0" indent="0">
              <a:buNone/>
            </a:pPr>
            <a:endParaRPr lang="en-US" dirty="0"/>
          </a:p>
        </p:txBody>
      </p:sp>
    </p:spTree>
    <p:extLst>
      <p:ext uri="{BB962C8B-B14F-4D97-AF65-F5344CB8AC3E}">
        <p14:creationId xmlns:p14="http://schemas.microsoft.com/office/powerpoint/2010/main" val="2489878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Disability and the ADA</a:t>
            </a:r>
            <a:endParaRPr lang="en-US" dirty="0"/>
          </a:p>
        </p:txBody>
      </p:sp>
      <p:sp>
        <p:nvSpPr>
          <p:cNvPr id="3" name="Content Placeholder 2"/>
          <p:cNvSpPr>
            <a:spLocks noGrp="1"/>
          </p:cNvSpPr>
          <p:nvPr>
            <p:ph idx="1"/>
          </p:nvPr>
        </p:nvSpPr>
        <p:spPr/>
        <p:txBody>
          <a:bodyPr/>
          <a:lstStyle/>
          <a:p>
            <a:pPr marL="0" indent="0">
              <a:buNone/>
            </a:pPr>
            <a:r>
              <a:rPr lang="en-US" dirty="0"/>
              <a:t>Is an “interactive process” required?</a:t>
            </a:r>
          </a:p>
          <a:p>
            <a:pPr marL="0" indent="0">
              <a:buNone/>
            </a:pPr>
            <a:endParaRPr lang="en-US" dirty="0"/>
          </a:p>
          <a:p>
            <a:r>
              <a:rPr lang="en-US" sz="2800" dirty="0" smtClean="0"/>
              <a:t>University </a:t>
            </a:r>
            <a:r>
              <a:rPr lang="en-US" sz="2800" dirty="0"/>
              <a:t>officials should consult with employee to determine how </a:t>
            </a:r>
            <a:r>
              <a:rPr lang="en-US" sz="2800" dirty="0" smtClean="0"/>
              <a:t>the impairment </a:t>
            </a:r>
            <a:r>
              <a:rPr lang="en-US" sz="2800" dirty="0"/>
              <a:t>would impact </a:t>
            </a:r>
            <a:r>
              <a:rPr lang="en-US" sz="2800" dirty="0" smtClean="0"/>
              <a:t>the performance </a:t>
            </a:r>
            <a:r>
              <a:rPr lang="en-US" sz="2800" dirty="0"/>
              <a:t>of essential job functions.  An employer must engage the employee in an “interactive process” to identify an effective accommodation.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898780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Disability and the ADA</a:t>
            </a:r>
            <a:endParaRPr lang="en-US" dirty="0"/>
          </a:p>
        </p:txBody>
      </p:sp>
      <p:sp>
        <p:nvSpPr>
          <p:cNvPr id="3" name="Content Placeholder 2"/>
          <p:cNvSpPr>
            <a:spLocks noGrp="1"/>
          </p:cNvSpPr>
          <p:nvPr>
            <p:ph idx="1"/>
          </p:nvPr>
        </p:nvSpPr>
        <p:spPr/>
        <p:txBody>
          <a:bodyPr/>
          <a:lstStyle/>
          <a:p>
            <a:pPr marL="0" indent="0">
              <a:buNone/>
            </a:pPr>
            <a:r>
              <a:rPr lang="en-US" dirty="0" smtClean="0"/>
              <a:t>What </a:t>
            </a:r>
            <a:r>
              <a:rPr lang="en-US" dirty="0"/>
              <a:t>is </a:t>
            </a:r>
            <a:r>
              <a:rPr lang="en-US" dirty="0" smtClean="0"/>
              <a:t>reasonable in this case?</a:t>
            </a:r>
            <a:endParaRPr lang="en-US" dirty="0"/>
          </a:p>
          <a:p>
            <a:pPr marL="0" indent="0">
              <a:buNone/>
            </a:pPr>
            <a:endParaRPr lang="en-US" dirty="0"/>
          </a:p>
          <a:p>
            <a:r>
              <a:rPr lang="en-US" dirty="0" smtClean="0"/>
              <a:t>The employer</a:t>
            </a:r>
            <a:r>
              <a:rPr lang="en-US" dirty="0"/>
              <a:t>, with </a:t>
            </a:r>
            <a:r>
              <a:rPr lang="en-US" dirty="0" smtClean="0"/>
              <a:t>an </a:t>
            </a:r>
            <a:r>
              <a:rPr lang="en-US" dirty="0"/>
              <a:t>employee’s input, identifies possible accommodation on a case-by-case basis.</a:t>
            </a:r>
          </a:p>
          <a:p>
            <a:endParaRPr lang="en-US" dirty="0"/>
          </a:p>
        </p:txBody>
      </p:sp>
    </p:spTree>
    <p:extLst>
      <p:ext uri="{BB962C8B-B14F-4D97-AF65-F5344CB8AC3E}">
        <p14:creationId xmlns:p14="http://schemas.microsoft.com/office/powerpoint/2010/main" val="2489878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t>“What </a:t>
            </a:r>
            <a:r>
              <a:rPr lang="en-US" sz="4000" b="1" dirty="0"/>
              <a:t>is Reasonable</a:t>
            </a:r>
            <a:r>
              <a:rPr lang="en-US" sz="4000" b="1" dirty="0" smtClean="0"/>
              <a:t>?” Session Presenters</a:t>
            </a:r>
            <a:endParaRPr lang="en-US" sz="4000" b="1" dirty="0"/>
          </a:p>
        </p:txBody>
      </p:sp>
      <p:sp>
        <p:nvSpPr>
          <p:cNvPr id="3" name="Content Placeholder 2"/>
          <p:cNvSpPr>
            <a:spLocks noGrp="1"/>
          </p:cNvSpPr>
          <p:nvPr>
            <p:ph idx="1"/>
          </p:nvPr>
        </p:nvSpPr>
        <p:spPr/>
        <p:txBody>
          <a:bodyPr>
            <a:normAutofit/>
          </a:bodyPr>
          <a:lstStyle/>
          <a:p>
            <a:pPr marL="0" indent="0">
              <a:buNone/>
            </a:pPr>
            <a:r>
              <a:rPr lang="en-US" sz="2800" dirty="0" smtClean="0"/>
              <a:t>Joy </a:t>
            </a:r>
            <a:r>
              <a:rPr lang="en-US" sz="2800" dirty="0"/>
              <a:t>Finney</a:t>
            </a:r>
          </a:p>
          <a:p>
            <a:pPr marL="0" indent="0">
              <a:buNone/>
            </a:pPr>
            <a:r>
              <a:rPr lang="en-US" sz="2000" dirty="0"/>
              <a:t>Benefits Counselor, Human Resources </a:t>
            </a:r>
            <a:r>
              <a:rPr lang="en-US" sz="2000" dirty="0" smtClean="0"/>
              <a:t>Department</a:t>
            </a:r>
            <a:endParaRPr lang="en-US" sz="2800" dirty="0"/>
          </a:p>
          <a:p>
            <a:pPr marL="0" indent="0">
              <a:buNone/>
            </a:pPr>
            <a:r>
              <a:rPr lang="en-US" sz="2800" dirty="0"/>
              <a:t>Cindy Edwards</a:t>
            </a:r>
          </a:p>
          <a:p>
            <a:pPr marL="0" indent="0">
              <a:buNone/>
            </a:pPr>
            <a:r>
              <a:rPr lang="en-US" sz="2000" dirty="0"/>
              <a:t>Assistant Employee Relations Manager, Human Resources </a:t>
            </a:r>
            <a:r>
              <a:rPr lang="en-US" sz="2000" dirty="0" smtClean="0"/>
              <a:t>Department</a:t>
            </a:r>
            <a:endParaRPr lang="en-US" sz="2800" dirty="0"/>
          </a:p>
          <a:p>
            <a:pPr marL="0" indent="0">
              <a:buNone/>
            </a:pPr>
            <a:r>
              <a:rPr lang="en-US" sz="2800" dirty="0"/>
              <a:t>Jeff Jensen</a:t>
            </a:r>
          </a:p>
          <a:p>
            <a:pPr marL="0" indent="0">
              <a:buNone/>
            </a:pPr>
            <a:r>
              <a:rPr lang="en-US" sz="2000" dirty="0"/>
              <a:t>Senior Associate General Counsel, Office of Legal Affairs</a:t>
            </a:r>
          </a:p>
        </p:txBody>
      </p:sp>
    </p:spTree>
    <p:extLst>
      <p:ext uri="{BB962C8B-B14F-4D97-AF65-F5344CB8AC3E}">
        <p14:creationId xmlns:p14="http://schemas.microsoft.com/office/powerpoint/2010/main" val="2880348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Disability and the ADA</a:t>
            </a:r>
            <a:endParaRPr lang="en-US" dirty="0"/>
          </a:p>
        </p:txBody>
      </p:sp>
      <p:sp>
        <p:nvSpPr>
          <p:cNvPr id="3" name="Content Placeholder 2"/>
          <p:cNvSpPr>
            <a:spLocks noGrp="1"/>
          </p:cNvSpPr>
          <p:nvPr>
            <p:ph idx="1"/>
          </p:nvPr>
        </p:nvSpPr>
        <p:spPr/>
        <p:txBody>
          <a:bodyPr/>
          <a:lstStyle/>
          <a:p>
            <a:pPr marL="0" indent="0">
              <a:buNone/>
            </a:pPr>
            <a:r>
              <a:rPr lang="en-US" dirty="0" smtClean="0"/>
              <a:t>Undue </a:t>
            </a:r>
            <a:r>
              <a:rPr lang="en-US" dirty="0"/>
              <a:t>Hardship</a:t>
            </a:r>
          </a:p>
          <a:p>
            <a:pPr marL="0" indent="0">
              <a:buNone/>
            </a:pPr>
            <a:endParaRPr lang="en-US" dirty="0"/>
          </a:p>
          <a:p>
            <a:r>
              <a:rPr lang="en-US" dirty="0" smtClean="0"/>
              <a:t>An </a:t>
            </a:r>
            <a:r>
              <a:rPr lang="en-US" dirty="0"/>
              <a:t>accommodation is </a:t>
            </a:r>
            <a:r>
              <a:rPr lang="en-US" u="sng" dirty="0"/>
              <a:t>not</a:t>
            </a:r>
            <a:r>
              <a:rPr lang="en-US" dirty="0"/>
              <a:t> reasonable if it places an undue hardship on the employer.</a:t>
            </a:r>
          </a:p>
          <a:p>
            <a:endParaRPr lang="en-US" dirty="0"/>
          </a:p>
          <a:p>
            <a:pPr marL="0" indent="0">
              <a:buNone/>
            </a:pPr>
            <a:endParaRPr lang="en-US" dirty="0"/>
          </a:p>
        </p:txBody>
      </p:sp>
    </p:spTree>
    <p:extLst>
      <p:ext uri="{BB962C8B-B14F-4D97-AF65-F5344CB8AC3E}">
        <p14:creationId xmlns:p14="http://schemas.microsoft.com/office/powerpoint/2010/main" val="2489878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Disability and the ADA</a:t>
            </a:r>
            <a:endParaRPr lang="en-US" dirty="0"/>
          </a:p>
        </p:txBody>
      </p:sp>
      <p:sp>
        <p:nvSpPr>
          <p:cNvPr id="3" name="Content Placeholder 2"/>
          <p:cNvSpPr>
            <a:spLocks noGrp="1"/>
          </p:cNvSpPr>
          <p:nvPr>
            <p:ph idx="1"/>
          </p:nvPr>
        </p:nvSpPr>
        <p:spPr/>
        <p:txBody>
          <a:bodyPr/>
          <a:lstStyle/>
          <a:p>
            <a:pPr marL="0" indent="0">
              <a:buNone/>
            </a:pPr>
            <a:r>
              <a:rPr lang="en-US" dirty="0" smtClean="0"/>
              <a:t>Disability-Related </a:t>
            </a:r>
            <a:r>
              <a:rPr lang="en-US" dirty="0"/>
              <a:t>Medical Information</a:t>
            </a:r>
          </a:p>
          <a:p>
            <a:pPr marL="0" indent="0">
              <a:buNone/>
            </a:pPr>
            <a:endParaRPr lang="en-US" dirty="0"/>
          </a:p>
          <a:p>
            <a:r>
              <a:rPr lang="en-US" dirty="0" smtClean="0"/>
              <a:t>An </a:t>
            </a:r>
            <a:r>
              <a:rPr lang="en-US" dirty="0"/>
              <a:t>employee’s medical information must be kept confidential.  Supervisors and managers may be told about work restrictions and about necessary accommodations</a:t>
            </a:r>
            <a:r>
              <a:rPr lang="en-US" dirty="0" smtClean="0"/>
              <a:t>.</a:t>
            </a:r>
            <a:endParaRPr lang="en-US" dirty="0"/>
          </a:p>
          <a:p>
            <a:pPr marL="0" indent="0">
              <a:buNone/>
            </a:pPr>
            <a:endParaRPr lang="en-US" dirty="0"/>
          </a:p>
        </p:txBody>
      </p:sp>
    </p:spTree>
    <p:extLst>
      <p:ext uri="{BB962C8B-B14F-4D97-AF65-F5344CB8AC3E}">
        <p14:creationId xmlns:p14="http://schemas.microsoft.com/office/powerpoint/2010/main" val="24898780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Interaction of ADA and </a:t>
            </a:r>
            <a:r>
              <a:rPr lang="en-US" b="1" dirty="0" smtClean="0"/>
              <a:t>FMLA</a:t>
            </a:r>
            <a:endParaRPr lang="en-US" dirty="0"/>
          </a:p>
        </p:txBody>
      </p:sp>
      <p:sp>
        <p:nvSpPr>
          <p:cNvPr id="3" name="Content Placeholder 2"/>
          <p:cNvSpPr>
            <a:spLocks noGrp="1"/>
          </p:cNvSpPr>
          <p:nvPr>
            <p:ph idx="1"/>
          </p:nvPr>
        </p:nvSpPr>
        <p:spPr/>
        <p:txBody>
          <a:bodyPr/>
          <a:lstStyle/>
          <a:p>
            <a:pPr marL="0" indent="0">
              <a:buNone/>
            </a:pPr>
            <a:r>
              <a:rPr lang="en-US" dirty="0" smtClean="0"/>
              <a:t>Leave </a:t>
            </a:r>
            <a:r>
              <a:rPr lang="en-US" dirty="0"/>
              <a:t>of Absence Designation</a:t>
            </a:r>
          </a:p>
          <a:p>
            <a:pPr marL="0" indent="0">
              <a:buNone/>
            </a:pPr>
            <a:endParaRPr lang="en-US" dirty="0"/>
          </a:p>
          <a:p>
            <a:r>
              <a:rPr lang="en-US" dirty="0" smtClean="0"/>
              <a:t>If </a:t>
            </a:r>
            <a:r>
              <a:rPr lang="en-US" dirty="0"/>
              <a:t>an employee with an ADA disability is out of work for an FMLA qualifying reason, the time off from work should be designated as FLMA leave.</a:t>
            </a:r>
          </a:p>
          <a:p>
            <a:endParaRPr lang="en-US" dirty="0"/>
          </a:p>
          <a:p>
            <a:pPr marL="0" indent="0">
              <a:buNone/>
            </a:pPr>
            <a:endParaRPr lang="en-US" dirty="0"/>
          </a:p>
        </p:txBody>
      </p:sp>
    </p:spTree>
    <p:extLst>
      <p:ext uri="{BB962C8B-B14F-4D97-AF65-F5344CB8AC3E}">
        <p14:creationId xmlns:p14="http://schemas.microsoft.com/office/powerpoint/2010/main" val="2490446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Interaction of ADA and </a:t>
            </a:r>
            <a:r>
              <a:rPr lang="en-US" b="1" dirty="0" smtClean="0"/>
              <a:t>FMLA</a:t>
            </a:r>
            <a:endParaRPr lang="en-US" dirty="0"/>
          </a:p>
        </p:txBody>
      </p:sp>
      <p:sp>
        <p:nvSpPr>
          <p:cNvPr id="3" name="Content Placeholder 2"/>
          <p:cNvSpPr>
            <a:spLocks noGrp="1"/>
          </p:cNvSpPr>
          <p:nvPr>
            <p:ph idx="1"/>
          </p:nvPr>
        </p:nvSpPr>
        <p:spPr/>
        <p:txBody>
          <a:bodyPr/>
          <a:lstStyle/>
          <a:p>
            <a:pPr marL="0" indent="0">
              <a:buNone/>
            </a:pPr>
            <a:r>
              <a:rPr lang="en-US" dirty="0" smtClean="0"/>
              <a:t>Extended </a:t>
            </a:r>
            <a:r>
              <a:rPr lang="en-US" dirty="0"/>
              <a:t>Leave or Employment Termination</a:t>
            </a:r>
          </a:p>
          <a:p>
            <a:pPr marL="0" indent="0">
              <a:buNone/>
            </a:pPr>
            <a:endParaRPr lang="en-US" dirty="0"/>
          </a:p>
          <a:p>
            <a:r>
              <a:rPr lang="en-US" sz="2800" dirty="0" smtClean="0"/>
              <a:t>Employment </a:t>
            </a:r>
            <a:r>
              <a:rPr lang="en-US" sz="2800" dirty="0"/>
              <a:t>termination may result if an employee on FMLA leave is unable to return to work at the end of 12 weeks </a:t>
            </a:r>
            <a:r>
              <a:rPr lang="en-US" sz="2800" i="1" dirty="0"/>
              <a:t>unless</a:t>
            </a:r>
            <a:r>
              <a:rPr lang="en-US" sz="2800" dirty="0"/>
              <a:t> additional leave is a reasonable accommodation that does not impose an undue hardship to the employer</a:t>
            </a:r>
            <a:r>
              <a:rPr lang="en-US" sz="2800" dirty="0" smtClean="0"/>
              <a:t>.</a:t>
            </a:r>
            <a:endParaRPr lang="en-US" dirty="0"/>
          </a:p>
          <a:p>
            <a:pPr marL="0" indent="0">
              <a:buNone/>
            </a:pPr>
            <a:endParaRPr lang="en-US" dirty="0"/>
          </a:p>
        </p:txBody>
      </p:sp>
    </p:spTree>
    <p:extLst>
      <p:ext uri="{BB962C8B-B14F-4D97-AF65-F5344CB8AC3E}">
        <p14:creationId xmlns:p14="http://schemas.microsoft.com/office/powerpoint/2010/main" val="2657045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Unlucky Housekeeper</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dirty="0" smtClean="0"/>
              <a:t>In mid-March a </a:t>
            </a:r>
            <a:r>
              <a:rPr lang="en-US" sz="2400" dirty="0"/>
              <a:t>housekeeper is out of work 2 days one week and 3 days the </a:t>
            </a:r>
            <a:r>
              <a:rPr lang="en-US" sz="2400" dirty="0" smtClean="0"/>
              <a:t>next.  </a:t>
            </a:r>
            <a:r>
              <a:rPr lang="en-US" sz="2400" dirty="0"/>
              <a:t>The next weekend, she spikes a high fever and her husband takes her to the emergency room.  She is admitted with a rare </a:t>
            </a:r>
            <a:r>
              <a:rPr lang="en-US" sz="2400" dirty="0" smtClean="0"/>
              <a:t>intestinal </a:t>
            </a:r>
            <a:r>
              <a:rPr lang="en-US" sz="2400" dirty="0"/>
              <a:t>infection and is hospitalized for two weeks, followed by four more weeks of home recuperation.  After losing 15 pounds and significant physical strength and stamina, her physician recommends that that she return to work 50% time for </a:t>
            </a:r>
            <a:r>
              <a:rPr lang="en-US" sz="2400" dirty="0" smtClean="0"/>
              <a:t>a 2</a:t>
            </a:r>
            <a:r>
              <a:rPr lang="en-US" sz="2400" dirty="0"/>
              <a:t>-3 </a:t>
            </a:r>
            <a:r>
              <a:rPr lang="en-US" sz="2400" dirty="0" smtClean="0"/>
              <a:t>week period </a:t>
            </a:r>
            <a:r>
              <a:rPr lang="en-US" sz="2400" dirty="0"/>
              <a:t>to build up her stamina, before she returns to work full time</a:t>
            </a:r>
            <a:r>
              <a:rPr lang="en-US" sz="2400" dirty="0" smtClean="0"/>
              <a:t>.</a:t>
            </a:r>
            <a:endParaRPr lang="en-US" dirty="0"/>
          </a:p>
          <a:p>
            <a:endParaRPr lang="en-US" dirty="0"/>
          </a:p>
        </p:txBody>
      </p:sp>
    </p:spTree>
    <p:extLst>
      <p:ext uri="{BB962C8B-B14F-4D97-AF65-F5344CB8AC3E}">
        <p14:creationId xmlns:p14="http://schemas.microsoft.com/office/powerpoint/2010/main" val="2166412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The Unlucky Housekeeper</a:t>
            </a:r>
            <a:br>
              <a:rPr lang="en-US" b="1" dirty="0" smtClean="0"/>
            </a:br>
            <a:r>
              <a:rPr lang="en-US" b="1" dirty="0" smtClean="0"/>
              <a:t>(continued)</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dirty="0" smtClean="0"/>
              <a:t>By </a:t>
            </a:r>
            <a:r>
              <a:rPr lang="en-US" sz="2400" dirty="0"/>
              <a:t>Memorial Day, the same housekeeper regains her normal strength and good health and she enjoys an uneventful and productive summer of work.  On Labor Day weekend she has a water skiing accident, shattering the bones in her lower leg.  Following emergency surgery, she stays in the hospital a week before returning home on bed rest orders for another month.  Her physician tells her afterward that she will likely require 3-4 additional weeks of physical therapy to regain her leg strength before she is fit to return to work.</a:t>
            </a:r>
          </a:p>
          <a:p>
            <a:pPr marL="0" indent="0">
              <a:buNone/>
            </a:pPr>
            <a:endParaRPr lang="en-US" dirty="0"/>
          </a:p>
          <a:p>
            <a:endParaRPr lang="en-US" dirty="0"/>
          </a:p>
        </p:txBody>
      </p:sp>
    </p:spTree>
    <p:extLst>
      <p:ext uri="{BB962C8B-B14F-4D97-AF65-F5344CB8AC3E}">
        <p14:creationId xmlns:p14="http://schemas.microsoft.com/office/powerpoint/2010/main" val="24580968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Professor </a:t>
            </a:r>
            <a:r>
              <a:rPr lang="en-US" b="1" dirty="0"/>
              <a:t>Smith</a:t>
            </a:r>
            <a:br>
              <a:rPr lang="en-US" b="1" dirty="0"/>
            </a:br>
            <a:endParaRPr lang="en-US" b="1" dirty="0"/>
          </a:p>
        </p:txBody>
      </p:sp>
      <p:sp>
        <p:nvSpPr>
          <p:cNvPr id="3" name="Content Placeholder 2"/>
          <p:cNvSpPr>
            <a:spLocks noGrp="1"/>
          </p:cNvSpPr>
          <p:nvPr>
            <p:ph idx="1"/>
          </p:nvPr>
        </p:nvSpPr>
        <p:spPr/>
        <p:txBody>
          <a:bodyPr>
            <a:normAutofit fontScale="92500"/>
          </a:bodyPr>
          <a:lstStyle/>
          <a:p>
            <a:pPr marL="0" indent="0">
              <a:buNone/>
            </a:pPr>
            <a:r>
              <a:rPr lang="en-US" sz="2800" dirty="0" smtClean="0"/>
              <a:t>Faculty </a:t>
            </a:r>
            <a:r>
              <a:rPr lang="en-US" sz="2800" dirty="0"/>
              <a:t>member Smith is diagnosed with cancer in July.  With the support of his physician, Professor Smith requests a medical leave of absence for the fall semester so he can have surgery and undergo chemotherapy treatments.  Professor Smith talks to his department chair, in anticipation of his return to work in the spring semester, and requests the modification of his office room temperature to help with his body-temperature comfort, and asks to teach two late afternoon/evening classes so he can schedule and coordinate doctor’s appointments and to schedule treatments during the daytime.</a:t>
            </a:r>
          </a:p>
          <a:p>
            <a:pPr marL="0" indent="0">
              <a:buNone/>
            </a:pPr>
            <a:endParaRPr lang="en-US" dirty="0"/>
          </a:p>
          <a:p>
            <a:endParaRPr lang="en-US" dirty="0"/>
          </a:p>
        </p:txBody>
      </p:sp>
    </p:spTree>
    <p:extLst>
      <p:ext uri="{BB962C8B-B14F-4D97-AF65-F5344CB8AC3E}">
        <p14:creationId xmlns:p14="http://schemas.microsoft.com/office/powerpoint/2010/main" val="9526144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Professor Smith</a:t>
            </a:r>
            <a:br>
              <a:rPr lang="en-US" b="1" dirty="0" smtClean="0"/>
            </a:br>
            <a:r>
              <a:rPr lang="en-US" b="1" dirty="0" smtClean="0"/>
              <a:t>(continued)</a:t>
            </a:r>
            <a:r>
              <a:rPr lang="en-US" b="1" dirty="0"/>
              <a:t/>
            </a:r>
            <a:br>
              <a:rPr lang="en-US" b="1" dirty="0"/>
            </a:br>
            <a:endParaRPr lang="en-US" b="1" dirty="0"/>
          </a:p>
        </p:txBody>
      </p:sp>
      <p:sp>
        <p:nvSpPr>
          <p:cNvPr id="3" name="Content Placeholder 2"/>
          <p:cNvSpPr>
            <a:spLocks noGrp="1"/>
          </p:cNvSpPr>
          <p:nvPr>
            <p:ph idx="1"/>
          </p:nvPr>
        </p:nvSpPr>
        <p:spPr/>
        <p:txBody>
          <a:bodyPr>
            <a:normAutofit lnSpcReduction="10000"/>
          </a:bodyPr>
          <a:lstStyle/>
          <a:p>
            <a:pPr marL="0" indent="0">
              <a:buNone/>
            </a:pPr>
            <a:r>
              <a:rPr lang="en-US" sz="2800" dirty="0" smtClean="0"/>
              <a:t>By </a:t>
            </a:r>
            <a:r>
              <a:rPr lang="en-US" sz="2800" dirty="0"/>
              <a:t>the following fall, Professor Smith’s cancer is in remission.  Nonetheless, graduate students in his seminar course complain to the department chair about his poor classroom performance and describe him as generally lacking focus and engagement with students in the class.  The department chair sees Professor Smith’s wife </a:t>
            </a:r>
            <a:r>
              <a:rPr lang="en-US" sz="2800" dirty="0" smtClean="0"/>
              <a:t>at a </a:t>
            </a:r>
            <a:r>
              <a:rPr lang="en-US" sz="2800" dirty="0"/>
              <a:t>holiday party and asks </a:t>
            </a:r>
            <a:r>
              <a:rPr lang="en-US" sz="2800" dirty="0" smtClean="0"/>
              <a:t>her how </a:t>
            </a:r>
            <a:r>
              <a:rPr lang="en-US" sz="2800" dirty="0"/>
              <a:t>her husband is doing.  She suggests that he is not always himself these days, describing how he occasionally becomes agitated and disorientated, both of which are unusual behaviors.</a:t>
            </a:r>
          </a:p>
          <a:p>
            <a:pPr marL="0" indent="0">
              <a:buNone/>
            </a:pPr>
            <a:endParaRPr lang="en-US" dirty="0"/>
          </a:p>
          <a:p>
            <a:endParaRPr lang="en-US" dirty="0"/>
          </a:p>
        </p:txBody>
      </p:sp>
    </p:spTree>
    <p:extLst>
      <p:ext uri="{BB962C8B-B14F-4D97-AF65-F5344CB8AC3E}">
        <p14:creationId xmlns:p14="http://schemas.microsoft.com/office/powerpoint/2010/main" val="4973924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Rodger the Dodger</a:t>
            </a:r>
            <a:r>
              <a:rPr lang="en-US" b="1" dirty="0"/>
              <a:t/>
            </a:r>
            <a:br>
              <a:rPr lang="en-US" b="1" dirty="0"/>
            </a:br>
            <a:endParaRPr lang="en-US" b="1" dirty="0"/>
          </a:p>
        </p:txBody>
      </p:sp>
      <p:sp>
        <p:nvSpPr>
          <p:cNvPr id="3" name="Content Placeholder 2"/>
          <p:cNvSpPr>
            <a:spLocks noGrp="1"/>
          </p:cNvSpPr>
          <p:nvPr>
            <p:ph idx="1"/>
          </p:nvPr>
        </p:nvSpPr>
        <p:spPr/>
        <p:txBody>
          <a:bodyPr>
            <a:normAutofit fontScale="85000" lnSpcReduction="10000"/>
          </a:bodyPr>
          <a:lstStyle/>
          <a:p>
            <a:pPr marL="0" indent="0">
              <a:buNone/>
            </a:pPr>
            <a:r>
              <a:rPr lang="en-US" sz="2800" dirty="0" smtClean="0"/>
              <a:t>Roger</a:t>
            </a:r>
            <a:r>
              <a:rPr lang="en-US" sz="2800" dirty="0"/>
              <a:t>, a normally reliable University accountant, started calling in sick on Monday mornings during the past summer.  The pattern started shortly after Roger got a divorce and began working weekends as a bartender.  Roger </a:t>
            </a:r>
            <a:r>
              <a:rPr lang="en-US" sz="2800" dirty="0" smtClean="0"/>
              <a:t>also started </a:t>
            </a:r>
            <a:r>
              <a:rPr lang="en-US" sz="2800" dirty="0"/>
              <a:t>arriving late for work, </a:t>
            </a:r>
            <a:r>
              <a:rPr lang="en-US" sz="2800" dirty="0" smtClean="0"/>
              <a:t>another new behavior </a:t>
            </a:r>
            <a:r>
              <a:rPr lang="en-US" sz="2800" dirty="0"/>
              <a:t>that his coworkers attributed to his new parental demands and responsibilities as a single dad.</a:t>
            </a:r>
          </a:p>
          <a:p>
            <a:pPr marL="0" indent="0">
              <a:buNone/>
            </a:pPr>
            <a:r>
              <a:rPr lang="en-US" sz="2800" dirty="0"/>
              <a:t> </a:t>
            </a:r>
          </a:p>
          <a:p>
            <a:pPr marL="0" indent="0">
              <a:buNone/>
            </a:pPr>
            <a:r>
              <a:rPr lang="en-US" sz="2800" dirty="0"/>
              <a:t>When Roger’s supervisor expressed her concern, Roger said he was “under a lot of stress and pressure at home.”  The supervisor noted that Roger’s performance “was suffering” as his quality of work was dipping and he was missing routine deadlines.  Roger promised that he would “get on top of things.”</a:t>
            </a:r>
          </a:p>
          <a:p>
            <a:pPr marL="0" indent="0">
              <a:buNone/>
            </a:pPr>
            <a:endParaRPr lang="en-US" sz="2800" dirty="0"/>
          </a:p>
          <a:p>
            <a:pPr marL="0" indent="0">
              <a:buNone/>
            </a:pPr>
            <a:endParaRPr lang="en-US" dirty="0"/>
          </a:p>
          <a:p>
            <a:endParaRPr lang="en-US" dirty="0"/>
          </a:p>
        </p:txBody>
      </p:sp>
    </p:spTree>
    <p:extLst>
      <p:ext uri="{BB962C8B-B14F-4D97-AF65-F5344CB8AC3E}">
        <p14:creationId xmlns:p14="http://schemas.microsoft.com/office/powerpoint/2010/main" val="22187446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Rodger the Dodger</a:t>
            </a:r>
            <a:br>
              <a:rPr lang="en-US" b="1" dirty="0" smtClean="0"/>
            </a:br>
            <a:r>
              <a:rPr lang="en-US" b="1" dirty="0" smtClean="0"/>
              <a:t>(continued)</a:t>
            </a:r>
            <a:r>
              <a:rPr lang="en-US" b="1" dirty="0"/>
              <a:t/>
            </a:r>
            <a:br>
              <a:rPr lang="en-US" b="1" dirty="0"/>
            </a:br>
            <a:endParaRPr lang="en-US" b="1"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smtClean="0"/>
              <a:t>A </a:t>
            </a:r>
            <a:r>
              <a:rPr lang="en-US" dirty="0"/>
              <a:t>couple weeks later, Roger’s supervisor suggested that he consider talking with the Benefits Office about taking a leave of absence from work to deal with his stress and his current life circumstances.  The following week Roger presented his supervisor and the Benefits Office with a note from his doctor that said Roger was suffering from “anxiety and depression” and that he would benefit from intermittent leaves of absence.  The Benefits Office approved Roger’s medical leave request.</a:t>
            </a:r>
          </a:p>
          <a:p>
            <a:pPr marL="0" indent="0">
              <a:buNone/>
            </a:pPr>
            <a:r>
              <a:rPr lang="en-US" dirty="0"/>
              <a:t> </a:t>
            </a:r>
          </a:p>
          <a:p>
            <a:pPr marL="0" indent="0">
              <a:buNone/>
            </a:pPr>
            <a:r>
              <a:rPr lang="en-US" dirty="0"/>
              <a:t>In the subsequent months, Roger’s attendance was wildly irregular.  One week he was absent a full day and left work </a:t>
            </a:r>
            <a:r>
              <a:rPr lang="en-US" dirty="0" smtClean="0"/>
              <a:t>early </a:t>
            </a:r>
            <a:r>
              <a:rPr lang="en-US" dirty="0"/>
              <a:t>and didn’t return on two other days.  The next week he was absent four straight days.  And the following week he worked approximately 30 hours, after arriving to work late, </a:t>
            </a:r>
            <a:r>
              <a:rPr lang="en-US" dirty="0" smtClean="0"/>
              <a:t>just before </a:t>
            </a:r>
            <a:r>
              <a:rPr lang="en-US" dirty="0"/>
              <a:t>the lunch hour, on </a:t>
            </a:r>
            <a:r>
              <a:rPr lang="en-US" dirty="0" smtClean="0"/>
              <a:t>three </a:t>
            </a:r>
            <a:r>
              <a:rPr lang="en-US" dirty="0"/>
              <a:t>days.  His irregular attendance continued for more than a month and a half, with his </a:t>
            </a:r>
            <a:r>
              <a:rPr lang="en-US" dirty="0" smtClean="0"/>
              <a:t>total absences </a:t>
            </a:r>
            <a:r>
              <a:rPr lang="en-US" dirty="0"/>
              <a:t>varying between 20% and 60% </a:t>
            </a:r>
            <a:r>
              <a:rPr lang="en-US" dirty="0" smtClean="0"/>
              <a:t>each </a:t>
            </a:r>
            <a:r>
              <a:rPr lang="en-US" dirty="0"/>
              <a:t>week.  As it was the busy time of year for the department, his supervisor failed to </a:t>
            </a:r>
            <a:r>
              <a:rPr lang="en-US" dirty="0" smtClean="0"/>
              <a:t>timely address </a:t>
            </a:r>
            <a:r>
              <a:rPr lang="en-US" dirty="0"/>
              <a:t>Roger’s attendance </a:t>
            </a:r>
            <a:r>
              <a:rPr lang="en-US" dirty="0" smtClean="0"/>
              <a:t>problems.</a:t>
            </a:r>
            <a:endParaRPr lang="en-US" dirty="0"/>
          </a:p>
          <a:p>
            <a:endParaRPr lang="en-US" dirty="0"/>
          </a:p>
        </p:txBody>
      </p:sp>
    </p:spTree>
    <p:extLst>
      <p:ext uri="{BB962C8B-B14F-4D97-AF65-F5344CB8AC3E}">
        <p14:creationId xmlns:p14="http://schemas.microsoft.com/office/powerpoint/2010/main" val="2218744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Resources</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dirty="0" smtClean="0"/>
              <a:t>University’s </a:t>
            </a:r>
            <a:r>
              <a:rPr lang="en-US" sz="2400" dirty="0"/>
              <a:t>FMLA </a:t>
            </a:r>
            <a:r>
              <a:rPr lang="en-US" sz="2400" dirty="0" smtClean="0"/>
              <a:t>Summary</a:t>
            </a:r>
            <a:endParaRPr lang="en-US" sz="2400" dirty="0"/>
          </a:p>
          <a:p>
            <a:pPr marL="0" indent="0">
              <a:buNone/>
            </a:pPr>
            <a:r>
              <a:rPr lang="en-US" sz="2400" u="sng" dirty="0">
                <a:hlinkClick r:id="rId2"/>
              </a:rPr>
              <a:t>https://hr.uncc.edu/family-medical-leave-act-fmla</a:t>
            </a:r>
            <a:endParaRPr lang="en-US" sz="2400" dirty="0"/>
          </a:p>
          <a:p>
            <a:pPr marL="0" indent="0">
              <a:buNone/>
            </a:pPr>
            <a:r>
              <a:rPr lang="en-US" sz="2400" dirty="0"/>
              <a:t> </a:t>
            </a:r>
          </a:p>
          <a:p>
            <a:pPr marL="0" indent="0">
              <a:buNone/>
            </a:pPr>
            <a:r>
              <a:rPr lang="en-US" sz="2400" dirty="0"/>
              <a:t>University’s FMLA Policy Statement </a:t>
            </a:r>
            <a:r>
              <a:rPr lang="en-US" sz="2400" dirty="0" smtClean="0"/>
              <a:t>– </a:t>
            </a:r>
            <a:r>
              <a:rPr lang="en-US" sz="2400" dirty="0"/>
              <a:t>PIM #</a:t>
            </a:r>
            <a:r>
              <a:rPr lang="en-US" sz="2400" dirty="0" smtClean="0"/>
              <a:t>9</a:t>
            </a:r>
            <a:endParaRPr lang="en-US" sz="2400" dirty="0"/>
          </a:p>
          <a:p>
            <a:pPr marL="0" indent="0">
              <a:buNone/>
            </a:pPr>
            <a:r>
              <a:rPr lang="en-US" sz="2400" u="sng" dirty="0">
                <a:hlinkClick r:id="rId3"/>
              </a:rPr>
              <a:t>https://hr.uncc.edu/sites/hr.uncc.edu/files/media/ExtendedLeave12mos_ResourceGuide%205-9-2018.</a:t>
            </a:r>
            <a:r>
              <a:rPr lang="en-US" sz="2400" u="sng" dirty="0" smtClean="0">
                <a:hlinkClick r:id="rId3"/>
              </a:rPr>
              <a:t>pdf</a:t>
            </a:r>
            <a:endParaRPr lang="en-US" sz="2400" dirty="0"/>
          </a:p>
        </p:txBody>
      </p:sp>
    </p:spTree>
    <p:extLst>
      <p:ext uri="{BB962C8B-B14F-4D97-AF65-F5344CB8AC3E}">
        <p14:creationId xmlns:p14="http://schemas.microsoft.com/office/powerpoint/2010/main" val="22428544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lgn="ctr">
              <a:buNone/>
            </a:pPr>
            <a:r>
              <a:rPr lang="en-US" sz="4800" b="1" dirty="0" smtClean="0"/>
              <a:t>Questions?</a:t>
            </a:r>
            <a:endParaRPr lang="en-US" sz="4800" b="1" dirty="0"/>
          </a:p>
        </p:txBody>
      </p:sp>
    </p:spTree>
    <p:extLst>
      <p:ext uri="{BB962C8B-B14F-4D97-AF65-F5344CB8AC3E}">
        <p14:creationId xmlns:p14="http://schemas.microsoft.com/office/powerpoint/2010/main" val="3678468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Resources</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dirty="0" smtClean="0"/>
              <a:t>Extended </a:t>
            </a:r>
            <a:r>
              <a:rPr lang="en-US" sz="2400" dirty="0"/>
              <a:t>Leave of Absence Resource Guide and </a:t>
            </a:r>
            <a:r>
              <a:rPr lang="en-US" sz="2400" dirty="0" smtClean="0"/>
              <a:t>Forms</a:t>
            </a:r>
            <a:endParaRPr lang="en-US" sz="2400" dirty="0"/>
          </a:p>
          <a:p>
            <a:pPr marL="0" indent="0">
              <a:buNone/>
            </a:pPr>
            <a:r>
              <a:rPr lang="en-US" sz="2400" u="sng" dirty="0">
                <a:hlinkClick r:id="rId2"/>
              </a:rPr>
              <a:t>https://hr.uncc.edu/sites/hr.uncc.edu/files/media/ExtendedLeave12mos_ResourceGuide%205-9-2018.pdf</a:t>
            </a:r>
            <a:endParaRPr lang="en-US" sz="2400" dirty="0"/>
          </a:p>
          <a:p>
            <a:pPr marL="0" indent="0">
              <a:buNone/>
            </a:pPr>
            <a:r>
              <a:rPr lang="en-US" sz="2400" dirty="0"/>
              <a:t> </a:t>
            </a:r>
          </a:p>
          <a:p>
            <a:pPr marL="0" indent="0">
              <a:buNone/>
            </a:pPr>
            <a:r>
              <a:rPr lang="en-US" sz="2400" dirty="0"/>
              <a:t>Family and Medical Leave for Nine-Month Faculty, University Policy </a:t>
            </a:r>
            <a:r>
              <a:rPr lang="en-US" sz="2400" dirty="0" smtClean="0"/>
              <a:t>102.6</a:t>
            </a:r>
            <a:endParaRPr lang="en-US" sz="2400" dirty="0"/>
          </a:p>
          <a:p>
            <a:pPr marL="0" indent="0">
              <a:buNone/>
            </a:pPr>
            <a:r>
              <a:rPr lang="en-US" sz="2400" u="sng" dirty="0">
                <a:hlinkClick r:id="rId3"/>
              </a:rPr>
              <a:t>https://legal.uncc.edu/policies/up-102.6</a:t>
            </a:r>
            <a:endParaRPr lang="en-US" sz="2400" dirty="0"/>
          </a:p>
          <a:p>
            <a:pPr marL="0" indent="0">
              <a:buNone/>
            </a:pPr>
            <a:endParaRPr lang="en-US" sz="2400" dirty="0"/>
          </a:p>
        </p:txBody>
      </p:sp>
    </p:spTree>
    <p:extLst>
      <p:ext uri="{BB962C8B-B14F-4D97-AF65-F5344CB8AC3E}">
        <p14:creationId xmlns:p14="http://schemas.microsoft.com/office/powerpoint/2010/main" val="559443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Resources</a:t>
            </a:r>
            <a:endParaRPr lang="en-US" dirty="0"/>
          </a:p>
        </p:txBody>
      </p:sp>
      <p:sp>
        <p:nvSpPr>
          <p:cNvPr id="3" name="Content Placeholder 2"/>
          <p:cNvSpPr>
            <a:spLocks noGrp="1"/>
          </p:cNvSpPr>
          <p:nvPr>
            <p:ph idx="1"/>
          </p:nvPr>
        </p:nvSpPr>
        <p:spPr/>
        <p:txBody>
          <a:bodyPr>
            <a:normAutofit/>
          </a:bodyPr>
          <a:lstStyle/>
          <a:p>
            <a:pPr marL="0" indent="0">
              <a:buNone/>
            </a:pPr>
            <a:endParaRPr lang="en-US" sz="2400" dirty="0" smtClean="0"/>
          </a:p>
          <a:p>
            <a:pPr marL="0" indent="0">
              <a:buNone/>
            </a:pPr>
            <a:r>
              <a:rPr lang="en-US" sz="2400" dirty="0" smtClean="0"/>
              <a:t>Information </a:t>
            </a:r>
            <a:r>
              <a:rPr lang="en-US" sz="2400" dirty="0"/>
              <a:t>on Reasonable Accommodation for Employees with </a:t>
            </a:r>
            <a:r>
              <a:rPr lang="en-US" sz="2400" dirty="0" smtClean="0"/>
              <a:t>Disabilities</a:t>
            </a:r>
            <a:endParaRPr lang="en-US" sz="2400" dirty="0"/>
          </a:p>
          <a:p>
            <a:pPr marL="0" indent="0">
              <a:buNone/>
            </a:pPr>
            <a:r>
              <a:rPr lang="en-US" sz="2400" u="sng" dirty="0">
                <a:hlinkClick r:id="rId2"/>
              </a:rPr>
              <a:t>https://hr.uncc.edu/pims/reasonable-accommodation</a:t>
            </a:r>
            <a:endParaRPr lang="en-US" sz="2400" dirty="0"/>
          </a:p>
          <a:p>
            <a:pPr marL="0" indent="0">
              <a:buNone/>
            </a:pPr>
            <a:r>
              <a:rPr lang="en-US" sz="2400" dirty="0"/>
              <a:t> </a:t>
            </a:r>
          </a:p>
          <a:p>
            <a:pPr marL="0" indent="0">
              <a:buNone/>
            </a:pPr>
            <a:r>
              <a:rPr lang="en-US" sz="2400" dirty="0"/>
              <a:t>University’s Accommodation Request </a:t>
            </a:r>
            <a:r>
              <a:rPr lang="en-US" sz="2400" dirty="0" smtClean="0"/>
              <a:t>Form</a:t>
            </a:r>
            <a:endParaRPr lang="en-US" sz="2400" dirty="0"/>
          </a:p>
          <a:p>
            <a:pPr marL="0" indent="0">
              <a:buNone/>
            </a:pPr>
            <a:r>
              <a:rPr lang="en-US" sz="2400" u="sng" dirty="0">
                <a:hlinkClick r:id="rId2"/>
              </a:rPr>
              <a:t>https://hr.uncc.edu/pims/reasonable-</a:t>
            </a:r>
            <a:r>
              <a:rPr lang="en-US" sz="2400" u="sng" dirty="0" smtClean="0">
                <a:hlinkClick r:id="rId2"/>
              </a:rPr>
              <a:t>accommodation</a:t>
            </a:r>
            <a:endParaRPr lang="en-US" sz="2400" dirty="0"/>
          </a:p>
        </p:txBody>
      </p:sp>
    </p:spTree>
    <p:extLst>
      <p:ext uri="{BB962C8B-B14F-4D97-AF65-F5344CB8AC3E}">
        <p14:creationId xmlns:p14="http://schemas.microsoft.com/office/powerpoint/2010/main" val="283807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What </a:t>
            </a:r>
            <a:r>
              <a:rPr lang="en-US" dirty="0"/>
              <a:t>is a medical qualifying reason under the FMLA</a:t>
            </a:r>
            <a:r>
              <a:rPr lang="en-US" dirty="0" smtClean="0"/>
              <a:t>?</a:t>
            </a:r>
          </a:p>
          <a:p>
            <a:pPr marL="0" indent="0">
              <a:buNone/>
            </a:pPr>
            <a:endParaRPr lang="en-US" dirty="0"/>
          </a:p>
          <a:p>
            <a:r>
              <a:rPr lang="en-US" dirty="0" smtClean="0"/>
              <a:t>A </a:t>
            </a:r>
            <a:r>
              <a:rPr lang="en-US" dirty="0"/>
              <a:t>serious  health condition that prevents an employee from performing one or more of the essential functions of their job</a:t>
            </a:r>
          </a:p>
          <a:p>
            <a:pPr marL="0" indent="0">
              <a:buNone/>
            </a:pPr>
            <a:endParaRPr lang="en-US" dirty="0"/>
          </a:p>
        </p:txBody>
      </p:sp>
    </p:spTree>
    <p:extLst>
      <p:ext uri="{BB962C8B-B14F-4D97-AF65-F5344CB8AC3E}">
        <p14:creationId xmlns:p14="http://schemas.microsoft.com/office/powerpoint/2010/main" val="3794319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Serious </a:t>
            </a:r>
            <a:r>
              <a:rPr lang="en-US" dirty="0"/>
              <a:t>Health </a:t>
            </a:r>
            <a:r>
              <a:rPr lang="en-US" dirty="0" smtClean="0"/>
              <a:t>Condition</a:t>
            </a:r>
          </a:p>
          <a:p>
            <a:pPr marL="0" indent="0">
              <a:buNone/>
            </a:pPr>
            <a:endParaRPr lang="en-US" dirty="0"/>
          </a:p>
          <a:p>
            <a:r>
              <a:rPr lang="en-US" dirty="0" smtClean="0"/>
              <a:t>Under </a:t>
            </a:r>
            <a:r>
              <a:rPr lang="en-US" dirty="0"/>
              <a:t>the FMLA, a serious health condition means an illness, injury, impairment, or physical or mental condition that involves impatient care or continuing treatment by a health care professional.</a:t>
            </a:r>
          </a:p>
          <a:p>
            <a:endParaRPr lang="en-US" dirty="0"/>
          </a:p>
        </p:txBody>
      </p:sp>
    </p:spTree>
    <p:extLst>
      <p:ext uri="{BB962C8B-B14F-4D97-AF65-F5344CB8AC3E}">
        <p14:creationId xmlns:p14="http://schemas.microsoft.com/office/powerpoint/2010/main" val="412046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Job </a:t>
            </a:r>
            <a:r>
              <a:rPr lang="en-US" dirty="0"/>
              <a:t>Protection</a:t>
            </a:r>
          </a:p>
          <a:p>
            <a:pPr marL="0" indent="0">
              <a:buNone/>
            </a:pPr>
            <a:endParaRPr lang="en-US" dirty="0"/>
          </a:p>
          <a:p>
            <a:r>
              <a:rPr lang="en-US" dirty="0" smtClean="0"/>
              <a:t>FMLA </a:t>
            </a:r>
            <a:r>
              <a:rPr lang="en-US" dirty="0"/>
              <a:t>provides up to 12 workweeks of unpaid, job-protected medical leave in a 12-month </a:t>
            </a:r>
            <a:r>
              <a:rPr lang="en-US" dirty="0" smtClean="0"/>
              <a:t>period.</a:t>
            </a:r>
            <a:endParaRPr lang="en-US" dirty="0"/>
          </a:p>
          <a:p>
            <a:endParaRPr lang="en-US" dirty="0"/>
          </a:p>
        </p:txBody>
      </p:sp>
    </p:spTree>
    <p:extLst>
      <p:ext uri="{BB962C8B-B14F-4D97-AF65-F5344CB8AC3E}">
        <p14:creationId xmlns:p14="http://schemas.microsoft.com/office/powerpoint/2010/main" val="412046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Family </a:t>
            </a:r>
            <a:r>
              <a:rPr lang="en-US" b="1" dirty="0"/>
              <a:t>Medical Leave Act (FMLA)</a:t>
            </a:r>
            <a:r>
              <a:rPr lang="en-US" dirty="0"/>
              <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smtClean="0"/>
              <a:t>Covered </a:t>
            </a:r>
            <a:r>
              <a:rPr lang="en-US" dirty="0"/>
              <a:t>Employee</a:t>
            </a:r>
            <a:r>
              <a:rPr lang="en-US" dirty="0"/>
              <a:t> </a:t>
            </a:r>
            <a:endParaRPr lang="en-US" dirty="0" smtClean="0"/>
          </a:p>
          <a:p>
            <a:pPr marL="0" indent="0">
              <a:buNone/>
            </a:pPr>
            <a:endParaRPr lang="en-US" dirty="0"/>
          </a:p>
          <a:p>
            <a:r>
              <a:rPr lang="en-US" dirty="0" smtClean="0"/>
              <a:t>An </a:t>
            </a:r>
            <a:r>
              <a:rPr lang="en-US" dirty="0"/>
              <a:t>employee is eligible if they have been employed for at least 12 months and they have been in pay status at least 1040 hours during the previous 12 months immediately preceding the commencement of leave.</a:t>
            </a:r>
          </a:p>
          <a:p>
            <a:pPr marL="0" indent="0">
              <a:buNone/>
            </a:pPr>
            <a:endParaRPr lang="en-US" dirty="0"/>
          </a:p>
        </p:txBody>
      </p:sp>
    </p:spTree>
    <p:extLst>
      <p:ext uri="{BB962C8B-B14F-4D97-AF65-F5344CB8AC3E}">
        <p14:creationId xmlns:p14="http://schemas.microsoft.com/office/powerpoint/2010/main" val="412046005"/>
      </p:ext>
    </p:extLst>
  </p:cSld>
  <p:clrMapOvr>
    <a:masterClrMapping/>
  </p:clrMapOvr>
</p:sld>
</file>

<file path=ppt/theme/theme1.xml><?xml version="1.0" encoding="utf-8"?>
<a:theme xmlns:a="http://schemas.openxmlformats.org/drawingml/2006/main" name="UNCCharlotte_template05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462</TotalTime>
  <Words>1353</Words>
  <Application>Microsoft Macintosh PowerPoint</Application>
  <PresentationFormat>On-screen Show (4:3)</PresentationFormat>
  <Paragraphs>129</Paragraphs>
  <Slides>30</Slides>
  <Notes>0</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UNCCharlotte_template05 (1)</vt:lpstr>
      <vt:lpstr>1_Office Theme</vt:lpstr>
      <vt:lpstr>“What is Reasonable?” Responding to Medical Leave of Absence and Disability Accommodation Requests from Employees</vt:lpstr>
      <vt:lpstr>“What is Reasonable?” Session Presenters</vt:lpstr>
      <vt:lpstr>Resources</vt:lpstr>
      <vt:lpstr>Resources</vt:lpstr>
      <vt:lpstr>Resources</vt:lpstr>
      <vt:lpstr> Family Medical Leave Act (FMLA) </vt:lpstr>
      <vt:lpstr> Family Medical Leave Act (FMLA) </vt:lpstr>
      <vt:lpstr> Family Medical Leave Act (FMLA) </vt:lpstr>
      <vt:lpstr> Family Medical Leave Act (FMLA) </vt:lpstr>
      <vt:lpstr> Family Medical Leave Act (FMLA) </vt:lpstr>
      <vt:lpstr> Family Medical Leave Act (FMLA) </vt:lpstr>
      <vt:lpstr> Family Medical Leave Act (FMLA) </vt:lpstr>
      <vt:lpstr> Family Medical Leave Act (FMLA) </vt:lpstr>
      <vt:lpstr> Family Medical Leave Act (FMLA) </vt:lpstr>
      <vt:lpstr>Disability and the ADA</vt:lpstr>
      <vt:lpstr>Disability and the ADA</vt:lpstr>
      <vt:lpstr>Disability and the ADA</vt:lpstr>
      <vt:lpstr>Disability and the ADA</vt:lpstr>
      <vt:lpstr>Disability and the ADA</vt:lpstr>
      <vt:lpstr>Disability and the ADA</vt:lpstr>
      <vt:lpstr>Disability and the ADA</vt:lpstr>
      <vt:lpstr>Interaction of ADA and FMLA</vt:lpstr>
      <vt:lpstr>Interaction of ADA and FMLA</vt:lpstr>
      <vt:lpstr> The Unlucky Housekeeper</vt:lpstr>
      <vt:lpstr> The Unlucky Housekeeper (continued)</vt:lpstr>
      <vt:lpstr> Professor Smith </vt:lpstr>
      <vt:lpstr> Professor Smith (continued) </vt:lpstr>
      <vt:lpstr> Rodger the Dodger </vt:lpstr>
      <vt:lpstr> Rodger the Dodger (continued) </vt:lpstr>
      <vt:lpstr>PowerPoint Presentation</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Issues with Big Data</dc:title>
  <dc:creator>Jeff Jensen</dc:creator>
  <cp:lastModifiedBy>Jeff Jensen</cp:lastModifiedBy>
  <cp:revision>27</cp:revision>
  <cp:lastPrinted>2017-03-15T18:45:50Z</cp:lastPrinted>
  <dcterms:created xsi:type="dcterms:W3CDTF">2017-03-15T16:52:39Z</dcterms:created>
  <dcterms:modified xsi:type="dcterms:W3CDTF">2018-10-10T03:46:55Z</dcterms:modified>
</cp:coreProperties>
</file>