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266" r:id="rId2"/>
    <p:sldId id="269" r:id="rId3"/>
    <p:sldId id="268" r:id="rId4"/>
    <p:sldId id="275" r:id="rId5"/>
    <p:sldId id="276" r:id="rId6"/>
    <p:sldId id="281" r:id="rId7"/>
    <p:sldId id="277" r:id="rId8"/>
    <p:sldId id="278" r:id="rId9"/>
    <p:sldId id="282" r:id="rId10"/>
    <p:sldId id="279" r:id="rId11"/>
    <p:sldId id="280" r:id="rId12"/>
    <p:sldId id="272" r:id="rId13"/>
    <p:sldId id="283" r:id="rId14"/>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BD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9" autoAdjust="0"/>
    <p:restoredTop sz="80698" autoAdjust="0"/>
  </p:normalViewPr>
  <p:slideViewPr>
    <p:cSldViewPr snapToGrid="0" snapToObjects="1">
      <p:cViewPr varScale="1">
        <p:scale>
          <a:sx n="89" d="100"/>
          <a:sy n="89" d="100"/>
        </p:scale>
        <p:origin x="1236"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5DA87637-62BB-4FCF-8994-C890B2C58985}" type="datetimeFigureOut">
              <a:rPr lang="en-US" smtClean="0"/>
              <a:t>10/5/2018</a:t>
            </a:fld>
            <a:endParaRPr lang="en-US"/>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38C9BA0E-C61E-4098-827C-C38A8939B8E0}" type="slidenum">
              <a:rPr lang="en-US" smtClean="0"/>
              <a:t>‹#›</a:t>
            </a:fld>
            <a:endParaRPr lang="en-US"/>
          </a:p>
        </p:txBody>
      </p:sp>
    </p:spTree>
    <p:extLst>
      <p:ext uri="{BB962C8B-B14F-4D97-AF65-F5344CB8AC3E}">
        <p14:creationId xmlns:p14="http://schemas.microsoft.com/office/powerpoint/2010/main" val="3777322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2962" y="1"/>
            <a:ext cx="3170583" cy="482027"/>
          </a:xfrm>
          <a:prstGeom prst="rect">
            <a:avLst/>
          </a:prstGeom>
        </p:spPr>
        <p:txBody>
          <a:bodyPr vert="horz" lIns="94851" tIns="47425" rIns="94851" bIns="47425" rtlCol="0"/>
          <a:lstStyle>
            <a:lvl1pPr algn="r">
              <a:defRPr sz="1200"/>
            </a:lvl1pPr>
          </a:lstStyle>
          <a:p>
            <a:fld id="{8A60098B-4E86-4704-B3EC-93EED2D078C3}" type="datetimeFigureOut">
              <a:rPr lang="en-US" smtClean="0"/>
              <a:t>10/5/2018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2183" y="4620250"/>
            <a:ext cx="5850835" cy="3780800"/>
          </a:xfrm>
          <a:prstGeom prst="rect">
            <a:avLst/>
          </a:prstGeom>
        </p:spPr>
        <p:txBody>
          <a:bodyPr vert="horz" lIns="94851" tIns="47425" rIns="94851" bIns="47425"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2962" y="9119173"/>
            <a:ext cx="3170583" cy="482027"/>
          </a:xfrm>
          <a:prstGeom prst="rect">
            <a:avLst/>
          </a:prstGeom>
        </p:spPr>
        <p:txBody>
          <a:bodyPr vert="horz" lIns="94851" tIns="47425" rIns="94851" bIns="47425" rtlCol="0" anchor="b"/>
          <a:lstStyle>
            <a:lvl1pPr algn="r">
              <a:defRPr sz="1200"/>
            </a:lvl1pPr>
          </a:lstStyle>
          <a:p>
            <a:fld id="{BE5F9B07-3E6C-41F3-8006-8FF128712EBC}" type="slidenum">
              <a:rPr lang="en-US" smtClean="0"/>
              <a:t>‹#›</a:t>
            </a:fld>
            <a:endParaRPr lang="en-US"/>
          </a:p>
        </p:txBody>
      </p:sp>
    </p:spTree>
    <p:extLst>
      <p:ext uri="{BB962C8B-B14F-4D97-AF65-F5344CB8AC3E}">
        <p14:creationId xmlns:p14="http://schemas.microsoft.com/office/powerpoint/2010/main" val="3648079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-1890s</a:t>
            </a:r>
            <a:r>
              <a:rPr lang="en-US" baseline="0" dirty="0" smtClean="0"/>
              <a:t> to mid-1930s court </a:t>
            </a:r>
            <a:r>
              <a:rPr lang="en-US" dirty="0" smtClean="0"/>
              <a:t>declared unconstitutional over 200 federal, state, and local laws that were designed to protect workers and consumers.</a:t>
            </a:r>
          </a:p>
          <a:p>
            <a:r>
              <a:rPr lang="en-US" dirty="0" smtClean="0"/>
              <a:t>-Warren court, in particular,</a:t>
            </a:r>
            <a:r>
              <a:rPr lang="en-US" baseline="0" dirty="0" smtClean="0"/>
              <a:t> expanded liberties such as voting and privacy, and protected the rights of criminal defendants.</a:t>
            </a:r>
            <a:endParaRPr lang="en-US" dirty="0" smtClean="0"/>
          </a:p>
          <a:p>
            <a:endParaRPr lang="en-US" dirty="0"/>
          </a:p>
        </p:txBody>
      </p:sp>
      <p:sp>
        <p:nvSpPr>
          <p:cNvPr id="4" name="Slide Number Placeholder 3"/>
          <p:cNvSpPr>
            <a:spLocks noGrp="1"/>
          </p:cNvSpPr>
          <p:nvPr>
            <p:ph type="sldNum" sz="quarter" idx="10"/>
          </p:nvPr>
        </p:nvSpPr>
        <p:spPr/>
        <p:txBody>
          <a:bodyPr/>
          <a:lstStyle/>
          <a:p>
            <a:fld id="{BE5F9B07-3E6C-41F3-8006-8FF128712EBC}" type="slidenum">
              <a:rPr lang="en-US" smtClean="0"/>
              <a:t>2</a:t>
            </a:fld>
            <a:endParaRPr lang="en-US"/>
          </a:p>
        </p:txBody>
      </p:sp>
    </p:spTree>
    <p:extLst>
      <p:ext uri="{BB962C8B-B14F-4D97-AF65-F5344CB8AC3E}">
        <p14:creationId xmlns:p14="http://schemas.microsoft.com/office/powerpoint/2010/main" val="491592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Madison v. Alabama…Vernon Madison, an Alabama inmate who has been on death row for more than 30 years for the murder of a Mobile police officer, Julius Schulte. In that time, Madison has had several strokes, causing significant brain damage, and suffers from (among other things) dementia and long-term memory loss;</a:t>
            </a:r>
            <a:r>
              <a:rPr lang="en-US" baseline="0" dirty="0" smtClean="0"/>
              <a:t> no memory of shooting officer. </a:t>
            </a:r>
            <a:r>
              <a:rPr lang="en-US" dirty="0" smtClean="0"/>
              <a:t>4-4</a:t>
            </a:r>
            <a:r>
              <a:rPr lang="en-US" baseline="0" dirty="0" smtClean="0"/>
              <a:t> decision previously after Scalia’s death but before </a:t>
            </a:r>
            <a:r>
              <a:rPr lang="en-US" dirty="0" smtClean="0"/>
              <a:t>In Ford v. Wainwright, the Supreme Court held in 1985 that executing the insane is not allowed due the Eight Amendment, and in </a:t>
            </a:r>
            <a:r>
              <a:rPr lang="en-US" dirty="0" err="1" smtClean="0"/>
              <a:t>Panetti</a:t>
            </a:r>
            <a:r>
              <a:rPr lang="en-US" dirty="0" smtClean="0"/>
              <a:t> v. Quarterman, they held in 2007 that to be sentenced to death an inmate must understand "the meaning and purpose of" his death sentence.</a:t>
            </a:r>
          </a:p>
          <a:p>
            <a:endParaRPr lang="en-US" dirty="0" smtClean="0"/>
          </a:p>
          <a:p>
            <a:r>
              <a:rPr lang="en-US" dirty="0" smtClean="0"/>
              <a:t>WE DON’T KNOW </a:t>
            </a:r>
            <a:r>
              <a:rPr lang="en-US" dirty="0" err="1" smtClean="0"/>
              <a:t>Kavanaugh</a:t>
            </a:r>
            <a:r>
              <a:rPr lang="en-US" dirty="0" smtClean="0"/>
              <a:t>. Remember</a:t>
            </a:r>
            <a:r>
              <a:rPr lang="en-US" baseline="0" dirty="0" smtClean="0"/>
              <a:t> Reagan appointed both O’Connor AND Kennedy; George H.W. Bush appointed David Souter. </a:t>
            </a:r>
            <a:r>
              <a:rPr lang="en-US" baseline="0" dirty="0" err="1" smtClean="0"/>
              <a:t>Kavanaugh’s</a:t>
            </a:r>
            <a:r>
              <a:rPr lang="en-US" baseline="0" dirty="0" smtClean="0"/>
              <a:t> Judicial Common Space score uses the ideologies of the nominating president and the judge’s home-state senators to triangulate a judge’s ideology. The latter is included as a nod to the norm of “senatorial courtesy” — the tacit agreement that other senators not support a nominee who is opposed by senators from the nominee’s state.</a:t>
            </a:r>
            <a:endParaRPr lang="en-US" dirty="0"/>
          </a:p>
        </p:txBody>
      </p:sp>
      <p:sp>
        <p:nvSpPr>
          <p:cNvPr id="4" name="Slide Number Placeholder 3"/>
          <p:cNvSpPr>
            <a:spLocks noGrp="1"/>
          </p:cNvSpPr>
          <p:nvPr>
            <p:ph type="sldNum" sz="quarter" idx="10"/>
          </p:nvPr>
        </p:nvSpPr>
        <p:spPr/>
        <p:txBody>
          <a:bodyPr/>
          <a:lstStyle/>
          <a:p>
            <a:fld id="{BE5F9B07-3E6C-41F3-8006-8FF128712EBC}" type="slidenum">
              <a:rPr lang="en-US" smtClean="0"/>
              <a:t>12</a:t>
            </a:fld>
            <a:endParaRPr lang="en-US"/>
          </a:p>
        </p:txBody>
      </p:sp>
    </p:spTree>
    <p:extLst>
      <p:ext uri="{BB962C8B-B14F-4D97-AF65-F5344CB8AC3E}">
        <p14:creationId xmlns:p14="http://schemas.microsoft.com/office/powerpoint/2010/main" val="1628580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-Bork became a verb</a:t>
            </a:r>
            <a:r>
              <a:rPr lang="en-US" baseline="0" dirty="0" smtClean="0"/>
              <a:t> after he was voted down by a Democratic coalition who asserted he was an extreme ideologist who would roll back civil rights protections and advocated for executive </a:t>
            </a:r>
            <a:r>
              <a:rPr lang="en-US" baseline="0" dirty="0" err="1" smtClean="0"/>
              <a:t>supremecy</a:t>
            </a:r>
            <a:r>
              <a:rPr lang="en-US" baseline="0" dirty="0" smtClean="0"/>
              <a:t>. Opposed by ACLU, along with Rehnquist, Alito, and </a:t>
            </a:r>
            <a:r>
              <a:rPr lang="en-US" baseline="0" dirty="0" err="1" smtClean="0"/>
              <a:t>Kavanaugh</a:t>
            </a:r>
            <a:r>
              <a:rPr lang="en-US" baseline="0" dirty="0" smtClean="0"/>
              <a:t>.</a:t>
            </a:r>
          </a:p>
          <a:p>
            <a:endParaRPr lang="en-US" baseline="0" dirty="0" smtClean="0"/>
          </a:p>
          <a:p>
            <a:r>
              <a:rPr lang="en-US" baseline="0" dirty="0" smtClean="0"/>
              <a:t>-Douglas Ginsburg withdrew after NPR’s Nina Totenberg revealed he had used marijuana in the 60s and 70s; no relation to RBG. Remember this was set against backdrop of Nancy Reagan’s war on drugs and the “Just Say No” campaign</a:t>
            </a:r>
          </a:p>
          <a:p>
            <a:endParaRPr lang="en-US" dirty="0" smtClean="0"/>
          </a:p>
          <a:p>
            <a:r>
              <a:rPr lang="en-US" dirty="0" smtClean="0"/>
              <a:t>-last unanimous</a:t>
            </a:r>
            <a:r>
              <a:rPr lang="en-US" baseline="0" dirty="0" smtClean="0"/>
              <a:t> vote for SCOTUS appointee (RBG: 96-3 in 1993, Jesse Helms was one of the dissenters)</a:t>
            </a:r>
          </a:p>
          <a:p>
            <a:endParaRPr lang="en-US" baseline="0" dirty="0" smtClean="0"/>
          </a:p>
          <a:p>
            <a:r>
              <a:rPr lang="en-US" baseline="0" dirty="0" smtClean="0"/>
              <a:t>-Kennedy came from 9</a:t>
            </a:r>
            <a:r>
              <a:rPr lang="en-US" baseline="30000" dirty="0" smtClean="0"/>
              <a:t>th</a:t>
            </a:r>
            <a:r>
              <a:rPr lang="en-US" baseline="0" dirty="0" smtClean="0"/>
              <a:t> Circuit Court of Appeals</a:t>
            </a:r>
            <a:endParaRPr lang="en-US" dirty="0"/>
          </a:p>
        </p:txBody>
      </p:sp>
      <p:sp>
        <p:nvSpPr>
          <p:cNvPr id="4" name="Slide Number Placeholder 3"/>
          <p:cNvSpPr>
            <a:spLocks noGrp="1"/>
          </p:cNvSpPr>
          <p:nvPr>
            <p:ph type="sldNum" sz="quarter" idx="10"/>
          </p:nvPr>
        </p:nvSpPr>
        <p:spPr/>
        <p:txBody>
          <a:bodyPr/>
          <a:lstStyle/>
          <a:p>
            <a:fld id="{BE5F9B07-3E6C-41F3-8006-8FF128712EBC}" type="slidenum">
              <a:rPr lang="en-US" smtClean="0"/>
              <a:t>3</a:t>
            </a:fld>
            <a:endParaRPr lang="en-US"/>
          </a:p>
        </p:txBody>
      </p:sp>
    </p:spTree>
    <p:extLst>
      <p:ext uri="{BB962C8B-B14F-4D97-AF65-F5344CB8AC3E}">
        <p14:creationId xmlns:p14="http://schemas.microsoft.com/office/powerpoint/2010/main" val="711974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5F9B07-3E6C-41F3-8006-8FF128712EBC}" type="slidenum">
              <a:rPr lang="en-US" smtClean="0"/>
              <a:t>4</a:t>
            </a:fld>
            <a:endParaRPr lang="en-US"/>
          </a:p>
        </p:txBody>
      </p:sp>
    </p:spTree>
    <p:extLst>
      <p:ext uri="{BB962C8B-B14F-4D97-AF65-F5344CB8AC3E}">
        <p14:creationId xmlns:p14="http://schemas.microsoft.com/office/powerpoint/2010/main" val="876641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5F9B07-3E6C-41F3-8006-8FF128712EBC}" type="slidenum">
              <a:rPr lang="en-US" smtClean="0"/>
              <a:t>5</a:t>
            </a:fld>
            <a:endParaRPr lang="en-US"/>
          </a:p>
        </p:txBody>
      </p:sp>
    </p:spTree>
    <p:extLst>
      <p:ext uri="{BB962C8B-B14F-4D97-AF65-F5344CB8AC3E}">
        <p14:creationId xmlns:p14="http://schemas.microsoft.com/office/powerpoint/2010/main" val="2112053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5F9B07-3E6C-41F3-8006-8FF128712EBC}" type="slidenum">
              <a:rPr lang="en-US" smtClean="0"/>
              <a:t>6</a:t>
            </a:fld>
            <a:endParaRPr lang="en-US"/>
          </a:p>
        </p:txBody>
      </p:sp>
    </p:spTree>
    <p:extLst>
      <p:ext uri="{BB962C8B-B14F-4D97-AF65-F5344CB8AC3E}">
        <p14:creationId xmlns:p14="http://schemas.microsoft.com/office/powerpoint/2010/main" val="3243233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i="1" dirty="0" smtClean="0"/>
              <a:t>Parents Involved</a:t>
            </a:r>
            <a:r>
              <a:rPr lang="en-US" baseline="0" dirty="0" smtClean="0"/>
              <a:t> case: At issue were efforts for voluntary school desegregation and integration in Seattle, Washington, and Louisville, Kentucky. Both school districts voluntarily used individualized racial classifications to achieve diversity and/or to avoid racial isolation through student assignment. The Court recognized that seeking diversity and avoiding racial isolation are compelling state interests, but struck down both school districts' assignment plans, finding that the plans were not sufficiently "narrowly tailored," a legal term that essentially suggests that the means or method being employed (in this case, a student assignment plan based on individualized racial classifications) is closely and narrowly tied to the ends (the stated goals of achieving diversity and/or avoiding racial isolation).</a:t>
            </a:r>
          </a:p>
          <a:p>
            <a:endParaRPr lang="en-US" baseline="0" dirty="0" smtClean="0"/>
          </a:p>
          <a:p>
            <a:r>
              <a:rPr lang="en-US" baseline="0" dirty="0" smtClean="0"/>
              <a:t>-</a:t>
            </a:r>
            <a:r>
              <a:rPr lang="en-US" baseline="0" dirty="0" err="1" smtClean="0"/>
              <a:t>Kavanaugh</a:t>
            </a:r>
            <a:r>
              <a:rPr lang="en-US" baseline="0" dirty="0" smtClean="0"/>
              <a:t> has not had any race cases, but once predicted in an op-ed for the WSJ that SCOTUS would eventually find that “in the eyes of government, we are just one race.”</a:t>
            </a:r>
            <a:endParaRPr lang="en-US" dirty="0"/>
          </a:p>
        </p:txBody>
      </p:sp>
      <p:sp>
        <p:nvSpPr>
          <p:cNvPr id="4" name="Slide Number Placeholder 3"/>
          <p:cNvSpPr>
            <a:spLocks noGrp="1"/>
          </p:cNvSpPr>
          <p:nvPr>
            <p:ph type="sldNum" sz="quarter" idx="10"/>
          </p:nvPr>
        </p:nvSpPr>
        <p:spPr/>
        <p:txBody>
          <a:bodyPr/>
          <a:lstStyle/>
          <a:p>
            <a:fld id="{BE5F9B07-3E6C-41F3-8006-8FF128712EBC}" type="slidenum">
              <a:rPr lang="en-US" smtClean="0"/>
              <a:t>7</a:t>
            </a:fld>
            <a:endParaRPr lang="en-US"/>
          </a:p>
        </p:txBody>
      </p:sp>
    </p:spTree>
    <p:extLst>
      <p:ext uri="{BB962C8B-B14F-4D97-AF65-F5344CB8AC3E}">
        <p14:creationId xmlns:p14="http://schemas.microsoft.com/office/powerpoint/2010/main" val="34872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5F9B07-3E6C-41F3-8006-8FF128712EBC}" type="slidenum">
              <a:rPr lang="en-US" smtClean="0"/>
              <a:t>8</a:t>
            </a:fld>
            <a:endParaRPr lang="en-US"/>
          </a:p>
        </p:txBody>
      </p:sp>
    </p:spTree>
    <p:extLst>
      <p:ext uri="{BB962C8B-B14F-4D97-AF65-F5344CB8AC3E}">
        <p14:creationId xmlns:p14="http://schemas.microsoft.com/office/powerpoint/2010/main" val="811893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Hodgson:</a:t>
            </a:r>
            <a:r>
              <a:rPr lang="en-US" i="1" baseline="0" dirty="0" smtClean="0"/>
              <a:t> </a:t>
            </a:r>
            <a:r>
              <a:rPr lang="en-US" dirty="0" smtClean="0"/>
              <a:t>The case concerned a Minnesota law. The law required notice to both parents of a minor before she could undergo an abortion; it also contained a judicial bypass provision designed to take effect only if a court found one to be necessary. </a:t>
            </a:r>
            <a:r>
              <a:rPr lang="en-US" dirty="0"/>
              <a:t>The ruling struck down the two-parent notification requirement, the majority citing an APA brief asserting that one-parent families are common in that state and that within the state, a minor often only needs one parent's permission for certain health needs; the rest of the statute, though, was voted constitutional because of its allowance for judicial bypass.</a:t>
            </a:r>
          </a:p>
          <a:p>
            <a:endParaRPr lang="en-US" dirty="0"/>
          </a:p>
          <a:p>
            <a:r>
              <a:rPr lang="en-US" i="1" dirty="0" err="1"/>
              <a:t>Carhart</a:t>
            </a:r>
            <a:r>
              <a:rPr lang="en-US" i="1" dirty="0"/>
              <a:t> </a:t>
            </a:r>
            <a:r>
              <a:rPr lang="en-US" dirty="0"/>
              <a:t>cases: </a:t>
            </a:r>
            <a:r>
              <a:rPr lang="en-US" dirty="0" err="1"/>
              <a:t>Carhart</a:t>
            </a:r>
            <a:r>
              <a:rPr lang="en-US" dirty="0"/>
              <a:t> was Nebraska doctor specializing in procedure; earlier Nebraska law was deemed to be “more ambiguous” than federal law but distinction is largely fiction.</a:t>
            </a:r>
            <a:endParaRPr lang="en-US" i="1" dirty="0"/>
          </a:p>
        </p:txBody>
      </p:sp>
      <p:sp>
        <p:nvSpPr>
          <p:cNvPr id="4" name="Slide Number Placeholder 3"/>
          <p:cNvSpPr>
            <a:spLocks noGrp="1"/>
          </p:cNvSpPr>
          <p:nvPr>
            <p:ph type="sldNum" sz="quarter" idx="10"/>
          </p:nvPr>
        </p:nvSpPr>
        <p:spPr/>
        <p:txBody>
          <a:bodyPr/>
          <a:lstStyle/>
          <a:p>
            <a:fld id="{BE5F9B07-3E6C-41F3-8006-8FF128712EBC}" type="slidenum">
              <a:rPr lang="en-US" smtClean="0"/>
              <a:t>9</a:t>
            </a:fld>
            <a:endParaRPr lang="en-US"/>
          </a:p>
        </p:txBody>
      </p:sp>
    </p:spTree>
    <p:extLst>
      <p:ext uri="{BB962C8B-B14F-4D97-AF65-F5344CB8AC3E}">
        <p14:creationId xmlns:p14="http://schemas.microsoft.com/office/powerpoint/2010/main" val="2076108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if the hypothetical fire department discussed above used the 100-pound requirement, that policy might disproportionately exclude female job applicants from employment. Under the 80% rule mentioned above, unsuccessful female job applicants would have a prima facie case of disparate impact "discrimination" against the department if they passed the 100-pound test at a rate less than 80% of the rate at which men passed the test. In order to avoid a lawsuit by the female job applicants, the department might refuse to hire anyone from its applicant pool—in other words, the department may refuse to hire anyone because too many of the successful job applicants were male. Thus, the employer would have intentionally discriminated against the successful male job applicants because of their gender, and that likely amounts to illegal disparate treatment and a violation of the Constitution's right to equal protection. In the 2009 case Ricci v. </a:t>
            </a:r>
            <a:r>
              <a:rPr lang="en-US" dirty="0" err="1" smtClean="0"/>
              <a:t>DeStefano</a:t>
            </a:r>
            <a:r>
              <a:rPr lang="en-US" dirty="0" smtClean="0"/>
              <a:t>, the U.S. Supreme Court did rule that a fire department committed illegal disparate treatment by refusing to promote white firefighters, in an effort to avoid disparate impact liability in a potential lawsuit by black and Hispanic firefighters who disproportionately failed the required tests for promotion. </a:t>
            </a:r>
            <a:endParaRPr lang="en-US" dirty="0"/>
          </a:p>
        </p:txBody>
      </p:sp>
      <p:sp>
        <p:nvSpPr>
          <p:cNvPr id="4" name="Slide Number Placeholder 3"/>
          <p:cNvSpPr>
            <a:spLocks noGrp="1"/>
          </p:cNvSpPr>
          <p:nvPr>
            <p:ph type="sldNum" sz="quarter" idx="10"/>
          </p:nvPr>
        </p:nvSpPr>
        <p:spPr/>
        <p:txBody>
          <a:bodyPr/>
          <a:lstStyle/>
          <a:p>
            <a:fld id="{BE5F9B07-3E6C-41F3-8006-8FF128712EBC}" type="slidenum">
              <a:rPr lang="en-US" smtClean="0"/>
              <a:t>11</a:t>
            </a:fld>
            <a:endParaRPr lang="en-US"/>
          </a:p>
        </p:txBody>
      </p:sp>
    </p:spTree>
    <p:extLst>
      <p:ext uri="{BB962C8B-B14F-4D97-AF65-F5344CB8AC3E}">
        <p14:creationId xmlns:p14="http://schemas.microsoft.com/office/powerpoint/2010/main" val="4287448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3734376"/>
            <a:ext cx="10363200" cy="1362075"/>
          </a:xfrm>
        </p:spPr>
        <p:txBody>
          <a:bodyPr anchor="t">
            <a:normAutofit/>
          </a:bodyPr>
          <a:lstStyle>
            <a:lvl1pPr algn="l">
              <a:defRPr sz="4000" b="1" cap="all" baseline="0">
                <a:solidFill>
                  <a:srgbClr val="C4BD97"/>
                </a:solidFill>
              </a:defRPr>
            </a:lvl1pPr>
          </a:lstStyle>
          <a:p>
            <a:r>
              <a:rPr lang="en-US" dirty="0" smtClean="0"/>
              <a:t>Slide Titles: Times New Roman 40pt</a:t>
            </a:r>
            <a:endParaRPr lang="en-US" dirty="0"/>
          </a:p>
        </p:txBody>
      </p:sp>
      <p:sp>
        <p:nvSpPr>
          <p:cNvPr id="3" name="Text Placeholder 2"/>
          <p:cNvSpPr>
            <a:spLocks noGrp="1"/>
          </p:cNvSpPr>
          <p:nvPr>
            <p:ph type="body" idx="1" hasCustomPrompt="1"/>
          </p:nvPr>
        </p:nvSpPr>
        <p:spPr>
          <a:xfrm>
            <a:off x="963084" y="2187646"/>
            <a:ext cx="10363200" cy="1500187"/>
          </a:xfrm>
        </p:spPr>
        <p:txBody>
          <a:bodyPr anchor="b">
            <a:normAutofit/>
          </a:bodyPr>
          <a:lstStyle>
            <a:lvl1pPr marL="0" indent="0">
              <a:buNone/>
              <a:defRPr sz="2400" b="1"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Department or Division</a:t>
            </a:r>
          </a:p>
        </p:txBody>
      </p:sp>
    </p:spTree>
    <p:extLst>
      <p:ext uri="{BB962C8B-B14F-4D97-AF65-F5344CB8AC3E}">
        <p14:creationId xmlns:p14="http://schemas.microsoft.com/office/powerpoint/2010/main" val="542030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2024" y="2130426"/>
            <a:ext cx="11077609" cy="1470025"/>
          </a:xfrm>
        </p:spPr>
        <p:txBody>
          <a:bodyPr/>
          <a:lstStyle/>
          <a:p>
            <a:r>
              <a:rPr lang="en-US" dirty="0" smtClean="0"/>
              <a:t>Slide Titles: Times New Roman 40pt</a:t>
            </a:r>
            <a:endParaRPr lang="en-US" dirty="0"/>
          </a:p>
        </p:txBody>
      </p:sp>
      <p:sp>
        <p:nvSpPr>
          <p:cNvPr id="3" name="Subtitle 2"/>
          <p:cNvSpPr>
            <a:spLocks noGrp="1"/>
          </p:cNvSpPr>
          <p:nvPr>
            <p:ph type="subTitle" idx="1" hasCustomPrompt="1"/>
          </p:nvPr>
        </p:nvSpPr>
        <p:spPr>
          <a:xfrm>
            <a:off x="1828800" y="3473114"/>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Slide Content Font: Arial 32pt</a:t>
            </a:r>
          </a:p>
        </p:txBody>
      </p:sp>
    </p:spTree>
    <p:extLst>
      <p:ext uri="{BB962C8B-B14F-4D97-AF65-F5344CB8AC3E}">
        <p14:creationId xmlns:p14="http://schemas.microsoft.com/office/powerpoint/2010/main" val="2313599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Titles: Times New Roman 40pt</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337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609600" y="6356351"/>
            <a:ext cx="5592229" cy="365125"/>
          </a:xfrm>
          <a:prstGeom prst="rect">
            <a:avLst/>
          </a:prstGeom>
        </p:spPr>
        <p:txBody>
          <a:bodyPr/>
          <a:lstStyle/>
          <a:p>
            <a:endParaRPr lang="en-US" dirty="0"/>
          </a:p>
        </p:txBody>
      </p:sp>
    </p:spTree>
    <p:extLst>
      <p:ext uri="{BB962C8B-B14F-4D97-AF65-F5344CB8AC3E}">
        <p14:creationId xmlns:p14="http://schemas.microsoft.com/office/powerpoint/2010/main" val="374921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8699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Titles: Times New Roman 40pt</a:t>
            </a:r>
            <a:endParaRPr lang="en-US" dirty="0"/>
          </a:p>
        </p:txBody>
      </p:sp>
    </p:spTree>
    <p:extLst>
      <p:ext uri="{BB962C8B-B14F-4D97-AF65-F5344CB8AC3E}">
        <p14:creationId xmlns:p14="http://schemas.microsoft.com/office/powerpoint/2010/main" val="3880253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92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68953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30943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168444"/>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81725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Slide Titles: Times New Roman 40pt</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Bulleted Lists Top Level: Arial 32pt</a:t>
            </a:r>
          </a:p>
          <a:p>
            <a:pPr lvl="1"/>
            <a:r>
              <a:rPr lang="en-US" dirty="0" smtClean="0"/>
              <a:t>Second level: Arial 28pt</a:t>
            </a:r>
          </a:p>
          <a:p>
            <a:pPr lvl="2"/>
            <a:r>
              <a:rPr lang="en-US" dirty="0" smtClean="0"/>
              <a:t>Third level: Arial 24pt</a:t>
            </a:r>
          </a:p>
          <a:p>
            <a:pPr lvl="3"/>
            <a:r>
              <a:rPr lang="en-US" dirty="0" smtClean="0"/>
              <a:t>Fourth level: Arial 20pt</a:t>
            </a:r>
          </a:p>
          <a:p>
            <a:pPr lvl="4"/>
            <a:r>
              <a:rPr lang="en-US" dirty="0" smtClean="0"/>
              <a:t>Fifth level: Arial 20pt</a:t>
            </a:r>
            <a:endParaRPr lang="en-US" dirty="0"/>
          </a:p>
        </p:txBody>
      </p:sp>
      <p:sp>
        <p:nvSpPr>
          <p:cNvPr id="5" name="TextBox 4"/>
          <p:cNvSpPr txBox="1"/>
          <p:nvPr userDrawn="1"/>
        </p:nvSpPr>
        <p:spPr>
          <a:xfrm>
            <a:off x="8833965" y="4955059"/>
            <a:ext cx="3358035" cy="1902941"/>
          </a:xfrm>
          <a:prstGeom prst="rect">
            <a:avLst/>
          </a:prstGeom>
          <a:solidFill>
            <a:schemeClr val="bg1"/>
          </a:solidFill>
          <a:effectLst>
            <a:softEdge rad="63500"/>
          </a:effectLst>
        </p:spPr>
        <p:txBody>
          <a:bodyPr wrap="square" rtlCol="0">
            <a:spAutoFit/>
          </a:bodyPr>
          <a:lstStyle/>
          <a:p>
            <a:endParaRPr lang="en-US" dirty="0"/>
          </a:p>
        </p:txBody>
      </p:sp>
      <p:pic>
        <p:nvPicPr>
          <p:cNvPr id="6" name="Picture 5"/>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119930" y="5577524"/>
            <a:ext cx="2550631" cy="1097280"/>
          </a:xfrm>
          <a:prstGeom prst="rect">
            <a:avLst/>
          </a:prstGeom>
        </p:spPr>
      </p:pic>
    </p:spTree>
    <p:extLst>
      <p:ext uri="{BB962C8B-B14F-4D97-AF65-F5344CB8AC3E}">
        <p14:creationId xmlns:p14="http://schemas.microsoft.com/office/powerpoint/2010/main" val="1123359993"/>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l" defTabSz="457200" rtl="0" eaLnBrk="1" latinLnBrk="0" hangingPunct="1">
        <a:spcBef>
          <a:spcPct val="0"/>
        </a:spcBef>
        <a:buNone/>
        <a:defRPr sz="4000" b="1" kern="1200" baseline="0">
          <a:solidFill>
            <a:schemeClr val="bg2">
              <a:lumMod val="50000"/>
            </a:schemeClr>
          </a:solidFill>
          <a:latin typeface="Times New Roman"/>
          <a:ea typeface="+mj-ea"/>
          <a:cs typeface="+mj-cs"/>
        </a:defRPr>
      </a:lvl1pPr>
    </p:titleStyle>
    <p:bodyStyle>
      <a:lvl1pPr marL="342900" indent="-342900" algn="l" defTabSz="457200" rtl="0" eaLnBrk="1" latinLnBrk="0" hangingPunct="1">
        <a:spcBef>
          <a:spcPct val="20000"/>
        </a:spcBef>
        <a:buFont typeface="Arial"/>
        <a:buChar char="•"/>
        <a:defRPr sz="3200" kern="1200" baseline="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84" y="3053338"/>
            <a:ext cx="10363200" cy="1362075"/>
          </a:xfrm>
        </p:spPr>
        <p:txBody>
          <a:bodyPr>
            <a:normAutofit fontScale="90000"/>
          </a:bodyPr>
          <a:lstStyle/>
          <a:p>
            <a:pPr algn="ctr"/>
            <a:r>
              <a:rPr lang="en-US" dirty="0" smtClean="0">
                <a:latin typeface="Arial" panose="020B0604020202020204" pitchFamily="34" charset="0"/>
                <a:cs typeface="Arial" panose="020B0604020202020204" pitchFamily="34" charset="0"/>
              </a:rPr>
              <a:t>DIVISION OF INSTITUTIONAL INTEGRITY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LEGAL SYMPOSIUM</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OCTOBER 16, 2018</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041143" y="1117129"/>
            <a:ext cx="10363200" cy="1500187"/>
          </a:xfrm>
        </p:spPr>
        <p:txBody>
          <a:bodyPr>
            <a:normAutofit fontScale="77500" lnSpcReduction="20000"/>
          </a:bodyPr>
          <a:lstStyle/>
          <a:p>
            <a:pPr algn="ctr"/>
            <a:r>
              <a:rPr lang="en-US" sz="4800" dirty="0"/>
              <a:t>5-4: How </a:t>
            </a:r>
            <a:r>
              <a:rPr lang="en-US" sz="4800" dirty="0" smtClean="0"/>
              <a:t>Brett </a:t>
            </a:r>
            <a:r>
              <a:rPr lang="en-US" sz="4800" dirty="0" err="1" smtClean="0"/>
              <a:t>Kavanaugh’s</a:t>
            </a:r>
            <a:r>
              <a:rPr lang="en-US" sz="4800" dirty="0" smtClean="0"/>
              <a:t> Supreme Court Appointment Might </a:t>
            </a:r>
            <a:r>
              <a:rPr lang="en-US" sz="4800" dirty="0"/>
              <a:t>Affect </a:t>
            </a:r>
            <a:r>
              <a:rPr lang="en-US" sz="4800" dirty="0" smtClean="0"/>
              <a:t>UNC Charlotte</a:t>
            </a:r>
            <a:endParaRPr lang="en-US" sz="4800" dirty="0"/>
          </a:p>
        </p:txBody>
      </p:sp>
    </p:spTree>
    <p:extLst>
      <p:ext uri="{BB962C8B-B14F-4D97-AF65-F5344CB8AC3E}">
        <p14:creationId xmlns:p14="http://schemas.microsoft.com/office/powerpoint/2010/main" val="226460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Issues: Gun Rights</a:t>
            </a:r>
            <a:endParaRPr lang="en-US" dirty="0"/>
          </a:p>
        </p:txBody>
      </p:sp>
      <p:sp>
        <p:nvSpPr>
          <p:cNvPr id="3" name="Content Placeholder 2"/>
          <p:cNvSpPr>
            <a:spLocks noGrp="1"/>
          </p:cNvSpPr>
          <p:nvPr>
            <p:ph idx="1"/>
          </p:nvPr>
        </p:nvSpPr>
        <p:spPr>
          <a:xfrm>
            <a:off x="609600" y="1299755"/>
            <a:ext cx="10972800" cy="4525963"/>
          </a:xfrm>
        </p:spPr>
        <p:txBody>
          <a:bodyPr>
            <a:normAutofit/>
          </a:bodyPr>
          <a:lstStyle/>
          <a:p>
            <a:r>
              <a:rPr lang="en-US" dirty="0" smtClean="0"/>
              <a:t>Very few 2</a:t>
            </a:r>
            <a:r>
              <a:rPr lang="en-US" baseline="30000" dirty="0" smtClean="0"/>
              <a:t>nd</a:t>
            </a:r>
            <a:r>
              <a:rPr lang="en-US" dirty="0" smtClean="0"/>
              <a:t> Amendment cases, unresolved issues:</a:t>
            </a:r>
          </a:p>
          <a:p>
            <a:pPr lvl="1"/>
            <a:r>
              <a:rPr lang="en-US" dirty="0" smtClean="0"/>
              <a:t>Right to bear arms </a:t>
            </a:r>
            <a:r>
              <a:rPr lang="en-US" i="1" dirty="0" smtClean="0"/>
              <a:t>outside</a:t>
            </a:r>
            <a:r>
              <a:rPr lang="en-US" dirty="0" smtClean="0"/>
              <a:t> the home</a:t>
            </a:r>
          </a:p>
          <a:p>
            <a:pPr lvl="1"/>
            <a:r>
              <a:rPr lang="en-US" dirty="0" smtClean="0"/>
              <a:t>Constitutionality of “assault weapon” bans</a:t>
            </a:r>
          </a:p>
          <a:p>
            <a:pPr lvl="1"/>
            <a:r>
              <a:rPr lang="en-US" dirty="0" smtClean="0"/>
              <a:t>Appropriate level of scrutiny for gun control laws</a:t>
            </a:r>
          </a:p>
          <a:p>
            <a:r>
              <a:rPr lang="en-US" dirty="0" smtClean="0"/>
              <a:t>Texas enacted “campus carry” law, faculty challenged that in 5</a:t>
            </a:r>
            <a:r>
              <a:rPr lang="en-US" baseline="30000" dirty="0" smtClean="0"/>
              <a:t>th</a:t>
            </a:r>
            <a:r>
              <a:rPr lang="en-US" dirty="0" smtClean="0"/>
              <a:t> Circuit Court of Appeals and lost</a:t>
            </a:r>
          </a:p>
          <a:p>
            <a:r>
              <a:rPr lang="en-US" dirty="0" err="1" smtClean="0"/>
              <a:t>Kavanaugh</a:t>
            </a:r>
            <a:r>
              <a:rPr lang="en-US" dirty="0" smtClean="0"/>
              <a:t> has written 2</a:t>
            </a:r>
            <a:r>
              <a:rPr lang="en-US" baseline="30000" dirty="0" smtClean="0"/>
              <a:t>nd</a:t>
            </a:r>
            <a:r>
              <a:rPr lang="en-US" dirty="0" smtClean="0"/>
              <a:t> Circuit opinions strongly in favor of gun rights</a:t>
            </a:r>
            <a:endParaRPr lang="en-US" dirty="0"/>
          </a:p>
          <a:p>
            <a:endParaRPr lang="en-US" dirty="0"/>
          </a:p>
          <a:p>
            <a:endParaRPr lang="en-US" b="1" dirty="0"/>
          </a:p>
          <a:p>
            <a:endParaRPr lang="en-US" dirty="0" smtClean="0"/>
          </a:p>
          <a:p>
            <a:pPr lvl="1"/>
            <a:endParaRPr lang="en-US" dirty="0" smtClean="0"/>
          </a:p>
        </p:txBody>
      </p:sp>
    </p:spTree>
    <p:extLst>
      <p:ext uri="{BB962C8B-B14F-4D97-AF65-F5344CB8AC3E}">
        <p14:creationId xmlns:p14="http://schemas.microsoft.com/office/powerpoint/2010/main" val="3054109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Issues: Disparate Impact Analysis</a:t>
            </a:r>
            <a:endParaRPr lang="en-US" dirty="0"/>
          </a:p>
        </p:txBody>
      </p:sp>
      <p:sp>
        <p:nvSpPr>
          <p:cNvPr id="3" name="Content Placeholder 2"/>
          <p:cNvSpPr>
            <a:spLocks noGrp="1"/>
          </p:cNvSpPr>
          <p:nvPr>
            <p:ph idx="1"/>
          </p:nvPr>
        </p:nvSpPr>
        <p:spPr>
          <a:xfrm>
            <a:off x="609600" y="1299755"/>
            <a:ext cx="10972800" cy="4525963"/>
          </a:xfrm>
        </p:spPr>
        <p:txBody>
          <a:bodyPr>
            <a:normAutofit fontScale="85000" lnSpcReduction="10000"/>
          </a:bodyPr>
          <a:lstStyle/>
          <a:p>
            <a:r>
              <a:rPr lang="en-US" dirty="0" smtClean="0"/>
              <a:t>Several </a:t>
            </a:r>
            <a:r>
              <a:rPr lang="en-US" dirty="0"/>
              <a:t>federal civil rights laws—such as in the areas of employment discrimination, voting rights and fair housing—allow liability upon proof </a:t>
            </a:r>
            <a:r>
              <a:rPr lang="en-US" dirty="0" smtClean="0"/>
              <a:t>of </a:t>
            </a:r>
            <a:r>
              <a:rPr lang="en-US" b="1" dirty="0"/>
              <a:t>racially disparate impact</a:t>
            </a:r>
            <a:r>
              <a:rPr lang="en-US" dirty="0"/>
              <a:t>. </a:t>
            </a:r>
            <a:endParaRPr lang="en-US" dirty="0" smtClean="0"/>
          </a:p>
          <a:p>
            <a:pPr lvl="1"/>
            <a:r>
              <a:rPr lang="en-US" i="1" dirty="0" smtClean="0"/>
              <a:t>Texas </a:t>
            </a:r>
            <a:r>
              <a:rPr lang="en-US" i="1" dirty="0"/>
              <a:t>Department of Housing and Community Affairs v. Inclusive Communities Project Inc.</a:t>
            </a:r>
            <a:r>
              <a:rPr lang="en-US" dirty="0"/>
              <a:t> (</a:t>
            </a:r>
            <a:r>
              <a:rPr lang="en-US" dirty="0" smtClean="0"/>
              <a:t>2015): Kennedy-authored 5-4 </a:t>
            </a:r>
            <a:r>
              <a:rPr lang="en-US" dirty="0"/>
              <a:t>decision holding that there is disparate impact liability under the Fair Housing Act of </a:t>
            </a:r>
            <a:r>
              <a:rPr lang="en-US" dirty="0" smtClean="0"/>
              <a:t>1964</a:t>
            </a:r>
          </a:p>
          <a:p>
            <a:pPr lvl="1"/>
            <a:r>
              <a:rPr lang="en-US" dirty="0" smtClean="0"/>
              <a:t>Conservative justices </a:t>
            </a:r>
            <a:r>
              <a:rPr lang="en-US" dirty="0"/>
              <a:t>have </a:t>
            </a:r>
            <a:r>
              <a:rPr lang="en-US" dirty="0" smtClean="0"/>
              <a:t>argued that </a:t>
            </a:r>
            <a:r>
              <a:rPr lang="en-US" dirty="0"/>
              <a:t>disparate impact liability raises </a:t>
            </a:r>
            <a:r>
              <a:rPr lang="en-US" dirty="0" smtClean="0"/>
              <a:t>constitutional issues </a:t>
            </a:r>
          </a:p>
          <a:p>
            <a:pPr lvl="2"/>
            <a:r>
              <a:rPr lang="en-US" dirty="0" smtClean="0"/>
              <a:t>Forces legislators/policymakers to </a:t>
            </a:r>
            <a:r>
              <a:rPr lang="en-US" dirty="0"/>
              <a:t>take race into account in their decisions in order to avoid </a:t>
            </a:r>
            <a:r>
              <a:rPr lang="en-US" dirty="0" smtClean="0"/>
              <a:t>liability</a:t>
            </a:r>
          </a:p>
          <a:p>
            <a:pPr lvl="2"/>
            <a:r>
              <a:rPr lang="it-IT" i="1" dirty="0"/>
              <a:t>Ricci v. </a:t>
            </a:r>
            <a:r>
              <a:rPr lang="it-IT" i="1" dirty="0" smtClean="0"/>
              <a:t>DeStefano</a:t>
            </a:r>
            <a:r>
              <a:rPr lang="it-IT" dirty="0" smtClean="0"/>
              <a:t> (</a:t>
            </a:r>
            <a:r>
              <a:rPr lang="it-IT" dirty="0"/>
              <a:t>2009</a:t>
            </a:r>
            <a:r>
              <a:rPr lang="it-IT" dirty="0" smtClean="0"/>
              <a:t>): 5-4 Kennedy-authored decision; can’t fail to promote one race because of fear of disparate impact claims (Alito, Thomas, Scalia concurring that disparate impact liability is unconstitutional) (*note* no Roberts)</a:t>
            </a:r>
            <a:endParaRPr lang="en-US" b="1" dirty="0"/>
          </a:p>
          <a:p>
            <a:endParaRPr lang="en-US" dirty="0" smtClean="0"/>
          </a:p>
          <a:p>
            <a:pPr lvl="1"/>
            <a:endParaRPr lang="en-US" dirty="0" smtClean="0"/>
          </a:p>
        </p:txBody>
      </p:sp>
    </p:spTree>
    <p:extLst>
      <p:ext uri="{BB962C8B-B14F-4D97-AF65-F5344CB8AC3E}">
        <p14:creationId xmlns:p14="http://schemas.microsoft.com/office/powerpoint/2010/main" val="3225683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42391"/>
            <a:ext cx="10470776" cy="4771134"/>
          </a:xfrm>
        </p:spPr>
        <p:txBody>
          <a:bodyPr>
            <a:normAutofit fontScale="92500" lnSpcReduction="10000"/>
          </a:bodyPr>
          <a:lstStyle/>
          <a:p>
            <a:r>
              <a:rPr lang="en-US" dirty="0" smtClean="0"/>
              <a:t>Chief Justice Roberts</a:t>
            </a:r>
          </a:p>
          <a:p>
            <a:pPr lvl="1"/>
            <a:r>
              <a:rPr lang="en-US" dirty="0" smtClean="0"/>
              <a:t>Institutionalist</a:t>
            </a:r>
          </a:p>
          <a:p>
            <a:pPr lvl="1"/>
            <a:r>
              <a:rPr lang="en-US" dirty="0" smtClean="0"/>
              <a:t>Watch </a:t>
            </a:r>
            <a:r>
              <a:rPr lang="en-US" i="1" dirty="0" smtClean="0"/>
              <a:t>Madison v. Alabama </a:t>
            </a:r>
            <a:r>
              <a:rPr lang="en-US" dirty="0" smtClean="0"/>
              <a:t>(2018)</a:t>
            </a:r>
          </a:p>
          <a:p>
            <a:pPr lvl="1"/>
            <a:endParaRPr lang="en-US" i="1" dirty="0" smtClean="0"/>
          </a:p>
          <a:p>
            <a:r>
              <a:rPr lang="en-US" dirty="0" smtClean="0"/>
              <a:t>Potential </a:t>
            </a:r>
            <a:r>
              <a:rPr lang="en-US" dirty="0" err="1" smtClean="0"/>
              <a:t>Kavanaugh</a:t>
            </a:r>
            <a:r>
              <a:rPr lang="en-US" dirty="0" smtClean="0"/>
              <a:t> recusals on:</a:t>
            </a:r>
          </a:p>
          <a:p>
            <a:pPr lvl="1"/>
            <a:r>
              <a:rPr lang="en-US" dirty="0" smtClean="0"/>
              <a:t>Presidential investigations/policies</a:t>
            </a:r>
          </a:p>
          <a:p>
            <a:pPr lvl="1"/>
            <a:r>
              <a:rPr lang="en-US" dirty="0" smtClean="0"/>
              <a:t>Campus sexual assault issues</a:t>
            </a:r>
          </a:p>
          <a:p>
            <a:pPr lvl="1"/>
            <a:r>
              <a:rPr lang="en-US" dirty="0" smtClean="0"/>
              <a:t>Partisan political matters</a:t>
            </a:r>
          </a:p>
          <a:p>
            <a:pPr lvl="1"/>
            <a:endParaRPr lang="en-US" dirty="0" smtClean="0"/>
          </a:p>
          <a:p>
            <a:r>
              <a:rPr lang="en-US" dirty="0" err="1" smtClean="0"/>
              <a:t>Kavanaugh</a:t>
            </a:r>
            <a:r>
              <a:rPr lang="en-US" dirty="0" smtClean="0"/>
              <a:t> himself</a:t>
            </a:r>
          </a:p>
          <a:p>
            <a:endParaRPr lang="en-US" dirty="0"/>
          </a:p>
          <a:p>
            <a:pPr marL="457200" lvl="1" indent="0">
              <a:buNone/>
            </a:pPr>
            <a:endParaRPr lang="en-US" dirty="0"/>
          </a:p>
        </p:txBody>
      </p:sp>
      <p:sp>
        <p:nvSpPr>
          <p:cNvPr id="2" name="Title 1"/>
          <p:cNvSpPr>
            <a:spLocks noGrp="1"/>
          </p:cNvSpPr>
          <p:nvPr>
            <p:ph type="title"/>
          </p:nvPr>
        </p:nvSpPr>
        <p:spPr/>
        <p:txBody>
          <a:bodyPr/>
          <a:lstStyle/>
          <a:p>
            <a:r>
              <a:rPr lang="en-US" dirty="0" smtClean="0"/>
              <a:t>Wildcards</a:t>
            </a:r>
            <a:endParaRPr lang="en-US" dirty="0"/>
          </a:p>
        </p:txBody>
      </p:sp>
      <p:pic>
        <p:nvPicPr>
          <p:cNvPr id="5" name="Picture 4"/>
          <p:cNvPicPr>
            <a:picLocks noChangeAspect="1"/>
          </p:cNvPicPr>
          <p:nvPr/>
        </p:nvPicPr>
        <p:blipFill>
          <a:blip r:embed="rId3"/>
          <a:stretch>
            <a:fillRect/>
          </a:stretch>
        </p:blipFill>
        <p:spPr>
          <a:xfrm>
            <a:off x="6912349" y="1592132"/>
            <a:ext cx="4855423" cy="2989252"/>
          </a:xfrm>
          <a:prstGeom prst="rect">
            <a:avLst/>
          </a:prstGeom>
        </p:spPr>
      </p:pic>
    </p:spTree>
    <p:extLst>
      <p:ext uri="{BB962C8B-B14F-4D97-AF65-F5344CB8AC3E}">
        <p14:creationId xmlns:p14="http://schemas.microsoft.com/office/powerpoint/2010/main" val="284409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84762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SCOTUS Eras</a:t>
            </a:r>
            <a:endParaRPr lang="en-US" dirty="0"/>
          </a:p>
        </p:txBody>
      </p:sp>
      <p:sp>
        <p:nvSpPr>
          <p:cNvPr id="3" name="Content Placeholder 2"/>
          <p:cNvSpPr>
            <a:spLocks noGrp="1"/>
          </p:cNvSpPr>
          <p:nvPr>
            <p:ph idx="1"/>
          </p:nvPr>
        </p:nvSpPr>
        <p:spPr>
          <a:xfrm>
            <a:off x="4052047" y="2119256"/>
            <a:ext cx="8459096" cy="3894270"/>
          </a:xfrm>
        </p:spPr>
        <p:txBody>
          <a:bodyPr>
            <a:normAutofit lnSpcReduction="10000"/>
          </a:bodyPr>
          <a:lstStyle/>
          <a:p>
            <a:pPr lvl="1"/>
            <a:r>
              <a:rPr lang="en-US" dirty="0" smtClean="0"/>
              <a:t>1890s to mid-1930s (very conservative </a:t>
            </a:r>
            <a:r>
              <a:rPr lang="en-US" dirty="0"/>
              <a:t>Supreme </a:t>
            </a:r>
            <a:r>
              <a:rPr lang="en-US" dirty="0" smtClean="0"/>
              <a:t>Court)</a:t>
            </a:r>
            <a:endParaRPr lang="en-US" dirty="0" smtClean="0"/>
          </a:p>
          <a:p>
            <a:pPr lvl="1"/>
            <a:r>
              <a:rPr lang="en-US" dirty="0" smtClean="0"/>
              <a:t>1937 to 1969 (progressively more liberal court, particularly in 1960s under Earl Warren)</a:t>
            </a:r>
          </a:p>
          <a:p>
            <a:pPr lvl="1"/>
            <a:r>
              <a:rPr lang="en-US" dirty="0" smtClean="0"/>
              <a:t>1971 to today (beginning with Nixon’s appointees, always at least five </a:t>
            </a:r>
            <a:r>
              <a:rPr lang="en-US" dirty="0" err="1" smtClean="0"/>
              <a:t>idealogically</a:t>
            </a:r>
            <a:r>
              <a:rPr lang="en-US" dirty="0" smtClean="0"/>
              <a:t> conservative, Republican-appointed justices, but with a “swing justice” to effect a liberal result in high-profile cases)</a:t>
            </a:r>
          </a:p>
          <a:p>
            <a:pPr lvl="1"/>
            <a:endParaRPr lang="en-US" dirty="0"/>
          </a:p>
        </p:txBody>
      </p:sp>
      <p:pic>
        <p:nvPicPr>
          <p:cNvPr id="4" name="Picture 3"/>
          <p:cNvPicPr>
            <a:picLocks noChangeAspect="1"/>
          </p:cNvPicPr>
          <p:nvPr/>
        </p:nvPicPr>
        <p:blipFill rotWithShape="1">
          <a:blip r:embed="rId3"/>
          <a:srcRect l="21624" r="-21624"/>
          <a:stretch/>
        </p:blipFill>
        <p:spPr>
          <a:xfrm>
            <a:off x="343049" y="2584526"/>
            <a:ext cx="4852895" cy="2729753"/>
          </a:xfrm>
          <a:prstGeom prst="rect">
            <a:avLst/>
          </a:prstGeom>
        </p:spPr>
      </p:pic>
      <p:sp>
        <p:nvSpPr>
          <p:cNvPr id="5" name="TextBox 4"/>
          <p:cNvSpPr txBox="1"/>
          <p:nvPr/>
        </p:nvSpPr>
        <p:spPr>
          <a:xfrm>
            <a:off x="246230" y="1183549"/>
            <a:ext cx="11180781" cy="1077218"/>
          </a:xfrm>
          <a:prstGeom prst="rect">
            <a:avLst/>
          </a:prstGeom>
          <a:noFill/>
        </p:spPr>
        <p:txBody>
          <a:bodyPr wrap="square" rtlCol="0">
            <a:spAutoFit/>
          </a:bodyPr>
          <a:lstStyle/>
          <a:p>
            <a:pPr lvl="0">
              <a:spcBef>
                <a:spcPct val="20000"/>
              </a:spcBef>
            </a:pPr>
            <a:r>
              <a:rPr lang="en-US" sz="3200" dirty="0">
                <a:solidFill>
                  <a:prstClr val="black"/>
                </a:solidFill>
                <a:latin typeface="Arial"/>
              </a:rPr>
              <a:t>Dean </a:t>
            </a:r>
            <a:r>
              <a:rPr lang="en-US" sz="3200" dirty="0" err="1">
                <a:solidFill>
                  <a:prstClr val="black"/>
                </a:solidFill>
                <a:latin typeface="Arial"/>
              </a:rPr>
              <a:t>Chemerinsky</a:t>
            </a:r>
            <a:r>
              <a:rPr lang="en-US" sz="3200" dirty="0">
                <a:solidFill>
                  <a:prstClr val="black"/>
                </a:solidFill>
                <a:latin typeface="Arial"/>
              </a:rPr>
              <a:t> believes we’ve entered into a new “era” of the Supreme Court:</a:t>
            </a:r>
          </a:p>
        </p:txBody>
      </p:sp>
    </p:spTree>
    <p:extLst>
      <p:ext uri="{BB962C8B-B14F-4D97-AF65-F5344CB8AC3E}">
        <p14:creationId xmlns:p14="http://schemas.microsoft.com/office/powerpoint/2010/main" val="2171270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Kennedy’s Appointment</a:t>
            </a:r>
            <a:endParaRPr lang="en-US" dirty="0"/>
          </a:p>
        </p:txBody>
      </p:sp>
      <p:sp>
        <p:nvSpPr>
          <p:cNvPr id="3" name="Content Placeholder 2"/>
          <p:cNvSpPr>
            <a:spLocks noGrp="1"/>
          </p:cNvSpPr>
          <p:nvPr>
            <p:ph idx="1"/>
          </p:nvPr>
        </p:nvSpPr>
        <p:spPr>
          <a:xfrm>
            <a:off x="609600" y="1274885"/>
            <a:ext cx="5877261" cy="4851279"/>
          </a:xfrm>
        </p:spPr>
        <p:txBody>
          <a:bodyPr>
            <a:normAutofit/>
          </a:bodyPr>
          <a:lstStyle/>
          <a:p>
            <a:r>
              <a:rPr lang="en-US" dirty="0" smtClean="0"/>
              <a:t>Reagan appointee (1988) following two unsuccessful nominations (Bork, Ginsburg) and extremely thorough background check</a:t>
            </a:r>
          </a:p>
          <a:p>
            <a:r>
              <a:rPr lang="en-US" dirty="0" smtClean="0"/>
              <a:t>Approved unanimously by Senate (97-0)</a:t>
            </a:r>
            <a:endParaRPr lang="en-US" dirty="0"/>
          </a:p>
        </p:txBody>
      </p:sp>
      <p:pic>
        <p:nvPicPr>
          <p:cNvPr id="4" name="Picture 3"/>
          <p:cNvPicPr>
            <a:picLocks noChangeAspect="1"/>
          </p:cNvPicPr>
          <p:nvPr/>
        </p:nvPicPr>
        <p:blipFill>
          <a:blip r:embed="rId3"/>
          <a:stretch>
            <a:fillRect/>
          </a:stretch>
        </p:blipFill>
        <p:spPr>
          <a:xfrm>
            <a:off x="6486861" y="1731982"/>
            <a:ext cx="5670475" cy="3189642"/>
          </a:xfrm>
          <a:prstGeom prst="rect">
            <a:avLst/>
          </a:prstGeom>
        </p:spPr>
      </p:pic>
    </p:spTree>
    <p:extLst>
      <p:ext uri="{BB962C8B-B14F-4D97-AF65-F5344CB8AC3E}">
        <p14:creationId xmlns:p14="http://schemas.microsoft.com/office/powerpoint/2010/main" val="3282467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Kennedy: The Early Years</a:t>
            </a:r>
            <a:endParaRPr lang="en-US" dirty="0"/>
          </a:p>
        </p:txBody>
      </p:sp>
      <p:sp>
        <p:nvSpPr>
          <p:cNvPr id="3" name="Content Placeholder 2"/>
          <p:cNvSpPr>
            <a:spLocks noGrp="1"/>
          </p:cNvSpPr>
          <p:nvPr>
            <p:ph idx="1"/>
          </p:nvPr>
        </p:nvSpPr>
        <p:spPr>
          <a:xfrm>
            <a:off x="609600" y="1274885"/>
            <a:ext cx="8233186" cy="4851279"/>
          </a:xfrm>
        </p:spPr>
        <p:txBody>
          <a:bodyPr>
            <a:normAutofit fontScale="77500" lnSpcReduction="20000"/>
          </a:bodyPr>
          <a:lstStyle/>
          <a:p>
            <a:pPr marL="0" indent="0">
              <a:buNone/>
            </a:pPr>
            <a:r>
              <a:rPr lang="en-US" dirty="0" smtClean="0"/>
              <a:t>Until her retirement in 2005, Sandra Day O’Connor was viewed as the swing vote on the Court:</a:t>
            </a:r>
          </a:p>
          <a:p>
            <a:pPr lvl="1"/>
            <a:r>
              <a:rPr lang="en-US" sz="3100" i="1" dirty="0" smtClean="0"/>
              <a:t>Planned Parenthood v. </a:t>
            </a:r>
            <a:r>
              <a:rPr lang="en-US" sz="3100" i="1" dirty="0"/>
              <a:t>Casey </a:t>
            </a:r>
            <a:r>
              <a:rPr lang="en-US" sz="3100" dirty="0"/>
              <a:t>(</a:t>
            </a:r>
            <a:r>
              <a:rPr lang="en-US" sz="3100" dirty="0" smtClean="0"/>
              <a:t>1992):</a:t>
            </a:r>
            <a:r>
              <a:rPr lang="en-US" sz="3100" i="1" dirty="0" smtClean="0"/>
              <a:t> </a:t>
            </a:r>
            <a:r>
              <a:rPr lang="en-US" sz="3100" dirty="0"/>
              <a:t>broke with Chief Justice Rehnquist </a:t>
            </a:r>
            <a:r>
              <a:rPr lang="en-US" sz="3100" dirty="0" smtClean="0"/>
              <a:t>and in </a:t>
            </a:r>
            <a:r>
              <a:rPr lang="en-US" sz="3100" dirty="0"/>
              <a:t>affirming </a:t>
            </a:r>
            <a:r>
              <a:rPr lang="en-US" sz="3100" i="1" dirty="0"/>
              <a:t>Roe v. </a:t>
            </a:r>
            <a:r>
              <a:rPr lang="en-US" sz="3100" i="1" dirty="0" smtClean="0"/>
              <a:t>Wade</a:t>
            </a:r>
            <a:r>
              <a:rPr lang="en-US" sz="3100" dirty="0" smtClean="0"/>
              <a:t> (Kennedy co-authored opinion)</a:t>
            </a:r>
          </a:p>
          <a:p>
            <a:pPr lvl="1"/>
            <a:r>
              <a:rPr lang="en-US" sz="3100" i="1" dirty="0"/>
              <a:t>Lee v. Weisman </a:t>
            </a:r>
            <a:r>
              <a:rPr lang="en-US" sz="3100" dirty="0"/>
              <a:t>(1992</a:t>
            </a:r>
            <a:r>
              <a:rPr lang="en-US" sz="3100" dirty="0" smtClean="0"/>
              <a:t>): finding </a:t>
            </a:r>
            <a:r>
              <a:rPr lang="en-US" sz="3100" dirty="0"/>
              <a:t>that government-sponsored prayer is </a:t>
            </a:r>
            <a:r>
              <a:rPr lang="en-US" sz="3100" dirty="0" smtClean="0"/>
              <a:t>not permitted </a:t>
            </a:r>
            <a:r>
              <a:rPr lang="en-US" sz="3100" dirty="0"/>
              <a:t>at </a:t>
            </a:r>
            <a:r>
              <a:rPr lang="en-US" sz="3100" dirty="0" smtClean="0"/>
              <a:t>high school graduations (Kennedy authored opinion)</a:t>
            </a:r>
          </a:p>
          <a:p>
            <a:pPr lvl="1"/>
            <a:r>
              <a:rPr lang="en-US" sz="3100" i="1" dirty="0"/>
              <a:t>Stenberg v. </a:t>
            </a:r>
            <a:r>
              <a:rPr lang="en-US" sz="3100" i="1" dirty="0" err="1"/>
              <a:t>Carhart</a:t>
            </a:r>
            <a:r>
              <a:rPr lang="en-US" sz="3100" dirty="0"/>
              <a:t> (2000</a:t>
            </a:r>
            <a:r>
              <a:rPr lang="en-US" sz="3100" dirty="0" smtClean="0"/>
              <a:t>): </a:t>
            </a:r>
            <a:r>
              <a:rPr lang="en-US" sz="3100" dirty="0"/>
              <a:t>overturned a </a:t>
            </a:r>
            <a:r>
              <a:rPr lang="en-US" sz="3100" dirty="0" smtClean="0"/>
              <a:t>Nebraska ban on “partial-birth” abortions (Kennedy dissenting)</a:t>
            </a:r>
          </a:p>
          <a:p>
            <a:pPr lvl="1"/>
            <a:r>
              <a:rPr lang="en-US" sz="3100" i="1" dirty="0" err="1" smtClean="0"/>
              <a:t>Grutter</a:t>
            </a:r>
            <a:r>
              <a:rPr lang="en-US" sz="3100" i="1" dirty="0" smtClean="0"/>
              <a:t>/Gratz </a:t>
            </a:r>
            <a:r>
              <a:rPr lang="en-US" sz="3100" i="1" dirty="0"/>
              <a:t>v. Bollinger </a:t>
            </a:r>
            <a:r>
              <a:rPr lang="en-US" sz="3100" dirty="0" smtClean="0"/>
              <a:t>cases (2003): affirmed, but limited, </a:t>
            </a:r>
            <a:r>
              <a:rPr lang="en-US" sz="3100" dirty="0"/>
              <a:t>the right of state colleges and universities to use affirmative action in </a:t>
            </a:r>
            <a:r>
              <a:rPr lang="en-US" sz="3100" dirty="0" smtClean="0"/>
              <a:t>admissions </a:t>
            </a:r>
            <a:r>
              <a:rPr lang="en-US" sz="3100" dirty="0"/>
              <a:t>policies </a:t>
            </a:r>
            <a:r>
              <a:rPr lang="en-US" sz="3100" dirty="0" smtClean="0"/>
              <a:t>(Kennedy in majority for </a:t>
            </a:r>
            <a:r>
              <a:rPr lang="en-US" sz="3100" i="1" dirty="0" smtClean="0"/>
              <a:t>Gratz</a:t>
            </a:r>
            <a:r>
              <a:rPr lang="en-US" sz="3100" dirty="0" smtClean="0"/>
              <a:t>, dissented from </a:t>
            </a:r>
            <a:r>
              <a:rPr lang="en-US" sz="3100" i="1" dirty="0" err="1" smtClean="0"/>
              <a:t>Grutter</a:t>
            </a:r>
            <a:r>
              <a:rPr lang="en-US" sz="3100" dirty="0" smtClean="0"/>
              <a:t>)</a:t>
            </a:r>
            <a:endParaRPr lang="en-US" sz="3100" dirty="0"/>
          </a:p>
        </p:txBody>
      </p:sp>
      <p:pic>
        <p:nvPicPr>
          <p:cNvPr id="4" name="Picture 3"/>
          <p:cNvPicPr>
            <a:picLocks noChangeAspect="1"/>
          </p:cNvPicPr>
          <p:nvPr/>
        </p:nvPicPr>
        <p:blipFill>
          <a:blip r:embed="rId3"/>
          <a:stretch>
            <a:fillRect/>
          </a:stretch>
        </p:blipFill>
        <p:spPr>
          <a:xfrm>
            <a:off x="8842786" y="1274885"/>
            <a:ext cx="3162334" cy="4216445"/>
          </a:xfrm>
          <a:prstGeom prst="rect">
            <a:avLst/>
          </a:prstGeom>
        </p:spPr>
      </p:pic>
    </p:spTree>
    <p:extLst>
      <p:ext uri="{BB962C8B-B14F-4D97-AF65-F5344CB8AC3E}">
        <p14:creationId xmlns:p14="http://schemas.microsoft.com/office/powerpoint/2010/main" val="432142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Kennedy: The Conservative</a:t>
            </a:r>
            <a:endParaRPr lang="en-US" dirty="0"/>
          </a:p>
        </p:txBody>
      </p:sp>
      <p:sp>
        <p:nvSpPr>
          <p:cNvPr id="3" name="Content Placeholder 2"/>
          <p:cNvSpPr>
            <a:spLocks noGrp="1"/>
          </p:cNvSpPr>
          <p:nvPr>
            <p:ph idx="1"/>
          </p:nvPr>
        </p:nvSpPr>
        <p:spPr>
          <a:xfrm>
            <a:off x="4862456" y="1204857"/>
            <a:ext cx="6719944" cy="4921308"/>
          </a:xfrm>
        </p:spPr>
        <p:txBody>
          <a:bodyPr>
            <a:normAutofit/>
          </a:bodyPr>
          <a:lstStyle/>
          <a:p>
            <a:pPr marL="0" indent="0">
              <a:buNone/>
            </a:pPr>
            <a:r>
              <a:rPr lang="en-US" dirty="0" smtClean="0"/>
              <a:t>Justice Kennedy has been solidly with conservative justices with respect to several issues:</a:t>
            </a:r>
          </a:p>
          <a:p>
            <a:pPr lvl="1"/>
            <a:r>
              <a:rPr lang="en-US" dirty="0" smtClean="0"/>
              <a:t>Campaign finance</a:t>
            </a:r>
          </a:p>
          <a:p>
            <a:pPr lvl="1"/>
            <a:r>
              <a:rPr lang="en-US" dirty="0" smtClean="0"/>
              <a:t>Church and state (</a:t>
            </a:r>
            <a:r>
              <a:rPr lang="en-US" dirty="0" err="1" smtClean="0"/>
              <a:t>accommodationist</a:t>
            </a:r>
            <a:r>
              <a:rPr lang="en-US" dirty="0" smtClean="0"/>
              <a:t> view)</a:t>
            </a:r>
          </a:p>
          <a:p>
            <a:pPr lvl="1"/>
            <a:r>
              <a:rPr lang="en-US" dirty="0" smtClean="0"/>
              <a:t>Business (free speech, environmental issues, favoring arbitration over adjudication)</a:t>
            </a:r>
          </a:p>
          <a:p>
            <a:pPr lvl="1"/>
            <a:r>
              <a:rPr lang="en-US" dirty="0" smtClean="0"/>
              <a:t>Executive authority</a:t>
            </a:r>
            <a:endParaRPr lang="en-US" dirty="0" smtClean="0"/>
          </a:p>
          <a:p>
            <a:pPr lvl="1"/>
            <a:endParaRPr lang="en-US" dirty="0" smtClean="0"/>
          </a:p>
          <a:p>
            <a:pPr lvl="1"/>
            <a:endParaRPr lang="en-US" dirty="0"/>
          </a:p>
        </p:txBody>
      </p:sp>
      <p:pic>
        <p:nvPicPr>
          <p:cNvPr id="4" name="Picture 3"/>
          <p:cNvPicPr>
            <a:picLocks noChangeAspect="1"/>
          </p:cNvPicPr>
          <p:nvPr/>
        </p:nvPicPr>
        <p:blipFill>
          <a:blip r:embed="rId3"/>
          <a:stretch>
            <a:fillRect/>
          </a:stretch>
        </p:blipFill>
        <p:spPr>
          <a:xfrm>
            <a:off x="338306" y="2351061"/>
            <a:ext cx="4286250" cy="2628900"/>
          </a:xfrm>
          <a:prstGeom prst="rect">
            <a:avLst/>
          </a:prstGeom>
        </p:spPr>
      </p:pic>
    </p:spTree>
    <p:extLst>
      <p:ext uri="{BB962C8B-B14F-4D97-AF65-F5344CB8AC3E}">
        <p14:creationId xmlns:p14="http://schemas.microsoft.com/office/powerpoint/2010/main" val="1241692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Kennedy: The Liberal</a:t>
            </a:r>
            <a:endParaRPr lang="en-US" dirty="0"/>
          </a:p>
        </p:txBody>
      </p:sp>
      <p:sp>
        <p:nvSpPr>
          <p:cNvPr id="3" name="Content Placeholder 2"/>
          <p:cNvSpPr>
            <a:spLocks noGrp="1"/>
          </p:cNvSpPr>
          <p:nvPr>
            <p:ph idx="1"/>
          </p:nvPr>
        </p:nvSpPr>
        <p:spPr>
          <a:xfrm>
            <a:off x="609600" y="1274885"/>
            <a:ext cx="7060602" cy="4851279"/>
          </a:xfrm>
        </p:spPr>
        <p:txBody>
          <a:bodyPr>
            <a:normAutofit/>
          </a:bodyPr>
          <a:lstStyle/>
          <a:p>
            <a:pPr marL="0" indent="0">
              <a:buNone/>
            </a:pPr>
            <a:r>
              <a:rPr lang="en-US" dirty="0" smtClean="0"/>
              <a:t>On other issues, however, Kennedy has sided with the SCOTUS’s liberal bloc: </a:t>
            </a:r>
          </a:p>
          <a:p>
            <a:pPr lvl="1"/>
            <a:r>
              <a:rPr lang="en-US" sz="3100" dirty="0" smtClean="0"/>
              <a:t>Affirmative action</a:t>
            </a:r>
          </a:p>
          <a:p>
            <a:pPr lvl="1"/>
            <a:r>
              <a:rPr lang="en-US" sz="3100" dirty="0" smtClean="0"/>
              <a:t>Gay rights</a:t>
            </a:r>
          </a:p>
          <a:p>
            <a:pPr lvl="1"/>
            <a:r>
              <a:rPr lang="en-US" sz="3100" dirty="0" smtClean="0"/>
              <a:t>Abortion rights</a:t>
            </a:r>
            <a:endParaRPr lang="en-US" sz="3100" dirty="0"/>
          </a:p>
        </p:txBody>
      </p:sp>
      <p:pic>
        <p:nvPicPr>
          <p:cNvPr id="5" name="Picture 4"/>
          <p:cNvPicPr>
            <a:picLocks noChangeAspect="1"/>
          </p:cNvPicPr>
          <p:nvPr/>
        </p:nvPicPr>
        <p:blipFill>
          <a:blip r:embed="rId3"/>
          <a:stretch>
            <a:fillRect/>
          </a:stretch>
        </p:blipFill>
        <p:spPr>
          <a:xfrm>
            <a:off x="5687096" y="2635676"/>
            <a:ext cx="6087087" cy="2573663"/>
          </a:xfrm>
          <a:prstGeom prst="rect">
            <a:avLst/>
          </a:prstGeom>
        </p:spPr>
      </p:pic>
    </p:spTree>
    <p:extLst>
      <p:ext uri="{BB962C8B-B14F-4D97-AF65-F5344CB8AC3E}">
        <p14:creationId xmlns:p14="http://schemas.microsoft.com/office/powerpoint/2010/main" val="3842867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Kavanaugh</a:t>
            </a:r>
            <a:r>
              <a:rPr lang="en-US" dirty="0" smtClean="0"/>
              <a:t> v. Kennedy: Affirmative Action</a:t>
            </a:r>
            <a:endParaRPr lang="en-US" dirty="0"/>
          </a:p>
        </p:txBody>
      </p:sp>
      <p:sp>
        <p:nvSpPr>
          <p:cNvPr id="3" name="Content Placeholder 2"/>
          <p:cNvSpPr>
            <a:spLocks noGrp="1"/>
          </p:cNvSpPr>
          <p:nvPr>
            <p:ph idx="1"/>
          </p:nvPr>
        </p:nvSpPr>
        <p:spPr>
          <a:xfrm>
            <a:off x="609600" y="1301676"/>
            <a:ext cx="10972800" cy="4787151"/>
          </a:xfrm>
        </p:spPr>
        <p:txBody>
          <a:bodyPr>
            <a:normAutofit fontScale="62500" lnSpcReduction="20000"/>
          </a:bodyPr>
          <a:lstStyle/>
          <a:p>
            <a:r>
              <a:rPr lang="en-US" i="1" dirty="0" smtClean="0"/>
              <a:t>Metro Broadcasting </a:t>
            </a:r>
            <a:r>
              <a:rPr lang="en-US" dirty="0" smtClean="0"/>
              <a:t>(1990)/</a:t>
            </a:r>
            <a:r>
              <a:rPr lang="en-US" i="1" dirty="0" err="1" smtClean="0"/>
              <a:t>Adarand</a:t>
            </a:r>
            <a:r>
              <a:rPr lang="en-US" i="1" dirty="0" smtClean="0"/>
              <a:t> Constructors </a:t>
            </a:r>
            <a:r>
              <a:rPr lang="en-US" dirty="0" smtClean="0"/>
              <a:t>(1995)</a:t>
            </a:r>
            <a:r>
              <a:rPr lang="en-US" i="1" dirty="0" smtClean="0"/>
              <a:t>:</a:t>
            </a:r>
            <a:r>
              <a:rPr lang="en-US" dirty="0" smtClean="0"/>
              <a:t> 5-4 cases in which Kennedy vehemently argued against lower standard of judicial review for race-based affirmative action</a:t>
            </a:r>
          </a:p>
          <a:p>
            <a:r>
              <a:rPr lang="en-US" i="1" dirty="0" err="1" smtClean="0"/>
              <a:t>Grutter</a:t>
            </a:r>
            <a:r>
              <a:rPr lang="en-US" i="1" dirty="0" smtClean="0"/>
              <a:t> v. Bollinger</a:t>
            </a:r>
            <a:r>
              <a:rPr lang="en-US" dirty="0" smtClean="0"/>
              <a:t> (2013): 5-4 case, Kennedy in minority</a:t>
            </a:r>
          </a:p>
          <a:p>
            <a:r>
              <a:rPr lang="en-US" i="1" dirty="0" smtClean="0"/>
              <a:t>Gratz v. Bollinger</a:t>
            </a:r>
            <a:r>
              <a:rPr lang="en-US" dirty="0" smtClean="0"/>
              <a:t> (2013): 5-4 case, Kennedy in majority</a:t>
            </a:r>
          </a:p>
          <a:p>
            <a:r>
              <a:rPr lang="en-US" i="1" dirty="0" smtClean="0"/>
              <a:t>Fisher v. Texas I</a:t>
            </a:r>
            <a:r>
              <a:rPr lang="en-US" dirty="0" smtClean="0"/>
              <a:t> (2013): Kennedy wrote 7-1 majority opinion</a:t>
            </a:r>
          </a:p>
          <a:p>
            <a:r>
              <a:rPr lang="en-US" i="1" dirty="0" smtClean="0"/>
              <a:t>Fisher v. Texas II </a:t>
            </a:r>
            <a:r>
              <a:rPr lang="en-US" dirty="0" smtClean="0"/>
              <a:t>(2014)</a:t>
            </a:r>
            <a:r>
              <a:rPr lang="en-US" i="1" dirty="0" smtClean="0"/>
              <a:t>: </a:t>
            </a:r>
            <a:r>
              <a:rPr lang="en-US" dirty="0" smtClean="0"/>
              <a:t>Kennedy wrote 4-3 majority opinion, joined liberal justices</a:t>
            </a:r>
          </a:p>
          <a:p>
            <a:endParaRPr lang="en-US" dirty="0" smtClean="0"/>
          </a:p>
          <a:p>
            <a:r>
              <a:rPr lang="en-US" dirty="0" smtClean="0"/>
              <a:t>Current issues: </a:t>
            </a:r>
          </a:p>
          <a:p>
            <a:pPr lvl="1"/>
            <a:r>
              <a:rPr lang="en-US" dirty="0"/>
              <a:t>Is </a:t>
            </a:r>
            <a:r>
              <a:rPr lang="en-US" dirty="0" smtClean="0"/>
              <a:t>promoting </a:t>
            </a:r>
            <a:r>
              <a:rPr lang="en-US" dirty="0"/>
              <a:t>diversity </a:t>
            </a:r>
            <a:r>
              <a:rPr lang="en-US" dirty="0" smtClean="0"/>
              <a:t>(and </a:t>
            </a:r>
            <a:r>
              <a:rPr lang="en-US" dirty="0"/>
              <a:t>avoiding racial </a:t>
            </a:r>
            <a:r>
              <a:rPr lang="en-US" dirty="0" smtClean="0"/>
              <a:t>isolation) a compelling state interest? </a:t>
            </a:r>
          </a:p>
          <a:p>
            <a:pPr lvl="1"/>
            <a:r>
              <a:rPr lang="en-US" i="1" dirty="0" smtClean="0"/>
              <a:t>Parents </a:t>
            </a:r>
            <a:r>
              <a:rPr lang="en-US" i="1" dirty="0"/>
              <a:t>Involved in Community Schools v. Seattle School District No. </a:t>
            </a:r>
            <a:r>
              <a:rPr lang="en-US" i="1" dirty="0" smtClean="0"/>
              <a:t>1 </a:t>
            </a:r>
            <a:r>
              <a:rPr lang="en-US" dirty="0" smtClean="0"/>
              <a:t>(2007): 4-1-4 decision, with Kennedy as the “1</a:t>
            </a:r>
            <a:r>
              <a:rPr lang="en-US" dirty="0"/>
              <a:t>” reiterating that compelling interests exist in avoiding racial isolation and promoting diversity</a:t>
            </a:r>
            <a:endParaRPr lang="en-US" dirty="0" smtClean="0"/>
          </a:p>
          <a:p>
            <a:pPr lvl="2"/>
            <a:r>
              <a:rPr lang="en-US" dirty="0"/>
              <a:t>Roberts quote: “The way to stop discrimination on the basis of race is to stop discriminating on the basis of race</a:t>
            </a:r>
            <a:r>
              <a:rPr lang="en-US" dirty="0" smtClean="0"/>
              <a:t>.”</a:t>
            </a:r>
          </a:p>
          <a:p>
            <a:pPr lvl="2"/>
            <a:endParaRPr lang="en-US" dirty="0" smtClean="0"/>
          </a:p>
          <a:p>
            <a:r>
              <a:rPr lang="en-US" dirty="0" smtClean="0"/>
              <a:t>PREDICTION:</a:t>
            </a:r>
          </a:p>
          <a:p>
            <a:pPr lvl="1"/>
            <a:r>
              <a:rPr lang="en-US" dirty="0" smtClean="0"/>
              <a:t>Nothing on docket for next term, but eventually colleges and universities will be colorblind with respect to admission</a:t>
            </a:r>
          </a:p>
          <a:p>
            <a:pPr lvl="2"/>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14316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Kavanaugh</a:t>
            </a:r>
            <a:r>
              <a:rPr lang="en-US" dirty="0" smtClean="0"/>
              <a:t> v. Kennedy: Gay Rights</a:t>
            </a:r>
            <a:endParaRPr lang="en-US" dirty="0"/>
          </a:p>
        </p:txBody>
      </p:sp>
      <p:sp>
        <p:nvSpPr>
          <p:cNvPr id="3" name="Content Placeholder 2"/>
          <p:cNvSpPr>
            <a:spLocks noGrp="1"/>
          </p:cNvSpPr>
          <p:nvPr>
            <p:ph idx="1"/>
          </p:nvPr>
        </p:nvSpPr>
        <p:spPr>
          <a:xfrm>
            <a:off x="609600" y="1226373"/>
            <a:ext cx="10972800" cy="4840940"/>
          </a:xfrm>
        </p:spPr>
        <p:txBody>
          <a:bodyPr>
            <a:normAutofit fontScale="62500" lnSpcReduction="20000"/>
          </a:bodyPr>
          <a:lstStyle/>
          <a:p>
            <a:r>
              <a:rPr lang="en-US" i="1" dirty="0" smtClean="0"/>
              <a:t>Obergefell v. Hodges</a:t>
            </a:r>
            <a:r>
              <a:rPr lang="en-US" dirty="0" smtClean="0"/>
              <a:t> (2015): 5-4, four scathing dissents, only dissent ever read from the bench by John Roberts</a:t>
            </a:r>
          </a:p>
          <a:p>
            <a:r>
              <a:rPr lang="en-US" i="1" dirty="0" smtClean="0"/>
              <a:t>United States v. Windsor</a:t>
            </a:r>
            <a:r>
              <a:rPr lang="en-US" dirty="0" smtClean="0"/>
              <a:t> (2013): 5-4 federal Defense of Marriage Act case (for purpose of federal benefits, marriage is between a man and a woman)</a:t>
            </a:r>
          </a:p>
          <a:p>
            <a:r>
              <a:rPr lang="en-US" i="1" dirty="0" err="1" smtClean="0"/>
              <a:t>Pavan</a:t>
            </a:r>
            <a:r>
              <a:rPr lang="en-US" i="1" dirty="0" smtClean="0"/>
              <a:t> </a:t>
            </a:r>
            <a:r>
              <a:rPr lang="en-US" i="1" dirty="0"/>
              <a:t>v. </a:t>
            </a:r>
            <a:r>
              <a:rPr lang="en-US" i="1" dirty="0" smtClean="0"/>
              <a:t>Smith</a:t>
            </a:r>
            <a:r>
              <a:rPr lang="en-US" dirty="0"/>
              <a:t> </a:t>
            </a:r>
            <a:r>
              <a:rPr lang="en-US" dirty="0" smtClean="0"/>
              <a:t>(2017): </a:t>
            </a:r>
            <a:r>
              <a:rPr lang="en-US" i="1" dirty="0" smtClean="0"/>
              <a:t>per </a:t>
            </a:r>
            <a:r>
              <a:rPr lang="en-US" i="1" dirty="0" err="1" smtClean="0"/>
              <a:t>curiam</a:t>
            </a:r>
            <a:r>
              <a:rPr lang="en-US" i="1" dirty="0" smtClean="0"/>
              <a:t> </a:t>
            </a:r>
            <a:r>
              <a:rPr lang="en-US" dirty="0" smtClean="0"/>
              <a:t>decision with Gorsuch, Alito, and Thomas dissenting (*note* no Roberts), Arkansas law re: birth certificates</a:t>
            </a:r>
          </a:p>
          <a:p>
            <a:endParaRPr lang="en-US" dirty="0"/>
          </a:p>
          <a:p>
            <a:r>
              <a:rPr lang="en-US" dirty="0" smtClean="0"/>
              <a:t>Current issues:</a:t>
            </a:r>
          </a:p>
          <a:p>
            <a:pPr lvl="1"/>
            <a:r>
              <a:rPr lang="en-US" dirty="0" smtClean="0"/>
              <a:t>Circuit splits as to whether Title VII protects against discrimination for sexual orientation</a:t>
            </a:r>
          </a:p>
          <a:p>
            <a:pPr lvl="1"/>
            <a:r>
              <a:rPr lang="en-US" dirty="0" smtClean="0"/>
              <a:t>Unclear whether Title IX addresses discrimination against transgender students</a:t>
            </a:r>
          </a:p>
          <a:p>
            <a:pPr lvl="1"/>
            <a:r>
              <a:rPr lang="en-US" i="1" dirty="0" smtClean="0"/>
              <a:t>Masterpiece </a:t>
            </a:r>
            <a:r>
              <a:rPr lang="en-US" i="1" dirty="0" err="1" smtClean="0"/>
              <a:t>Cakeshop</a:t>
            </a:r>
            <a:r>
              <a:rPr lang="en-US" dirty="0" smtClean="0"/>
              <a:t> (2018): 6-3, Kennedy-authored opinion, intersection of Free Speech/Free Exercise and sexual orientation</a:t>
            </a:r>
          </a:p>
          <a:p>
            <a:pPr lvl="1"/>
            <a:endParaRPr lang="en-US" dirty="0" smtClean="0"/>
          </a:p>
          <a:p>
            <a:r>
              <a:rPr lang="en-US" dirty="0"/>
              <a:t>PREDICTION:</a:t>
            </a:r>
          </a:p>
          <a:p>
            <a:pPr lvl="1"/>
            <a:r>
              <a:rPr lang="en-US" dirty="0" smtClean="0"/>
              <a:t>Title VII/Title IX will be interpreted literally</a:t>
            </a:r>
          </a:p>
          <a:p>
            <a:pPr lvl="1"/>
            <a:r>
              <a:rPr lang="en-US" dirty="0" smtClean="0"/>
              <a:t>“Compelled expression” will be ruled unconstitutional</a:t>
            </a:r>
          </a:p>
          <a:p>
            <a:pPr lvl="1"/>
            <a:r>
              <a:rPr lang="en-US" dirty="0" smtClean="0"/>
              <a:t>Gay marriage:</a:t>
            </a:r>
            <a:endParaRPr lang="en-US" dirty="0"/>
          </a:p>
          <a:p>
            <a:endParaRPr lang="en-US" dirty="0" smtClean="0"/>
          </a:p>
          <a:p>
            <a:pPr lvl="1"/>
            <a:endParaRPr lang="en-US" dirty="0" smtClean="0"/>
          </a:p>
          <a:p>
            <a:pPr lvl="1"/>
            <a:endParaRPr lang="en-US" dirty="0" smtClean="0"/>
          </a:p>
          <a:p>
            <a:pPr lvl="1"/>
            <a:endParaRPr lang="en-US" dirty="0" smtClean="0"/>
          </a:p>
          <a:p>
            <a:pPr lvl="1"/>
            <a:endParaRPr lang="en-US" dirty="0"/>
          </a:p>
        </p:txBody>
      </p:sp>
      <p:pic>
        <p:nvPicPr>
          <p:cNvPr id="4" name="Picture 3"/>
          <p:cNvPicPr>
            <a:picLocks noChangeAspect="1"/>
          </p:cNvPicPr>
          <p:nvPr/>
        </p:nvPicPr>
        <p:blipFill>
          <a:blip r:embed="rId3"/>
          <a:stretch>
            <a:fillRect/>
          </a:stretch>
        </p:blipFill>
        <p:spPr>
          <a:xfrm>
            <a:off x="3037298" y="4586232"/>
            <a:ext cx="1857375" cy="1924050"/>
          </a:xfrm>
          <a:prstGeom prst="rect">
            <a:avLst/>
          </a:prstGeom>
        </p:spPr>
      </p:pic>
    </p:spTree>
    <p:extLst>
      <p:ext uri="{BB962C8B-B14F-4D97-AF65-F5344CB8AC3E}">
        <p14:creationId xmlns:p14="http://schemas.microsoft.com/office/powerpoint/2010/main" val="317521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Kavanaugh</a:t>
            </a:r>
            <a:r>
              <a:rPr lang="en-US" dirty="0" smtClean="0"/>
              <a:t> v. Kennedy: Abortion Rights</a:t>
            </a:r>
            <a:endParaRPr lang="en-US" dirty="0"/>
          </a:p>
        </p:txBody>
      </p:sp>
      <p:sp>
        <p:nvSpPr>
          <p:cNvPr id="3" name="Content Placeholder 2"/>
          <p:cNvSpPr>
            <a:spLocks noGrp="1"/>
          </p:cNvSpPr>
          <p:nvPr>
            <p:ph idx="1"/>
          </p:nvPr>
        </p:nvSpPr>
        <p:spPr>
          <a:xfrm>
            <a:off x="609600" y="1226373"/>
            <a:ext cx="10972800" cy="4840940"/>
          </a:xfrm>
        </p:spPr>
        <p:txBody>
          <a:bodyPr>
            <a:normAutofit fontScale="62500" lnSpcReduction="20000"/>
          </a:bodyPr>
          <a:lstStyle/>
          <a:p>
            <a:r>
              <a:rPr lang="en-US" i="1" dirty="0" smtClean="0"/>
              <a:t>Hodgson v. Minnesota </a:t>
            </a:r>
            <a:r>
              <a:rPr lang="en-US" dirty="0" smtClean="0"/>
              <a:t>(1988): O’Connor as swing vote striking down two-parent notification requirement for minors prior to abortion, but upholding parental notification generally with judicial bypass (Kennedy in conservative bloc)</a:t>
            </a:r>
          </a:p>
          <a:p>
            <a:r>
              <a:rPr lang="en-US" i="1" dirty="0"/>
              <a:t>Planned Parenthood v. </a:t>
            </a:r>
            <a:r>
              <a:rPr lang="en-US" i="1" dirty="0" smtClean="0"/>
              <a:t>Casey </a:t>
            </a:r>
            <a:r>
              <a:rPr lang="en-US" dirty="0" smtClean="0"/>
              <a:t>(1992): Created “undue burden” standard, upheld “essential holding” in </a:t>
            </a:r>
            <a:r>
              <a:rPr lang="en-US" i="1" dirty="0"/>
              <a:t>Roe v. Wade</a:t>
            </a:r>
            <a:r>
              <a:rPr lang="en-US" dirty="0"/>
              <a:t> </a:t>
            </a:r>
            <a:r>
              <a:rPr lang="en-US" dirty="0" smtClean="0"/>
              <a:t>(1973</a:t>
            </a:r>
            <a:r>
              <a:rPr lang="en-US" dirty="0"/>
              <a:t>), </a:t>
            </a:r>
            <a:r>
              <a:rPr lang="en-US" dirty="0" smtClean="0"/>
              <a:t>upheld parental </a:t>
            </a:r>
            <a:r>
              <a:rPr lang="en-US" dirty="0"/>
              <a:t>consent, informed consent, and waiting period </a:t>
            </a:r>
            <a:r>
              <a:rPr lang="en-US" dirty="0" smtClean="0"/>
              <a:t>restrictions in Pennsylvania, but struck down spousal consent. Kennedy helped author 5-4 plurality opinion (dissenters argued for overturning </a:t>
            </a:r>
            <a:r>
              <a:rPr lang="en-US" i="1" dirty="0" smtClean="0"/>
              <a:t>Roe </a:t>
            </a:r>
            <a:r>
              <a:rPr lang="en-US" dirty="0" smtClean="0"/>
              <a:t>entirely).</a:t>
            </a:r>
          </a:p>
          <a:p>
            <a:r>
              <a:rPr lang="en-US" i="1" dirty="0" smtClean="0"/>
              <a:t>Stenberg v. </a:t>
            </a:r>
            <a:r>
              <a:rPr lang="en-US" i="1" dirty="0" err="1" smtClean="0"/>
              <a:t>Carhart</a:t>
            </a:r>
            <a:r>
              <a:rPr lang="en-US" i="1" dirty="0" smtClean="0"/>
              <a:t> </a:t>
            </a:r>
            <a:r>
              <a:rPr lang="en-US" dirty="0" smtClean="0"/>
              <a:t>(2000)</a:t>
            </a:r>
            <a:r>
              <a:rPr lang="en-US" i="1" dirty="0" smtClean="0"/>
              <a:t>/Gonzales v. </a:t>
            </a:r>
            <a:r>
              <a:rPr lang="en-US" i="1" dirty="0" err="1" smtClean="0"/>
              <a:t>Carhart</a:t>
            </a:r>
            <a:r>
              <a:rPr lang="en-US" dirty="0" smtClean="0"/>
              <a:t> (2007): “Partial-birth” abortion cases, Kennedy in 5-4 minority in </a:t>
            </a:r>
            <a:r>
              <a:rPr lang="en-US" i="1" dirty="0" smtClean="0"/>
              <a:t>Stenberg</a:t>
            </a:r>
            <a:r>
              <a:rPr lang="en-US" dirty="0" smtClean="0"/>
              <a:t> and 5-4 majority in </a:t>
            </a:r>
            <a:r>
              <a:rPr lang="en-US" i="1" dirty="0" smtClean="0"/>
              <a:t>Gonzales</a:t>
            </a:r>
            <a:endParaRPr lang="en-US" dirty="0" smtClean="0"/>
          </a:p>
          <a:p>
            <a:endParaRPr lang="en-US" dirty="0"/>
          </a:p>
          <a:p>
            <a:r>
              <a:rPr lang="en-US" dirty="0" smtClean="0"/>
              <a:t>Current issues:</a:t>
            </a:r>
          </a:p>
          <a:p>
            <a:pPr lvl="1"/>
            <a:r>
              <a:rPr lang="en-US" dirty="0" smtClean="0"/>
              <a:t>Will </a:t>
            </a:r>
            <a:r>
              <a:rPr lang="en-US" i="1" dirty="0" smtClean="0"/>
              <a:t>Roe v. Wade</a:t>
            </a:r>
            <a:r>
              <a:rPr lang="en-US" dirty="0" smtClean="0"/>
              <a:t> (1973) be overturned, returning regulation of abortion to the states?</a:t>
            </a:r>
          </a:p>
          <a:p>
            <a:pPr lvl="1"/>
            <a:endParaRPr lang="en-US" dirty="0" smtClean="0"/>
          </a:p>
          <a:p>
            <a:r>
              <a:rPr lang="en-US" dirty="0"/>
              <a:t>PREDICTION:</a:t>
            </a:r>
          </a:p>
          <a:p>
            <a:pPr lvl="1"/>
            <a:r>
              <a:rPr lang="en-US" dirty="0" smtClean="0"/>
              <a:t>No (with trepidation, and for reasons described later), BUT more stringent state restrictions will be permitted</a:t>
            </a:r>
            <a:endParaRPr lang="en-US" dirty="0"/>
          </a:p>
          <a:p>
            <a:endParaRPr lang="en-US" dirty="0" smtClean="0"/>
          </a:p>
          <a:p>
            <a:pPr lvl="1"/>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70485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ke-your-claim-gold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stake-your-claim-gold (1)</Template>
  <TotalTime>6441</TotalTime>
  <Words>1986</Words>
  <Application>Microsoft Office PowerPoint</Application>
  <PresentationFormat>Widescreen</PresentationFormat>
  <Paragraphs>127</Paragraphs>
  <Slides>13</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stake-your-claim-gold (1)</vt:lpstr>
      <vt:lpstr>DIVISION OF INSTITUTIONAL INTEGRITY  LEGAL SYMPOSIUM OCTOBER 16, 2018</vt:lpstr>
      <vt:lpstr>SCOTUS Eras</vt:lpstr>
      <vt:lpstr>Kennedy’s Appointment</vt:lpstr>
      <vt:lpstr>Kennedy: The Early Years</vt:lpstr>
      <vt:lpstr>Kennedy: The Conservative</vt:lpstr>
      <vt:lpstr>Kennedy: The Liberal</vt:lpstr>
      <vt:lpstr>Kavanaugh v. Kennedy: Affirmative Action</vt:lpstr>
      <vt:lpstr>Kavanaugh v. Kennedy: Gay Rights</vt:lpstr>
      <vt:lpstr>Kavanaugh v. Kennedy: Abortion Rights</vt:lpstr>
      <vt:lpstr>Other Issues: Gun Rights</vt:lpstr>
      <vt:lpstr>Other Issues: Disparate Impact Analysis</vt:lpstr>
      <vt:lpstr>Wildcards</vt:lpstr>
      <vt:lpstr>PowerPoint Presentation</vt:lpstr>
    </vt:vector>
  </TitlesOfParts>
  <Company>UNC Charlotte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Jones</dc:creator>
  <cp:lastModifiedBy>Humphrey, Jesh</cp:lastModifiedBy>
  <cp:revision>61</cp:revision>
  <cp:lastPrinted>2018-10-09T21:53:52Z</cp:lastPrinted>
  <dcterms:created xsi:type="dcterms:W3CDTF">2014-04-28T15:07:31Z</dcterms:created>
  <dcterms:modified xsi:type="dcterms:W3CDTF">2018-10-09T21:54:14Z</dcterms:modified>
</cp:coreProperties>
</file>