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23"/>
  </p:notesMasterIdLst>
  <p:handoutMasterIdLst>
    <p:handoutMasterId r:id="rId24"/>
  </p:handoutMasterIdLst>
  <p:sldIdLst>
    <p:sldId id="276" r:id="rId2"/>
    <p:sldId id="302" r:id="rId3"/>
    <p:sldId id="296" r:id="rId4"/>
    <p:sldId id="317" r:id="rId5"/>
    <p:sldId id="318" r:id="rId6"/>
    <p:sldId id="321" r:id="rId7"/>
    <p:sldId id="319" r:id="rId8"/>
    <p:sldId id="322" r:id="rId9"/>
    <p:sldId id="303" r:id="rId10"/>
    <p:sldId id="305" r:id="rId11"/>
    <p:sldId id="304" r:id="rId12"/>
    <p:sldId id="307" r:id="rId13"/>
    <p:sldId id="308" r:id="rId14"/>
    <p:sldId id="313" r:id="rId15"/>
    <p:sldId id="309" r:id="rId16"/>
    <p:sldId id="314" r:id="rId17"/>
    <p:sldId id="310" r:id="rId18"/>
    <p:sldId id="320" r:id="rId19"/>
    <p:sldId id="311" r:id="rId20"/>
    <p:sldId id="312" r:id="rId21"/>
    <p:sldId id="316"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CFEF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0" autoAdjust="0"/>
    <p:restoredTop sz="77154" autoAdjust="0"/>
  </p:normalViewPr>
  <p:slideViewPr>
    <p:cSldViewPr>
      <p:cViewPr varScale="1">
        <p:scale>
          <a:sx n="79" d="100"/>
          <a:sy n="79" d="100"/>
        </p:scale>
        <p:origin x="135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7551C7D-A3BF-4AC6-9F4D-948CF0628CAB}" type="datetimeFigureOut">
              <a:rPr lang="en-US" smtClean="0"/>
              <a:pPr/>
              <a:t>1/27/2020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9CF5584-0335-44A7-B0A5-F4C87381DC20}" type="slidenum">
              <a:rPr lang="en-US" smtClean="0"/>
              <a:pPr/>
              <a:t>‹#›</a:t>
            </a:fld>
            <a:endParaRPr lang="en-US" dirty="0"/>
          </a:p>
        </p:txBody>
      </p:sp>
    </p:spTree>
    <p:extLst>
      <p:ext uri="{BB962C8B-B14F-4D97-AF65-F5344CB8AC3E}">
        <p14:creationId xmlns:p14="http://schemas.microsoft.com/office/powerpoint/2010/main" val="2117658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33BB91B-2466-4440-AB8B-9522321B36E2}" type="datetimeFigureOut">
              <a:rPr lang="en-US" smtClean="0"/>
              <a:pPr/>
              <a:t>1/27/2020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F78226B-52CD-43A5-AA69-F0D641991AF3}" type="slidenum">
              <a:rPr lang="en-US" smtClean="0"/>
              <a:pPr/>
              <a:t>‹#›</a:t>
            </a:fld>
            <a:endParaRPr lang="en-US" dirty="0"/>
          </a:p>
        </p:txBody>
      </p:sp>
    </p:spTree>
    <p:extLst>
      <p:ext uri="{BB962C8B-B14F-4D97-AF65-F5344CB8AC3E}">
        <p14:creationId xmlns:p14="http://schemas.microsoft.com/office/powerpoint/2010/main" val="196690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78226B-52CD-43A5-AA69-F0D641991AF3}" type="slidenum">
              <a:rPr lang="en-US" smtClean="0"/>
              <a:pPr/>
              <a:t>1</a:t>
            </a:fld>
            <a:endParaRPr lang="en-US" dirty="0"/>
          </a:p>
        </p:txBody>
      </p:sp>
    </p:spTree>
    <p:extLst>
      <p:ext uri="{BB962C8B-B14F-4D97-AF65-F5344CB8AC3E}">
        <p14:creationId xmlns:p14="http://schemas.microsoft.com/office/powerpoint/2010/main" val="12209108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No-hire: Required</a:t>
            </a:r>
            <a:r>
              <a:rPr lang="en-US" baseline="0" dirty="0" smtClean="0"/>
              <a:t> to hire most qualified applicant NCGS 126-14.2(2). You can tell other party we will follow our standard HR hiring practices/open to public etc. </a:t>
            </a:r>
            <a:endParaRPr lang="en-US" dirty="0" smtClean="0"/>
          </a:p>
          <a:p>
            <a:endParaRPr lang="en-US" dirty="0" smtClean="0"/>
          </a:p>
          <a:p>
            <a:r>
              <a:rPr lang="en-US" dirty="0" smtClean="0"/>
              <a:t>Limitations</a:t>
            </a:r>
            <a:r>
              <a:rPr lang="en-US" baseline="0" dirty="0" smtClean="0"/>
              <a:t> on Liability: </a:t>
            </a:r>
          </a:p>
          <a:p>
            <a:pPr marL="171450" indent="-171450">
              <a:buFontTx/>
              <a:buChar char="-"/>
            </a:pPr>
            <a:r>
              <a:rPr lang="en-US" baseline="0" dirty="0" smtClean="0"/>
              <a:t>Be thoughtful about what we are expecting and ask yourself, “what if things go south?” </a:t>
            </a:r>
          </a:p>
          <a:p>
            <a:pPr marL="171450" indent="-171450">
              <a:buFontTx/>
              <a:buChar char="-"/>
            </a:pPr>
            <a:r>
              <a:rPr lang="en-US" baseline="0" dirty="0" smtClean="0"/>
              <a:t>What are the client’s interests? They are the ones assuming these risks </a:t>
            </a:r>
          </a:p>
          <a:p>
            <a:pPr marL="171450" indent="-171450">
              <a:buFontTx/>
              <a:buChar char="-"/>
            </a:pPr>
            <a:r>
              <a:rPr lang="en-US" baseline="0" dirty="0" smtClean="0"/>
              <a:t>Start with carving out: (1) Claims that are covered by Indemnification clause; (2) Claims for which they are insured; (3) Claims arising out of DPA violations; (4) other claims depending on what the contract is. Ex – we are not going to have a limitation on liability for actions arising out of third party IP claims if the sole service they are providing is developing website content; (5) *negligence?(this may be already addressed in the indemnification carve out, but you have two shots at this one here). </a:t>
            </a:r>
          </a:p>
          <a:p>
            <a:pPr marL="0" indent="0">
              <a:buFontTx/>
              <a:buNone/>
            </a:pPr>
            <a:endParaRPr lang="en-US" baseline="0" dirty="0" smtClean="0"/>
          </a:p>
          <a:p>
            <a:pPr marL="0" indent="0">
              <a:buFontTx/>
              <a:buNone/>
            </a:pPr>
            <a:endParaRPr lang="en-US" baseline="0" dirty="0" smtClean="0"/>
          </a:p>
          <a:p>
            <a:pPr marL="0" indent="0">
              <a:buFontTx/>
              <a:buNone/>
            </a:pPr>
            <a:r>
              <a:rPr lang="en-US" dirty="0" smtClean="0"/>
              <a:t>Liquidated Damages/Cancellation Fees/Injunctive Relief/Limitations of Liability/Control of Lawsuits: G.S. 116-4 - The attorney general gets to do his/her job</a:t>
            </a:r>
          </a:p>
          <a:p>
            <a:pPr marL="0" indent="0">
              <a:buFontTx/>
              <a:buNone/>
            </a:pPr>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12</a:t>
            </a:fld>
            <a:endParaRPr lang="en-US" dirty="0"/>
          </a:p>
        </p:txBody>
      </p:sp>
    </p:spTree>
    <p:extLst>
      <p:ext uri="{BB962C8B-B14F-4D97-AF65-F5344CB8AC3E}">
        <p14:creationId xmlns:p14="http://schemas.microsoft.com/office/powerpoint/2010/main" val="1035166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78226B-52CD-43A5-AA69-F0D641991AF3}" type="slidenum">
              <a:rPr lang="en-US" smtClean="0"/>
              <a:pPr/>
              <a:t>13</a:t>
            </a:fld>
            <a:endParaRPr lang="en-US" dirty="0"/>
          </a:p>
        </p:txBody>
      </p:sp>
    </p:spTree>
    <p:extLst>
      <p:ext uri="{BB962C8B-B14F-4D97-AF65-F5344CB8AC3E}">
        <p14:creationId xmlns:p14="http://schemas.microsoft.com/office/powerpoint/2010/main" val="1578722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78226B-52CD-43A5-AA69-F0D641991AF3}" type="slidenum">
              <a:rPr lang="en-US" smtClean="0"/>
              <a:pPr/>
              <a:t>14</a:t>
            </a:fld>
            <a:endParaRPr lang="en-US" dirty="0"/>
          </a:p>
        </p:txBody>
      </p:sp>
    </p:spTree>
    <p:extLst>
      <p:ext uri="{BB962C8B-B14F-4D97-AF65-F5344CB8AC3E}">
        <p14:creationId xmlns:p14="http://schemas.microsoft.com/office/powerpoint/2010/main" val="19828127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Governing Terms: </a:t>
            </a:r>
          </a:p>
          <a:p>
            <a:r>
              <a:rPr lang="en-US" dirty="0" smtClean="0"/>
              <a:t>- Be mindful of contractors who</a:t>
            </a:r>
            <a:r>
              <a:rPr lang="en-US" baseline="0" dirty="0" smtClean="0"/>
              <a:t> link out to other T&amp;Cs and say those shall govern. Must add language showing that the terms of the Agreement govern in the event of a conflict. I would do the same thing for POs, invoices, Exhibits, etc. </a:t>
            </a:r>
            <a:endParaRPr lang="en-US" dirty="0" smtClean="0"/>
          </a:p>
          <a:p>
            <a:r>
              <a:rPr lang="en-US" dirty="0" smtClean="0"/>
              <a:t>IP Terms: </a:t>
            </a:r>
          </a:p>
          <a:p>
            <a:pPr marL="171450" indent="-171450">
              <a:buFontTx/>
              <a:buChar char="-"/>
            </a:pPr>
            <a:r>
              <a:rPr lang="en-US" dirty="0" smtClean="0"/>
              <a:t>They shall have secured all IP</a:t>
            </a:r>
            <a:r>
              <a:rPr lang="en-US" baseline="0" dirty="0" smtClean="0"/>
              <a:t> rights/licenses necessary to perform their obligations under the agreement (must also include in the indemnification and limitations on liability sections). Ex – Video Production contract/live performance contract/social media campaign contract/any software purchase/etc. </a:t>
            </a:r>
          </a:p>
          <a:p>
            <a:pPr marL="171450" indent="-171450">
              <a:buFontTx/>
              <a:buChar char="-"/>
            </a:pPr>
            <a:r>
              <a:rPr lang="en-US" baseline="0" dirty="0" smtClean="0"/>
              <a:t>Right of ownership</a:t>
            </a:r>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15</a:t>
            </a:fld>
            <a:endParaRPr lang="en-US" dirty="0"/>
          </a:p>
        </p:txBody>
      </p:sp>
    </p:spTree>
    <p:extLst>
      <p:ext uri="{BB962C8B-B14F-4D97-AF65-F5344CB8AC3E}">
        <p14:creationId xmlns:p14="http://schemas.microsoft.com/office/powerpoint/2010/main" val="14609215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78226B-52CD-43A5-AA69-F0D641991AF3}" type="slidenum">
              <a:rPr lang="en-US" smtClean="0"/>
              <a:pPr/>
              <a:t>16</a:t>
            </a:fld>
            <a:endParaRPr lang="en-US" dirty="0"/>
          </a:p>
        </p:txBody>
      </p:sp>
    </p:spTree>
    <p:extLst>
      <p:ext uri="{BB962C8B-B14F-4D97-AF65-F5344CB8AC3E}">
        <p14:creationId xmlns:p14="http://schemas.microsoft.com/office/powerpoint/2010/main" val="3340903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Get the DPA process going as soon as possible for software agreements </a:t>
            </a:r>
          </a:p>
          <a:p>
            <a:pPr marL="171450" indent="-171450">
              <a:buFontTx/>
              <a:buChar char="-"/>
            </a:pPr>
            <a:r>
              <a:rPr lang="en-US" dirty="0" smtClean="0"/>
              <a:t>Software agreements. </a:t>
            </a:r>
          </a:p>
          <a:p>
            <a:pPr marL="628650" lvl="1" indent="-171450">
              <a:buFontTx/>
              <a:buChar char="-"/>
            </a:pPr>
            <a:r>
              <a:rPr lang="en-US" dirty="0" smtClean="0"/>
              <a:t>Ask: What is being transferred</a:t>
            </a:r>
            <a:r>
              <a:rPr lang="en-US" baseline="0" dirty="0" smtClean="0"/>
              <a:t> into their software (FERPA, PHI, PII)? Who is responsible for managing/securing system and data? Is this reflected in the indemnification/warranties/limitations on liability/etc.? Have you consulted with appropriate campus partners?</a:t>
            </a:r>
          </a:p>
          <a:p>
            <a:pPr marL="628650" lvl="1" indent="-171450">
              <a:buFontTx/>
              <a:buChar char="-"/>
            </a:pPr>
            <a:r>
              <a:rPr lang="en-US" baseline="0" dirty="0" smtClean="0"/>
              <a:t>Ask client: Do they want to allow subcontracts? If so, is there language that holds subs to the same standards of their agreement or at least FERPA language? Termination and data migration expectations? Disaster Recovery plans? Cyber Insurance? Service Level expectations? </a:t>
            </a:r>
          </a:p>
          <a:p>
            <a:pPr marL="628650" lvl="1" indent="-171450">
              <a:buFontTx/>
              <a:buChar char="-"/>
            </a:pPr>
            <a:r>
              <a:rPr lang="en-US" baseline="0" dirty="0" smtClean="0"/>
              <a:t>Contractor shall only use data to fulfill obligations set forth in the Agreement</a:t>
            </a:r>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17</a:t>
            </a:fld>
            <a:endParaRPr lang="en-US" dirty="0"/>
          </a:p>
        </p:txBody>
      </p:sp>
    </p:spTree>
    <p:extLst>
      <p:ext uri="{BB962C8B-B14F-4D97-AF65-F5344CB8AC3E}">
        <p14:creationId xmlns:p14="http://schemas.microsoft.com/office/powerpoint/2010/main" val="17643910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note: Make everything mutual. If they aren’t willing to do that, it is a red flag.</a:t>
            </a:r>
          </a:p>
          <a:p>
            <a:endParaRPr lang="en-US" dirty="0" smtClean="0"/>
          </a:p>
          <a:p>
            <a:r>
              <a:rPr lang="en-US" dirty="0" smtClean="0"/>
              <a:t>Always</a:t>
            </a:r>
            <a:r>
              <a:rPr lang="en-US" baseline="0" dirty="0" smtClean="0"/>
              <a:t> ask: What if things go sideways? </a:t>
            </a:r>
            <a:r>
              <a:rPr lang="en-US" dirty="0" smtClean="0"/>
              <a:t> </a:t>
            </a:r>
          </a:p>
          <a:p>
            <a:endParaRPr lang="en-US" dirty="0" smtClean="0"/>
          </a:p>
          <a:p>
            <a:r>
              <a:rPr lang="en-US" dirty="0" smtClean="0"/>
              <a:t>Do the terms match what the department’s needs are? </a:t>
            </a:r>
          </a:p>
          <a:p>
            <a:endParaRPr lang="en-US" dirty="0" smtClean="0"/>
          </a:p>
          <a:p>
            <a:r>
              <a:rPr lang="en-US" dirty="0" smtClean="0"/>
              <a:t>Fixed prices? Fees? Etc. Work with business</a:t>
            </a:r>
            <a:r>
              <a:rPr lang="en-US" baseline="0" dirty="0" smtClean="0"/>
              <a:t> client on these. </a:t>
            </a:r>
            <a:endParaRPr lang="en-US" dirty="0" smtClean="0"/>
          </a:p>
        </p:txBody>
      </p:sp>
      <p:sp>
        <p:nvSpPr>
          <p:cNvPr id="4" name="Slide Number Placeholder 3"/>
          <p:cNvSpPr>
            <a:spLocks noGrp="1"/>
          </p:cNvSpPr>
          <p:nvPr>
            <p:ph type="sldNum" sz="quarter" idx="10"/>
          </p:nvPr>
        </p:nvSpPr>
        <p:spPr/>
        <p:txBody>
          <a:bodyPr/>
          <a:lstStyle/>
          <a:p>
            <a:fld id="{8F78226B-52CD-43A5-AA69-F0D641991AF3}" type="slidenum">
              <a:rPr lang="en-US" smtClean="0"/>
              <a:pPr/>
              <a:t>18</a:t>
            </a:fld>
            <a:endParaRPr lang="en-US" dirty="0"/>
          </a:p>
        </p:txBody>
      </p:sp>
    </p:spTree>
    <p:extLst>
      <p:ext uri="{BB962C8B-B14F-4D97-AF65-F5344CB8AC3E}">
        <p14:creationId xmlns:p14="http://schemas.microsoft.com/office/powerpoint/2010/main" val="18647435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78226B-52CD-43A5-AA69-F0D641991AF3}" type="slidenum">
              <a:rPr lang="en-US" smtClean="0"/>
              <a:pPr/>
              <a:t>19</a:t>
            </a:fld>
            <a:endParaRPr lang="en-US" dirty="0"/>
          </a:p>
        </p:txBody>
      </p:sp>
    </p:spTree>
    <p:extLst>
      <p:ext uri="{BB962C8B-B14F-4D97-AF65-F5344CB8AC3E}">
        <p14:creationId xmlns:p14="http://schemas.microsoft.com/office/powerpoint/2010/main" val="26906489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Make things</a:t>
            </a:r>
            <a:r>
              <a:rPr lang="en-US" baseline="0" dirty="0" smtClean="0"/>
              <a:t> mutual</a:t>
            </a:r>
          </a:p>
          <a:p>
            <a:pPr marL="171450" indent="-171450">
              <a:buFontTx/>
              <a:buChar char="-"/>
            </a:pPr>
            <a:r>
              <a:rPr lang="en-US" baseline="0" dirty="0" smtClean="0"/>
              <a:t>Stand silent (don’t be afraid to start by deleting – </a:t>
            </a:r>
            <a:r>
              <a:rPr lang="en-US" baseline="0" dirty="0" err="1" smtClean="0"/>
              <a:t>esp</a:t>
            </a:r>
            <a:r>
              <a:rPr lang="en-US" baseline="0" dirty="0" smtClean="0"/>
              <a:t> indemnification), especially if it doesn’t seem applicable to the purpose of the agreement (data security language in a facility use agreement)</a:t>
            </a:r>
          </a:p>
          <a:p>
            <a:pPr marL="628650" lvl="1" indent="-171450">
              <a:buFontTx/>
              <a:buChar char="-"/>
            </a:pPr>
            <a:r>
              <a:rPr lang="en-US" baseline="0" dirty="0" smtClean="0"/>
              <a:t>Less can be more</a:t>
            </a:r>
          </a:p>
          <a:p>
            <a:pPr marL="171450" indent="-171450">
              <a:buFontTx/>
              <a:buChar char="-"/>
            </a:pPr>
            <a:r>
              <a:rPr lang="en-US" baseline="0" dirty="0" smtClean="0"/>
              <a:t>Consult with us and your clients </a:t>
            </a:r>
          </a:p>
          <a:p>
            <a:pPr marL="171450" indent="-171450">
              <a:buFontTx/>
              <a:buChar char="-"/>
            </a:pPr>
            <a:r>
              <a:rPr lang="en-US" baseline="0" dirty="0" smtClean="0"/>
              <a:t>-</a:t>
            </a:r>
          </a:p>
          <a:p>
            <a:pPr marL="171450" indent="-171450">
              <a:buFontTx/>
              <a:buChar char="-"/>
            </a:pPr>
            <a:r>
              <a:rPr lang="en-US" baseline="0" dirty="0" smtClean="0"/>
              <a:t>Understanding the other side is also important </a:t>
            </a:r>
          </a:p>
          <a:p>
            <a:pPr marL="628650" lvl="1" indent="-171450">
              <a:buFontTx/>
              <a:buChar char="-"/>
            </a:pPr>
            <a:r>
              <a:rPr lang="en-US" baseline="0" dirty="0" smtClean="0"/>
              <a:t>ADA web accessibility language not necessary for non web service providers (and not always necessary, again, understand your client)</a:t>
            </a:r>
          </a:p>
          <a:p>
            <a:pPr marL="628650" lvl="1" indent="-171450">
              <a:buFontTx/>
              <a:buChar char="-"/>
            </a:pPr>
            <a:r>
              <a:rPr lang="en-US" baseline="0" dirty="0" smtClean="0"/>
              <a:t>E Verify for small companies (“To the extent applicable and required by…” is a good add in for both sides) </a:t>
            </a:r>
          </a:p>
          <a:p>
            <a:pPr marL="628650" lvl="1" indent="-171450">
              <a:buFontTx/>
              <a:buChar char="-"/>
            </a:pPr>
            <a:r>
              <a:rPr lang="en-US" baseline="0" dirty="0" smtClean="0"/>
              <a:t>Understanding their restrictions and pain points can help in negotiating our restrictions and pain points </a:t>
            </a:r>
          </a:p>
          <a:p>
            <a:pPr marL="628650" lvl="1" indent="-171450">
              <a:buFontTx/>
              <a:buChar char="-"/>
            </a:pPr>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20</a:t>
            </a:fld>
            <a:endParaRPr lang="en-US" dirty="0"/>
          </a:p>
        </p:txBody>
      </p:sp>
    </p:spTree>
    <p:extLst>
      <p:ext uri="{BB962C8B-B14F-4D97-AF65-F5344CB8AC3E}">
        <p14:creationId xmlns:p14="http://schemas.microsoft.com/office/powerpoint/2010/main" val="7038723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78226B-52CD-43A5-AA69-F0D641991AF3}" type="slidenum">
              <a:rPr lang="en-US" smtClean="0"/>
              <a:pPr/>
              <a:t>21</a:t>
            </a:fld>
            <a:endParaRPr lang="en-US" dirty="0"/>
          </a:p>
        </p:txBody>
      </p:sp>
    </p:spTree>
    <p:extLst>
      <p:ext uri="{BB962C8B-B14F-4D97-AF65-F5344CB8AC3E}">
        <p14:creationId xmlns:p14="http://schemas.microsoft.com/office/powerpoint/2010/main" val="1582018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78226B-52CD-43A5-AA69-F0D641991AF3}" type="slidenum">
              <a:rPr lang="en-US" smtClean="0"/>
              <a:pPr/>
              <a:t>2</a:t>
            </a:fld>
            <a:endParaRPr lang="en-US" dirty="0"/>
          </a:p>
        </p:txBody>
      </p:sp>
    </p:spTree>
    <p:extLst>
      <p:ext uri="{BB962C8B-B14F-4D97-AF65-F5344CB8AC3E}">
        <p14:creationId xmlns:p14="http://schemas.microsoft.com/office/powerpoint/2010/main" val="242792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78226B-52CD-43A5-AA69-F0D641991AF3}" type="slidenum">
              <a:rPr lang="en-US" smtClean="0"/>
              <a:pPr/>
              <a:t>3</a:t>
            </a:fld>
            <a:endParaRPr lang="en-US" dirty="0"/>
          </a:p>
        </p:txBody>
      </p:sp>
    </p:spTree>
    <p:extLst>
      <p:ext uri="{BB962C8B-B14F-4D97-AF65-F5344CB8AC3E}">
        <p14:creationId xmlns:p14="http://schemas.microsoft.com/office/powerpoint/2010/main" val="1305607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78226B-52CD-43A5-AA69-F0D641991AF3}" type="slidenum">
              <a:rPr lang="en-US" smtClean="0"/>
              <a:pPr/>
              <a:t>4</a:t>
            </a:fld>
            <a:endParaRPr lang="en-US" dirty="0"/>
          </a:p>
        </p:txBody>
      </p:sp>
    </p:spTree>
    <p:extLst>
      <p:ext uri="{BB962C8B-B14F-4D97-AF65-F5344CB8AC3E}">
        <p14:creationId xmlns:p14="http://schemas.microsoft.com/office/powerpoint/2010/main" val="854285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78226B-52CD-43A5-AA69-F0D641991AF3}" type="slidenum">
              <a:rPr lang="en-US" smtClean="0"/>
              <a:pPr/>
              <a:t>5</a:t>
            </a:fld>
            <a:endParaRPr lang="en-US" dirty="0"/>
          </a:p>
        </p:txBody>
      </p:sp>
    </p:spTree>
    <p:extLst>
      <p:ext uri="{BB962C8B-B14F-4D97-AF65-F5344CB8AC3E}">
        <p14:creationId xmlns:p14="http://schemas.microsoft.com/office/powerpoint/2010/main" val="587481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78226B-52CD-43A5-AA69-F0D641991AF3}" type="slidenum">
              <a:rPr lang="en-US" smtClean="0"/>
              <a:pPr/>
              <a:t>7</a:t>
            </a:fld>
            <a:endParaRPr lang="en-US" dirty="0"/>
          </a:p>
        </p:txBody>
      </p:sp>
    </p:spTree>
    <p:extLst>
      <p:ext uri="{BB962C8B-B14F-4D97-AF65-F5344CB8AC3E}">
        <p14:creationId xmlns:p14="http://schemas.microsoft.com/office/powerpoint/2010/main" val="1979865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78226B-52CD-43A5-AA69-F0D641991AF3}" type="slidenum">
              <a:rPr lang="en-US" smtClean="0"/>
              <a:pPr/>
              <a:t>9</a:t>
            </a:fld>
            <a:endParaRPr lang="en-US" dirty="0"/>
          </a:p>
        </p:txBody>
      </p:sp>
    </p:spTree>
    <p:extLst>
      <p:ext uri="{BB962C8B-B14F-4D97-AF65-F5344CB8AC3E}">
        <p14:creationId xmlns:p14="http://schemas.microsoft.com/office/powerpoint/2010/main" val="1864786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78226B-52CD-43A5-AA69-F0D641991AF3}" type="slidenum">
              <a:rPr lang="en-US" smtClean="0"/>
              <a:pPr/>
              <a:t>10</a:t>
            </a:fld>
            <a:endParaRPr lang="en-US" dirty="0"/>
          </a:p>
        </p:txBody>
      </p:sp>
    </p:spTree>
    <p:extLst>
      <p:ext uri="{BB962C8B-B14F-4D97-AF65-F5344CB8AC3E}">
        <p14:creationId xmlns:p14="http://schemas.microsoft.com/office/powerpoint/2010/main" val="3510954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Substantive Law</a:t>
            </a:r>
          </a:p>
          <a:p>
            <a:endParaRPr lang="en-US" dirty="0" smtClean="0"/>
          </a:p>
          <a:p>
            <a:r>
              <a:rPr lang="en-US" dirty="0" smtClean="0"/>
              <a:t>§ 22B-3.  Contracts with forum selection provisions.</a:t>
            </a:r>
          </a:p>
          <a:p>
            <a:endParaRPr lang="en-US" dirty="0" smtClean="0"/>
          </a:p>
          <a:p>
            <a:r>
              <a:rPr lang="en-US" dirty="0" smtClean="0"/>
              <a:t>Except as otherwise provided in this section, any provision in a contract entered into in North Carolina that requires the prosecution of any action or the arbitration of any dispute that arises from the contract to be instituted or heard in another state is against public policy and is void and unenforceable. This prohibition shall not apply to non-consumer loan transactions or to any action or arbitration of a dispute that is commenced in another state pursuant to a forum selection provision with the consent of all parties to the contract at the time that the dispute arises. </a:t>
            </a:r>
          </a:p>
          <a:p>
            <a:endParaRPr lang="en-US" dirty="0" smtClean="0"/>
          </a:p>
          <a:p>
            <a:r>
              <a:rPr lang="en-US" dirty="0" smtClean="0"/>
              <a:t>Indemnification: </a:t>
            </a:r>
          </a:p>
          <a:p>
            <a:pPr marL="171450" indent="-171450">
              <a:buFontTx/>
              <a:buChar char="-"/>
            </a:pPr>
            <a:r>
              <a:rPr lang="en-US" dirty="0" smtClean="0"/>
              <a:t>Start</a:t>
            </a:r>
            <a:r>
              <a:rPr lang="en-US" baseline="0" dirty="0" smtClean="0"/>
              <a:t> with their indemnifying us for: (1) third party claims when purchasing software/services; (2) claims arising out of the DPA; (3) acts or omissions of employees/agents</a:t>
            </a:r>
          </a:p>
          <a:p>
            <a:pPr marL="171450" indent="-171450">
              <a:buFontTx/>
              <a:buChar char="-"/>
            </a:pPr>
            <a:r>
              <a:rPr lang="en-US" baseline="0" dirty="0" smtClean="0"/>
              <a:t>We should really only be indemnifying other parties for acts or omissions of our employees when we are purchasing goods/services. There are other possibilities here, but it is going to depend on what we are purchasing and our responsibilities under the contract. </a:t>
            </a:r>
          </a:p>
          <a:p>
            <a:pPr marL="171450" indent="-171450">
              <a:buFontTx/>
              <a:buChar char="-"/>
            </a:pPr>
            <a:r>
              <a:rPr lang="en-US" baseline="0" dirty="0" smtClean="0"/>
              <a:t>Contracts where we are hiring a contractor to perform work versus contracts where we are partnering with contractor to perform work jointly </a:t>
            </a:r>
          </a:p>
          <a:p>
            <a:pPr marL="171450" indent="-171450">
              <a:buFontTx/>
              <a:buChar char="-"/>
            </a:pPr>
            <a:r>
              <a:rPr lang="en-US" baseline="0" dirty="0" smtClean="0"/>
              <a:t>Adding “Subject to limits in Tort Claims…” is not going to be enough. Always add it, but we need to be doing more. </a:t>
            </a:r>
          </a:p>
          <a:p>
            <a:pPr marL="171450" indent="-171450">
              <a:buFontTx/>
              <a:buChar char="-"/>
            </a:pPr>
            <a:r>
              <a:rPr lang="en-US" baseline="0" dirty="0" smtClean="0"/>
              <a:t>This is just an exercise in risk allocation. There will be very few situations where all risk falls on university </a:t>
            </a:r>
          </a:p>
          <a:p>
            <a:pPr marL="171450" indent="-171450">
              <a:buFontTx/>
              <a:buChar char="-"/>
            </a:pPr>
            <a:endParaRPr lang="en-US" baseline="0" dirty="0" smtClean="0"/>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11</a:t>
            </a:fld>
            <a:endParaRPr lang="en-US" dirty="0"/>
          </a:p>
        </p:txBody>
      </p:sp>
    </p:spTree>
    <p:extLst>
      <p:ext uri="{BB962C8B-B14F-4D97-AF65-F5344CB8AC3E}">
        <p14:creationId xmlns:p14="http://schemas.microsoft.com/office/powerpoint/2010/main" val="17780298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baseline="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4" descr="UNCC_Logo_whiteTPBG"/>
          <p:cNvPicPr>
            <a:picLocks noChangeAspect="1" noChangeArrowheads="1"/>
          </p:cNvPicPr>
          <p:nvPr/>
        </p:nvPicPr>
        <p:blipFill>
          <a:blip r:embed="rId3"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pic>
        <p:nvPicPr>
          <p:cNvPr id="5" name="Picture 4" descr="Swirl.png"/>
          <p:cNvPicPr>
            <a:picLocks noChangeAspect="1"/>
          </p:cNvPicPr>
          <p:nvPr/>
        </p:nvPicPr>
        <p:blipFill>
          <a:blip r:embed="rId3" cstate="print"/>
          <a:stretch>
            <a:fillRect/>
          </a:stretch>
        </p:blipFill>
        <p:spPr>
          <a:xfrm>
            <a:off x="0" y="1295400"/>
            <a:ext cx="9144000" cy="3202682"/>
          </a:xfrm>
          <a:prstGeom prst="rect">
            <a:avLst/>
          </a:prstGeom>
        </p:spPr>
      </p:pic>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pic>
        <p:nvPicPr>
          <p:cNvPr id="6" name="Picture 4" descr="UNCC_Logo_whiteTPBG"/>
          <p:cNvPicPr>
            <a:picLocks noChangeAspect="1" noChangeArrowheads="1"/>
          </p:cNvPicPr>
          <p:nvPr/>
        </p:nvPicPr>
        <p:blipFill>
          <a:blip r:embed="rId4"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3"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legal.uncc.edu/legal-topics/contracts/contract-checklist"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4.xml"/><Relationship Id="rId5" Type="http://schemas.openxmlformats.org/officeDocument/2006/relationships/hyperlink" Target="mailto:brad.trahan@uncc.edu" TargetMode="Externa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legal.uncc.edu/policies/up-603.1"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382000" cy="5235279"/>
          </a:xfrm>
        </p:spPr>
        <p:txBody>
          <a:bodyPr/>
          <a:lstStyle/>
          <a:p>
            <a:pPr algn="ctr"/>
            <a:r>
              <a:rPr lang="en-US" dirty="0" smtClean="0"/>
              <a:t/>
            </a:r>
            <a:br>
              <a:rPr lang="en-US" dirty="0" smtClean="0"/>
            </a:br>
            <a:r>
              <a:rPr lang="en-US" sz="5400" dirty="0" smtClean="0">
                <a:effectLst/>
                <a:latin typeface="Georgia" panose="02040502050405020303" pitchFamily="18" charset="0"/>
              </a:rPr>
              <a:t>Contracts Training</a:t>
            </a:r>
            <a:r>
              <a:rPr lang="en-US" sz="4000" dirty="0" smtClean="0">
                <a:effectLst/>
                <a:latin typeface="+mn-lt"/>
              </a:rPr>
              <a:t/>
            </a:r>
            <a:br>
              <a:rPr lang="en-US" sz="4000" dirty="0" smtClean="0">
                <a:effectLst/>
                <a:latin typeface="+mn-lt"/>
              </a:rPr>
            </a:br>
            <a:r>
              <a:rPr lang="en-US" sz="4000" dirty="0" smtClean="0">
                <a:effectLst/>
                <a:latin typeface="+mn-lt"/>
              </a:rPr>
              <a:t/>
            </a:r>
            <a:br>
              <a:rPr lang="en-US" sz="4000" dirty="0" smtClean="0">
                <a:effectLst/>
                <a:latin typeface="+mn-lt"/>
              </a:rPr>
            </a:br>
            <a:r>
              <a:rPr lang="en-US" sz="2800" dirty="0">
                <a:effectLst/>
                <a:latin typeface="+mn-lt"/>
              </a:rPr>
              <a:t/>
            </a:r>
            <a:br>
              <a:rPr lang="en-US" sz="2800" dirty="0">
                <a:effectLst/>
                <a:latin typeface="+mn-lt"/>
              </a:rPr>
            </a:br>
            <a:r>
              <a:rPr lang="en-US" sz="2800" dirty="0" smtClean="0">
                <a:effectLst/>
                <a:latin typeface="Georgia" panose="02040502050405020303" pitchFamily="18" charset="0"/>
              </a:rPr>
              <a:t>January 29, 2020</a:t>
            </a:r>
            <a:r>
              <a:rPr lang="en-US" sz="2800" dirty="0" smtClean="0">
                <a:effectLst/>
                <a:latin typeface="Georgia" panose="02040502050405020303" pitchFamily="18" charset="0"/>
              </a:rPr>
              <a:t/>
            </a:r>
            <a:br>
              <a:rPr lang="en-US" sz="2800" dirty="0" smtClean="0">
                <a:effectLst/>
                <a:latin typeface="Georgia" panose="02040502050405020303" pitchFamily="18" charset="0"/>
              </a:rPr>
            </a:br>
            <a:r>
              <a:rPr lang="en-US" sz="2800" dirty="0">
                <a:effectLst/>
                <a:latin typeface="Georgia" panose="02040502050405020303" pitchFamily="18" charset="0"/>
              </a:rPr>
              <a:t/>
            </a:r>
            <a:br>
              <a:rPr lang="en-US" sz="2800" dirty="0">
                <a:effectLst/>
                <a:latin typeface="Georgia" panose="02040502050405020303" pitchFamily="18" charset="0"/>
              </a:rPr>
            </a:br>
            <a:r>
              <a:rPr lang="en-US" sz="2800" dirty="0" smtClean="0">
                <a:effectLst/>
                <a:latin typeface="Georgia" panose="02040502050405020303" pitchFamily="18" charset="0"/>
              </a:rPr>
              <a:t/>
            </a:r>
            <a:br>
              <a:rPr lang="en-US" sz="2800" dirty="0" smtClean="0">
                <a:effectLst/>
                <a:latin typeface="Georgia" panose="02040502050405020303" pitchFamily="18" charset="0"/>
              </a:rPr>
            </a:br>
            <a:r>
              <a:rPr lang="en-US" sz="2800" dirty="0" smtClean="0">
                <a:effectLst/>
                <a:latin typeface="Georgia" panose="02040502050405020303" pitchFamily="18" charset="0"/>
              </a:rPr>
              <a:t>Brad Trahan </a:t>
            </a:r>
            <a:br>
              <a:rPr lang="en-US" sz="2800" dirty="0" smtClean="0">
                <a:effectLst/>
                <a:latin typeface="Georgia" panose="02040502050405020303" pitchFamily="18" charset="0"/>
              </a:rPr>
            </a:br>
            <a:r>
              <a:rPr lang="en-US" sz="2800" dirty="0" smtClean="0">
                <a:effectLst/>
                <a:latin typeface="Georgia" panose="02040502050405020303" pitchFamily="18" charset="0"/>
              </a:rPr>
              <a:t>Assistant General Counsel</a:t>
            </a:r>
            <a:br>
              <a:rPr lang="en-US" sz="2800" dirty="0" smtClean="0">
                <a:effectLst/>
                <a:latin typeface="Georgia" panose="02040502050405020303" pitchFamily="18" charset="0"/>
              </a:rPr>
            </a:br>
            <a:r>
              <a:rPr lang="en-US" sz="2800" dirty="0" smtClean="0">
                <a:effectLst/>
                <a:latin typeface="Georgia" panose="02040502050405020303" pitchFamily="18" charset="0"/>
              </a:rPr>
              <a:t>704-687-6117</a:t>
            </a:r>
            <a:br>
              <a:rPr lang="en-US" sz="2800" dirty="0" smtClean="0">
                <a:effectLst/>
                <a:latin typeface="Georgia" panose="02040502050405020303" pitchFamily="18" charset="0"/>
              </a:rPr>
            </a:br>
            <a:endParaRPr lang="en-US" sz="4000" dirty="0">
              <a:effectLst/>
              <a:latin typeface="Georgia" panose="02040502050405020303" pitchFamily="18"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230188"/>
            <a:ext cx="8382000" cy="1218795"/>
          </a:xfrm>
        </p:spPr>
        <p:txBody>
          <a:bodyPr/>
          <a:lstStyle/>
          <a:p>
            <a:pPr algn="ctr"/>
            <a:r>
              <a:rPr lang="en-US" sz="4400" dirty="0" smtClean="0">
                <a:latin typeface="Georgia" panose="02040502050405020303" pitchFamily="18" charset="0"/>
              </a:rPr>
              <a:t>Why should I use </a:t>
            </a:r>
            <a:br>
              <a:rPr lang="en-US" sz="4400" dirty="0" smtClean="0">
                <a:latin typeface="Georgia" panose="02040502050405020303" pitchFamily="18" charset="0"/>
              </a:rPr>
            </a:br>
            <a:r>
              <a:rPr lang="en-US" sz="4400" dirty="0" smtClean="0">
                <a:latin typeface="Georgia" panose="02040502050405020303" pitchFamily="18" charset="0"/>
              </a:rPr>
              <a:t>the contract checklist?</a:t>
            </a:r>
            <a:endParaRPr lang="en-US" sz="4400" dirty="0"/>
          </a:p>
        </p:txBody>
      </p:sp>
      <p:sp>
        <p:nvSpPr>
          <p:cNvPr id="5" name="Content Placeholder 2"/>
          <p:cNvSpPr>
            <a:spLocks noGrp="1"/>
          </p:cNvSpPr>
          <p:nvPr>
            <p:ph idx="1"/>
          </p:nvPr>
        </p:nvSpPr>
        <p:spPr>
          <a:xfrm>
            <a:off x="457200" y="1448983"/>
            <a:ext cx="8229600" cy="5441490"/>
          </a:xfrm>
        </p:spPr>
        <p:txBody>
          <a:bodyPr/>
          <a:lstStyle/>
          <a:p>
            <a:r>
              <a:rPr lang="en-US" dirty="0" smtClean="0">
                <a:latin typeface="Georgia" pitchFamily="18" charset="0"/>
              </a:rPr>
              <a:t>Clarity and avoidance of doubt</a:t>
            </a:r>
          </a:p>
          <a:p>
            <a:pPr lvl="1"/>
            <a:r>
              <a:rPr lang="en-US" sz="2600" dirty="0" smtClean="0">
                <a:latin typeface="Georgia" pitchFamily="18" charset="0"/>
              </a:rPr>
              <a:t>Know who is supposed to do what, when, and how</a:t>
            </a:r>
          </a:p>
          <a:p>
            <a:pPr lvl="1"/>
            <a:endParaRPr lang="en-US" sz="2400" dirty="0" smtClean="0">
              <a:latin typeface="Georgia" pitchFamily="18" charset="0"/>
            </a:endParaRPr>
          </a:p>
          <a:p>
            <a:r>
              <a:rPr lang="en-US" dirty="0" smtClean="0">
                <a:latin typeface="Georgia" pitchFamily="18" charset="0"/>
              </a:rPr>
              <a:t>Avoidance of liability</a:t>
            </a:r>
          </a:p>
          <a:p>
            <a:pPr lvl="1"/>
            <a:r>
              <a:rPr lang="en-US" sz="2600" dirty="0" smtClean="0">
                <a:latin typeface="Georgia" pitchFamily="18" charset="0"/>
              </a:rPr>
              <a:t>Protect yourself, your department, and the University</a:t>
            </a:r>
          </a:p>
          <a:p>
            <a:pPr lvl="1"/>
            <a:endParaRPr lang="en-US" sz="2400" dirty="0" smtClean="0">
              <a:latin typeface="Georgia" pitchFamily="18" charset="0"/>
            </a:endParaRPr>
          </a:p>
          <a:p>
            <a:r>
              <a:rPr lang="en-US" dirty="0">
                <a:latin typeface="Georgia" pitchFamily="18" charset="0"/>
              </a:rPr>
              <a:t>Enforceability</a:t>
            </a:r>
          </a:p>
          <a:p>
            <a:pPr lvl="1"/>
            <a:r>
              <a:rPr lang="en-US" sz="2600" dirty="0">
                <a:latin typeface="Georgia" pitchFamily="18" charset="0"/>
              </a:rPr>
              <a:t>Make sure it’s legally </a:t>
            </a:r>
            <a:r>
              <a:rPr lang="en-US" sz="2600" dirty="0" smtClean="0">
                <a:latin typeface="Georgia" pitchFamily="18" charset="0"/>
              </a:rPr>
              <a:t>binding</a:t>
            </a:r>
          </a:p>
          <a:p>
            <a:pPr marL="517525" lvl="1" indent="0">
              <a:buNone/>
            </a:pPr>
            <a:endParaRPr lang="en-US" sz="2600" dirty="0">
              <a:latin typeface="Georgia" pitchFamily="18" charset="0"/>
            </a:endParaRPr>
          </a:p>
          <a:p>
            <a:r>
              <a:rPr lang="en-US" dirty="0" smtClean="0">
                <a:latin typeface="Georgia" pitchFamily="18" charset="0"/>
              </a:rPr>
              <a:t>Guidance…not gospel</a:t>
            </a:r>
          </a:p>
          <a:p>
            <a:pPr marL="517525" lvl="1" indent="0">
              <a:buNone/>
            </a:pPr>
            <a:endParaRPr lang="en-US" sz="2600" dirty="0">
              <a:latin typeface="Georgia" pitchFamily="18" charset="0"/>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33400" y="1143000"/>
            <a:ext cx="8229600" cy="4973669"/>
          </a:xfrm>
        </p:spPr>
        <p:txBody>
          <a:bodyPr/>
          <a:lstStyle/>
          <a:p>
            <a:r>
              <a:rPr lang="en-US" dirty="0" smtClean="0">
                <a:latin typeface="Georgia" pitchFamily="18" charset="0"/>
              </a:rPr>
              <a:t>Substantive law/Arbitration</a:t>
            </a:r>
          </a:p>
          <a:p>
            <a:pPr marL="0" indent="0">
              <a:buNone/>
            </a:pPr>
            <a:endParaRPr lang="en-US" dirty="0" smtClean="0">
              <a:latin typeface="Georgia" pitchFamily="18" charset="0"/>
            </a:endParaRPr>
          </a:p>
          <a:p>
            <a:r>
              <a:rPr lang="en-US" dirty="0" smtClean="0">
                <a:latin typeface="Georgia" pitchFamily="18" charset="0"/>
              </a:rPr>
              <a:t>Indemnification*</a:t>
            </a:r>
          </a:p>
          <a:p>
            <a:pPr lvl="1"/>
            <a:r>
              <a:rPr lang="en-US" dirty="0" smtClean="0">
                <a:latin typeface="Georgia" pitchFamily="18" charset="0"/>
              </a:rPr>
              <a:t>Start with one-way (favoring UNC Charlotte), then remove entirely, then mutual, then negotiated. </a:t>
            </a:r>
          </a:p>
          <a:p>
            <a:pPr lvl="1"/>
            <a:r>
              <a:rPr lang="en-US" dirty="0" smtClean="0">
                <a:latin typeface="Georgia" pitchFamily="18" charset="0"/>
              </a:rPr>
              <a:t>Carefully understand the scope of the indemnity.</a:t>
            </a:r>
          </a:p>
          <a:p>
            <a:pPr lvl="1"/>
            <a:r>
              <a:rPr lang="en-US" dirty="0" smtClean="0">
                <a:latin typeface="Georgia" pitchFamily="18" charset="0"/>
              </a:rPr>
              <a:t>Read in conjunction with limitations on liability.</a:t>
            </a:r>
          </a:p>
          <a:p>
            <a:pPr marL="517525" lvl="1" indent="0">
              <a:buNone/>
            </a:pPr>
            <a:endParaRPr lang="en-US" dirty="0" smtClean="0">
              <a:latin typeface="Georgia" pitchFamily="18" charset="0"/>
            </a:endParaRPr>
          </a:p>
        </p:txBody>
      </p:sp>
      <p:sp>
        <p:nvSpPr>
          <p:cNvPr id="6" name="Title 1"/>
          <p:cNvSpPr>
            <a:spLocks noGrp="1"/>
          </p:cNvSpPr>
          <p:nvPr>
            <p:ph type="title"/>
          </p:nvPr>
        </p:nvSpPr>
        <p:spPr/>
        <p:txBody>
          <a:bodyPr/>
          <a:lstStyle/>
          <a:p>
            <a:r>
              <a:rPr lang="en-US" dirty="0" smtClean="0">
                <a:latin typeface="Georgia" pitchFamily="18" charset="0"/>
              </a:rPr>
              <a:t>Deal breakers</a:t>
            </a:r>
            <a:endParaRPr lang="en-US" dirty="0">
              <a:latin typeface="Georgia" pitchFamily="18" charset="0"/>
            </a:endParaRPr>
          </a:p>
        </p:txBody>
      </p:sp>
    </p:spTree>
    <p:extLst>
      <p:ext uri="{BB962C8B-B14F-4D97-AF65-F5344CB8AC3E}">
        <p14:creationId xmlns:p14="http://schemas.microsoft.com/office/powerpoint/2010/main" val="3176793968"/>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63016"/>
            <a:ext cx="8382000" cy="5029069"/>
          </a:xfrm>
        </p:spPr>
        <p:txBody>
          <a:bodyPr/>
          <a:lstStyle/>
          <a:p>
            <a:r>
              <a:rPr lang="en-US" dirty="0" smtClean="0">
                <a:latin typeface="Georgia" pitchFamily="18" charset="0"/>
              </a:rPr>
              <a:t>Personal liability for signer (“guarantee”)</a:t>
            </a:r>
          </a:p>
          <a:p>
            <a:pPr lvl="1"/>
            <a:endParaRPr lang="en-US" dirty="0" smtClean="0">
              <a:latin typeface="Georgia" pitchFamily="18" charset="0"/>
            </a:endParaRPr>
          </a:p>
          <a:p>
            <a:r>
              <a:rPr lang="en-US" dirty="0" smtClean="0">
                <a:latin typeface="Georgia" pitchFamily="18" charset="0"/>
              </a:rPr>
              <a:t>Non-compete clause</a:t>
            </a:r>
          </a:p>
          <a:p>
            <a:endParaRPr lang="en-US" dirty="0" smtClean="0">
              <a:latin typeface="Georgia" pitchFamily="18" charset="0"/>
            </a:endParaRPr>
          </a:p>
          <a:p>
            <a:r>
              <a:rPr lang="en-US" dirty="0" smtClean="0">
                <a:latin typeface="Georgia" pitchFamily="18" charset="0"/>
              </a:rPr>
              <a:t>No-hire clause</a:t>
            </a:r>
          </a:p>
          <a:p>
            <a:pPr marL="0" indent="0">
              <a:buNone/>
            </a:pPr>
            <a:endParaRPr lang="en-US" dirty="0" smtClean="0">
              <a:latin typeface="Georgia" pitchFamily="18" charset="0"/>
            </a:endParaRPr>
          </a:p>
          <a:p>
            <a:r>
              <a:rPr lang="en-US" dirty="0">
                <a:latin typeface="Georgia" pitchFamily="18" charset="0"/>
              </a:rPr>
              <a:t>Limitations on Liability</a:t>
            </a:r>
          </a:p>
          <a:p>
            <a:pPr lvl="1"/>
            <a:r>
              <a:rPr lang="en-US" dirty="0">
                <a:latin typeface="Georgia" pitchFamily="18" charset="0"/>
              </a:rPr>
              <a:t>Negotiate thoughtfully with an understanding of client’s interest</a:t>
            </a:r>
          </a:p>
          <a:p>
            <a:endParaRPr lang="en-US" dirty="0" smtClean="0">
              <a:latin typeface="Georgia" pitchFamily="18" charset="0"/>
            </a:endParaRPr>
          </a:p>
        </p:txBody>
      </p:sp>
      <p:sp>
        <p:nvSpPr>
          <p:cNvPr id="4" name="Title 1"/>
          <p:cNvSpPr>
            <a:spLocks noGrp="1"/>
          </p:cNvSpPr>
          <p:nvPr>
            <p:ph type="title"/>
          </p:nvPr>
        </p:nvSpPr>
        <p:spPr/>
        <p:txBody>
          <a:bodyPr/>
          <a:lstStyle/>
          <a:p>
            <a:r>
              <a:rPr lang="en-US" dirty="0" smtClean="0">
                <a:latin typeface="Georgia" pitchFamily="18" charset="0"/>
              </a:rPr>
              <a:t>Deal breakers</a:t>
            </a:r>
            <a:endParaRPr lang="en-US" dirty="0">
              <a:latin typeface="Georgia" pitchFamily="18" charset="0"/>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63016"/>
            <a:ext cx="8382000" cy="4099584"/>
          </a:xfrm>
        </p:spPr>
        <p:txBody>
          <a:bodyPr/>
          <a:lstStyle/>
          <a:p>
            <a:r>
              <a:rPr lang="en-US" dirty="0" smtClean="0">
                <a:latin typeface="Georgia" pitchFamily="18" charset="0"/>
              </a:rPr>
              <a:t>Shorten statute of limitations</a:t>
            </a:r>
          </a:p>
          <a:p>
            <a:pPr lvl="1"/>
            <a:r>
              <a:rPr lang="en-US" i="1" dirty="0" smtClean="0">
                <a:latin typeface="Georgia" pitchFamily="18" charset="0"/>
              </a:rPr>
              <a:t>e.g.</a:t>
            </a:r>
            <a:r>
              <a:rPr lang="en-US" dirty="0" smtClean="0">
                <a:latin typeface="Georgia" pitchFamily="18" charset="0"/>
              </a:rPr>
              <a:t> must bring claim within 6 months</a:t>
            </a:r>
          </a:p>
          <a:p>
            <a:endParaRPr lang="en-US" sz="2800" dirty="0" smtClean="0">
              <a:latin typeface="Georgia" pitchFamily="18" charset="0"/>
            </a:endParaRPr>
          </a:p>
          <a:p>
            <a:r>
              <a:rPr lang="en-US" dirty="0" smtClean="0">
                <a:latin typeface="Georgia" pitchFamily="18" charset="0"/>
              </a:rPr>
              <a:t>Injunctive relief (irreparable harm)</a:t>
            </a:r>
          </a:p>
          <a:p>
            <a:endParaRPr lang="en-US" dirty="0" smtClean="0">
              <a:latin typeface="Georgia" pitchFamily="18" charset="0"/>
            </a:endParaRPr>
          </a:p>
          <a:p>
            <a:r>
              <a:rPr lang="en-US" dirty="0" smtClean="0">
                <a:latin typeface="Georgia" pitchFamily="18" charset="0"/>
              </a:rPr>
              <a:t>Liquidated damages/cancellation fees</a:t>
            </a:r>
          </a:p>
          <a:p>
            <a:endParaRPr lang="en-US" dirty="0" smtClean="0">
              <a:latin typeface="Georgia" pitchFamily="18" charset="0"/>
            </a:endParaRPr>
          </a:p>
          <a:p>
            <a:r>
              <a:rPr lang="en-US" dirty="0" smtClean="0">
                <a:latin typeface="Georgia" pitchFamily="18" charset="0"/>
              </a:rPr>
              <a:t>Limit other party’s liability</a:t>
            </a:r>
            <a:endParaRPr lang="en-US" dirty="0">
              <a:latin typeface="Georgia" pitchFamily="18" charset="0"/>
            </a:endParaRPr>
          </a:p>
        </p:txBody>
      </p:sp>
      <p:sp>
        <p:nvSpPr>
          <p:cNvPr id="4" name="Title 1"/>
          <p:cNvSpPr>
            <a:spLocks noGrp="1"/>
          </p:cNvSpPr>
          <p:nvPr>
            <p:ph type="title"/>
          </p:nvPr>
        </p:nvSpPr>
        <p:spPr/>
        <p:txBody>
          <a:bodyPr/>
          <a:lstStyle/>
          <a:p>
            <a:r>
              <a:rPr lang="en-US" dirty="0" smtClean="0">
                <a:latin typeface="Georgia" pitchFamily="18" charset="0"/>
              </a:rPr>
              <a:t>Risky clauses</a:t>
            </a:r>
            <a:endParaRPr lang="en-US" dirty="0">
              <a:latin typeface="Georgia" pitchFamily="18" charset="0"/>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Example</a:t>
            </a:r>
            <a:endParaRPr lang="en-US" dirty="0">
              <a:latin typeface="Georgia" pitchFamily="18" charset="0"/>
            </a:endParaRPr>
          </a:p>
        </p:txBody>
      </p:sp>
      <p:sp>
        <p:nvSpPr>
          <p:cNvPr id="3" name="Content Placeholder 2"/>
          <p:cNvSpPr>
            <a:spLocks noGrp="1"/>
          </p:cNvSpPr>
          <p:nvPr>
            <p:ph idx="1"/>
          </p:nvPr>
        </p:nvSpPr>
        <p:spPr>
          <a:xfrm>
            <a:off x="381000" y="1266885"/>
            <a:ext cx="8382000" cy="4524315"/>
          </a:xfrm>
        </p:spPr>
        <p:txBody>
          <a:bodyPr/>
          <a:lstStyle/>
          <a:p>
            <a:r>
              <a:rPr lang="en-US" sz="2800" i="1" dirty="0" smtClean="0">
                <a:latin typeface="Georgia" pitchFamily="18" charset="0"/>
              </a:rPr>
              <a:t>Scenario: </a:t>
            </a:r>
            <a:r>
              <a:rPr lang="en-US" sz="2800" dirty="0" smtClean="0">
                <a:latin typeface="Georgia" pitchFamily="18" charset="0"/>
              </a:rPr>
              <a:t>Your unit contracts with Vendor to purchase a Do-It-All Machine for $50,000. Contract limits Vendor’s liability to the cost of the Machine.  Machine indeed “does it all,” but it also causes $100,000 in damages to the Machine Room.</a:t>
            </a:r>
          </a:p>
          <a:p>
            <a:endParaRPr lang="en-US" sz="2800" dirty="0" smtClean="0">
              <a:latin typeface="Georgia" pitchFamily="18" charset="0"/>
            </a:endParaRPr>
          </a:p>
          <a:p>
            <a:r>
              <a:rPr lang="en-US" sz="2800" i="1" dirty="0" smtClean="0">
                <a:latin typeface="Georgia" pitchFamily="18" charset="0"/>
              </a:rPr>
              <a:t>Result: </a:t>
            </a:r>
            <a:r>
              <a:rPr lang="en-US" sz="2800" dirty="0" smtClean="0">
                <a:latin typeface="Georgia" pitchFamily="18" charset="0"/>
              </a:rPr>
              <a:t>Vendor invokes limitation of liability clause and pays only $50,000; your unit is responsible for the remaining $50,000 to repair the damage.</a:t>
            </a: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22199"/>
            <a:ext cx="8382000" cy="6204776"/>
          </a:xfrm>
        </p:spPr>
        <p:txBody>
          <a:bodyPr/>
          <a:lstStyle/>
          <a:p>
            <a:r>
              <a:rPr lang="en-US" sz="2800" dirty="0" smtClean="0">
                <a:latin typeface="Georgia" pitchFamily="18" charset="0"/>
              </a:rPr>
              <a:t>Waiver of trial by jury (G.S. § 22B-10)</a:t>
            </a:r>
          </a:p>
          <a:p>
            <a:endParaRPr lang="en-US" sz="2800" dirty="0" smtClean="0">
              <a:latin typeface="Georgia" pitchFamily="18" charset="0"/>
            </a:endParaRPr>
          </a:p>
          <a:p>
            <a:r>
              <a:rPr lang="en-US" sz="2800" dirty="0" smtClean="0">
                <a:latin typeface="Georgia" pitchFamily="18" charset="0"/>
              </a:rPr>
              <a:t>Confidentiality</a:t>
            </a:r>
          </a:p>
          <a:p>
            <a:pPr lvl="1"/>
            <a:r>
              <a:rPr lang="en-US" sz="2400" dirty="0" smtClean="0">
                <a:latin typeface="Georgia" pitchFamily="18" charset="0"/>
              </a:rPr>
              <a:t>Need to refer to NC Public Records Act (G.S. § 132-1, </a:t>
            </a:r>
            <a:r>
              <a:rPr lang="en-US" sz="2400" i="1" dirty="0" smtClean="0">
                <a:latin typeface="Georgia" pitchFamily="18" charset="0"/>
              </a:rPr>
              <a:t>et seq.</a:t>
            </a:r>
            <a:r>
              <a:rPr lang="en-US" sz="2400" dirty="0" smtClean="0">
                <a:latin typeface="Georgia" pitchFamily="18" charset="0"/>
              </a:rPr>
              <a:t>)</a:t>
            </a:r>
          </a:p>
          <a:p>
            <a:pPr lvl="1"/>
            <a:r>
              <a:rPr lang="en-US" sz="2400" dirty="0" smtClean="0">
                <a:latin typeface="Georgia" pitchFamily="18" charset="0"/>
              </a:rPr>
              <a:t>Address confidentiality of our data if applicable</a:t>
            </a:r>
          </a:p>
          <a:p>
            <a:endParaRPr lang="en-US" sz="2800" dirty="0" smtClean="0">
              <a:latin typeface="Georgia" pitchFamily="18" charset="0"/>
            </a:endParaRPr>
          </a:p>
          <a:p>
            <a:r>
              <a:rPr lang="en-US" sz="2800" dirty="0" smtClean="0">
                <a:latin typeface="Georgia" pitchFamily="18" charset="0"/>
              </a:rPr>
              <a:t>Use of University name/logo/trademark</a:t>
            </a:r>
          </a:p>
          <a:p>
            <a:pPr lvl="1"/>
            <a:r>
              <a:rPr lang="en-US" sz="2400" dirty="0" smtClean="0">
                <a:latin typeface="Georgia" pitchFamily="18" charset="0"/>
              </a:rPr>
              <a:t>NCAC Title 1 Chapter 5B part .1516</a:t>
            </a:r>
          </a:p>
          <a:p>
            <a:endParaRPr lang="en-US" sz="2800" dirty="0" smtClean="0">
              <a:latin typeface="Georgia" pitchFamily="18" charset="0"/>
            </a:endParaRPr>
          </a:p>
          <a:p>
            <a:r>
              <a:rPr lang="en-US" sz="2800" dirty="0" smtClean="0">
                <a:latin typeface="Georgia" pitchFamily="18" charset="0"/>
              </a:rPr>
              <a:t>Governing Terms</a:t>
            </a:r>
          </a:p>
          <a:p>
            <a:pPr marL="0" indent="0">
              <a:buNone/>
            </a:pPr>
            <a:endParaRPr lang="en-US" sz="2800" dirty="0" smtClean="0">
              <a:latin typeface="Georgia" pitchFamily="18" charset="0"/>
            </a:endParaRPr>
          </a:p>
          <a:p>
            <a:r>
              <a:rPr lang="en-US" sz="2800" dirty="0" smtClean="0">
                <a:latin typeface="Georgia" pitchFamily="18" charset="0"/>
              </a:rPr>
              <a:t>Intellectual Property Clauses</a:t>
            </a:r>
          </a:p>
          <a:p>
            <a:endParaRPr lang="en-US" sz="2800" dirty="0" smtClean="0"/>
          </a:p>
        </p:txBody>
      </p:sp>
      <p:sp>
        <p:nvSpPr>
          <p:cNvPr id="4" name="Title 1"/>
          <p:cNvSpPr>
            <a:spLocks noGrp="1"/>
          </p:cNvSpPr>
          <p:nvPr>
            <p:ph type="title"/>
          </p:nvPr>
        </p:nvSpPr>
        <p:spPr/>
        <p:txBody>
          <a:bodyPr/>
          <a:lstStyle/>
          <a:p>
            <a:r>
              <a:rPr lang="en-US" dirty="0" smtClean="0">
                <a:latin typeface="Georgia" pitchFamily="18" charset="0"/>
              </a:rPr>
              <a:t>Risky clauses</a:t>
            </a:r>
            <a:endParaRPr lang="en-US" dirty="0">
              <a:latin typeface="Georgia" pitchFamily="18" charset="0"/>
            </a:endParaRP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Contract advisory</a:t>
            </a:r>
            <a:endParaRPr lang="en-US" dirty="0">
              <a:latin typeface="Georgia" pitchFamily="18" charset="0"/>
            </a:endParaRPr>
          </a:p>
        </p:txBody>
      </p:sp>
      <p:sp>
        <p:nvSpPr>
          <p:cNvPr id="5" name="Content Placeholder 4"/>
          <p:cNvSpPr>
            <a:spLocks noGrp="1"/>
          </p:cNvSpPr>
          <p:nvPr>
            <p:ph idx="1"/>
          </p:nvPr>
        </p:nvSpPr>
        <p:spPr>
          <a:xfrm>
            <a:off x="381000" y="1412875"/>
            <a:ext cx="8382000" cy="4001095"/>
          </a:xfrm>
        </p:spPr>
        <p:txBody>
          <a:bodyPr/>
          <a:lstStyle/>
          <a:p>
            <a:r>
              <a:rPr lang="en-US" dirty="0" smtClean="0">
                <a:latin typeface="Georgia" pitchFamily="18" charset="0"/>
              </a:rPr>
              <a:t>For risky terms</a:t>
            </a:r>
          </a:p>
          <a:p>
            <a:endParaRPr lang="en-US" dirty="0" smtClean="0">
              <a:latin typeface="Georgia" pitchFamily="18" charset="0"/>
            </a:endParaRPr>
          </a:p>
          <a:p>
            <a:r>
              <a:rPr lang="en-US" dirty="0" smtClean="0">
                <a:latin typeface="Georgia" pitchFamily="18" charset="0"/>
              </a:rPr>
              <a:t>Notifies decision-maker that:</a:t>
            </a:r>
          </a:p>
          <a:p>
            <a:pPr lvl="1"/>
            <a:r>
              <a:rPr lang="en-US" dirty="0" smtClean="0">
                <a:latin typeface="Georgia" pitchFamily="18" charset="0"/>
              </a:rPr>
              <a:t>Legal advises against clause</a:t>
            </a:r>
          </a:p>
          <a:p>
            <a:pPr lvl="1"/>
            <a:r>
              <a:rPr lang="en-US" dirty="0" smtClean="0">
                <a:latin typeface="Georgia" pitchFamily="18" charset="0"/>
              </a:rPr>
              <a:t>Losses will be paid from signing unit’s budget</a:t>
            </a:r>
          </a:p>
          <a:p>
            <a:endParaRPr lang="en-US" dirty="0" smtClean="0">
              <a:latin typeface="Georgia" pitchFamily="18" charset="0"/>
            </a:endParaRPr>
          </a:p>
          <a:p>
            <a:r>
              <a:rPr lang="en-US" dirty="0" smtClean="0">
                <a:latin typeface="Georgia" pitchFamily="18" charset="0"/>
              </a:rPr>
              <a:t>Keep contract advisory on file with contract (internal; doesn’t go to other party)</a:t>
            </a: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Data/information</a:t>
            </a:r>
            <a:endParaRPr lang="en-US" dirty="0">
              <a:latin typeface="Georgia" pitchFamily="18" charset="0"/>
            </a:endParaRPr>
          </a:p>
        </p:txBody>
      </p:sp>
      <p:sp>
        <p:nvSpPr>
          <p:cNvPr id="3" name="Content Placeholder 2"/>
          <p:cNvSpPr>
            <a:spLocks noGrp="1"/>
          </p:cNvSpPr>
          <p:nvPr>
            <p:ph idx="1"/>
          </p:nvPr>
        </p:nvSpPr>
        <p:spPr>
          <a:xfrm>
            <a:off x="381000" y="1412875"/>
            <a:ext cx="8382000" cy="4099584"/>
          </a:xfrm>
        </p:spPr>
        <p:txBody>
          <a:bodyPr/>
          <a:lstStyle/>
          <a:p>
            <a:r>
              <a:rPr lang="en-US" dirty="0" smtClean="0">
                <a:latin typeface="Georgia" pitchFamily="18" charset="0"/>
              </a:rPr>
              <a:t>Data Protection Agreement </a:t>
            </a:r>
          </a:p>
          <a:p>
            <a:pPr marL="0" indent="0">
              <a:buNone/>
            </a:pPr>
            <a:endParaRPr lang="en-US" dirty="0" smtClean="0">
              <a:latin typeface="Georgia" pitchFamily="18" charset="0"/>
            </a:endParaRPr>
          </a:p>
          <a:p>
            <a:r>
              <a:rPr lang="en-US" dirty="0" smtClean="0">
                <a:latin typeface="Georgia" pitchFamily="18" charset="0"/>
              </a:rPr>
              <a:t>Personal identifiers</a:t>
            </a:r>
          </a:p>
          <a:p>
            <a:pPr lvl="1"/>
            <a:r>
              <a:rPr lang="en-US" dirty="0" smtClean="0">
                <a:latin typeface="Georgia" pitchFamily="18" charset="0"/>
              </a:rPr>
              <a:t>G.S. </a:t>
            </a:r>
            <a:r>
              <a:rPr lang="en-US" dirty="0" smtClean="0">
                <a:latin typeface="Georgia" pitchFamily="18" charset="0"/>
                <a:cs typeface="Calibri"/>
              </a:rPr>
              <a:t>§ 132-1.10 &amp; § 14-113.20(b)</a:t>
            </a:r>
          </a:p>
          <a:p>
            <a:pPr lvl="1"/>
            <a:r>
              <a:rPr lang="en-US" dirty="0" smtClean="0">
                <a:latin typeface="Georgia" pitchFamily="18" charset="0"/>
                <a:cs typeface="Calibri"/>
              </a:rPr>
              <a:t>FERPA/HIPAA</a:t>
            </a:r>
            <a:endParaRPr lang="en-US" dirty="0" smtClean="0">
              <a:latin typeface="Georgia" pitchFamily="18" charset="0"/>
            </a:endParaRPr>
          </a:p>
          <a:p>
            <a:endParaRPr lang="en-US" dirty="0" smtClean="0">
              <a:latin typeface="Georgia" pitchFamily="18" charset="0"/>
            </a:endParaRPr>
          </a:p>
          <a:p>
            <a:r>
              <a:rPr lang="en-US" dirty="0" smtClean="0">
                <a:latin typeface="Georgia" pitchFamily="18" charset="0"/>
              </a:rPr>
              <a:t>Accessible for public records requests?</a:t>
            </a:r>
          </a:p>
          <a:p>
            <a:endParaRPr lang="en-US" dirty="0" smtClean="0">
              <a:latin typeface="Georgia" pitchFamily="18" charset="0"/>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Pricing Terms</a:t>
            </a:r>
            <a:endParaRPr lang="en-US" dirty="0"/>
          </a:p>
        </p:txBody>
      </p:sp>
      <p:sp>
        <p:nvSpPr>
          <p:cNvPr id="3" name="Content Placeholder 2"/>
          <p:cNvSpPr>
            <a:spLocks noGrp="1"/>
          </p:cNvSpPr>
          <p:nvPr>
            <p:ph idx="1"/>
          </p:nvPr>
        </p:nvSpPr>
        <p:spPr>
          <a:xfrm>
            <a:off x="381000" y="1412874"/>
            <a:ext cx="8382000" cy="4678204"/>
          </a:xfrm>
        </p:spPr>
        <p:txBody>
          <a:bodyPr/>
          <a:lstStyle/>
          <a:p>
            <a:r>
              <a:rPr lang="en-US" dirty="0" smtClean="0">
                <a:latin typeface="Georgia" panose="02040502050405020303" pitchFamily="18" charset="0"/>
              </a:rPr>
              <a:t>Can be used as a negotiation tool for other clauses in the contract </a:t>
            </a:r>
          </a:p>
          <a:p>
            <a:pPr marL="0" indent="0">
              <a:buNone/>
            </a:pPr>
            <a:endParaRPr lang="en-US" dirty="0" smtClean="0">
              <a:latin typeface="Georgia" panose="02040502050405020303" pitchFamily="18" charset="0"/>
            </a:endParaRPr>
          </a:p>
          <a:p>
            <a:r>
              <a:rPr lang="en-US" dirty="0" smtClean="0">
                <a:latin typeface="Georgia" panose="02040502050405020303" pitchFamily="18" charset="0"/>
              </a:rPr>
              <a:t>Services rendered/accepted</a:t>
            </a:r>
          </a:p>
          <a:p>
            <a:pPr marL="0" indent="0">
              <a:buNone/>
            </a:pPr>
            <a:endParaRPr lang="en-US" dirty="0" smtClean="0">
              <a:latin typeface="Georgia" panose="02040502050405020303" pitchFamily="18" charset="0"/>
            </a:endParaRPr>
          </a:p>
          <a:p>
            <a:r>
              <a:rPr lang="en-US" dirty="0" smtClean="0">
                <a:latin typeface="Georgia" panose="02040502050405020303" pitchFamily="18" charset="0"/>
              </a:rPr>
              <a:t>Termination/Locked In/Exclusivity</a:t>
            </a:r>
          </a:p>
          <a:p>
            <a:pPr marL="0" indent="0">
              <a:buNone/>
            </a:pPr>
            <a:endParaRPr lang="en-US" dirty="0" smtClean="0">
              <a:latin typeface="Georgia" panose="02040502050405020303" pitchFamily="18" charset="0"/>
            </a:endParaRPr>
          </a:p>
          <a:p>
            <a:r>
              <a:rPr lang="en-US" dirty="0" smtClean="0">
                <a:latin typeface="Georgia" panose="02040502050405020303" pitchFamily="18" charset="0"/>
              </a:rPr>
              <a:t>Recover expenses incurred by University</a:t>
            </a:r>
          </a:p>
          <a:p>
            <a:endParaRPr lang="en-US" dirty="0">
              <a:latin typeface="Georgia" panose="02040502050405020303" pitchFamily="18" charset="0"/>
            </a:endParaRPr>
          </a:p>
        </p:txBody>
      </p:sp>
    </p:spTree>
    <p:extLst>
      <p:ext uri="{BB962C8B-B14F-4D97-AF65-F5344CB8AC3E}">
        <p14:creationId xmlns:p14="http://schemas.microsoft.com/office/powerpoint/2010/main" val="212715528"/>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Recent additions</a:t>
            </a:r>
            <a:endParaRPr lang="en-US" dirty="0">
              <a:latin typeface="Georgia" pitchFamily="18" charset="0"/>
            </a:endParaRPr>
          </a:p>
        </p:txBody>
      </p:sp>
      <p:sp>
        <p:nvSpPr>
          <p:cNvPr id="3" name="Content Placeholder 2"/>
          <p:cNvSpPr>
            <a:spLocks noGrp="1"/>
          </p:cNvSpPr>
          <p:nvPr>
            <p:ph idx="1"/>
          </p:nvPr>
        </p:nvSpPr>
        <p:spPr>
          <a:xfrm>
            <a:off x="381000" y="1412875"/>
            <a:ext cx="8382000" cy="5115246"/>
          </a:xfrm>
        </p:spPr>
        <p:txBody>
          <a:bodyPr/>
          <a:lstStyle/>
          <a:p>
            <a:r>
              <a:rPr lang="en-US" dirty="0" smtClean="0">
                <a:latin typeface="Georgia" pitchFamily="18" charset="0"/>
              </a:rPr>
              <a:t>E-Verify provision (G.S. § 143-48.5)</a:t>
            </a:r>
          </a:p>
          <a:p>
            <a:pPr lvl="1"/>
            <a:r>
              <a:rPr lang="en-US" dirty="0" smtClean="0">
                <a:latin typeface="Georgia" pitchFamily="18" charset="0"/>
              </a:rPr>
              <a:t>purchasing contracts</a:t>
            </a:r>
          </a:p>
          <a:p>
            <a:endParaRPr lang="en-US" dirty="0" smtClean="0">
              <a:latin typeface="Georgia" pitchFamily="18" charset="0"/>
            </a:endParaRPr>
          </a:p>
          <a:p>
            <a:r>
              <a:rPr lang="en-US" dirty="0" smtClean="0">
                <a:latin typeface="Georgia" pitchFamily="18" charset="0"/>
              </a:rPr>
              <a:t>Equal opportunity clause</a:t>
            </a:r>
          </a:p>
          <a:p>
            <a:pPr lvl="1"/>
            <a:r>
              <a:rPr lang="en-US" dirty="0" smtClean="0">
                <a:latin typeface="Georgia" pitchFamily="18" charset="0"/>
              </a:rPr>
              <a:t>added veteran and disability language</a:t>
            </a:r>
          </a:p>
          <a:p>
            <a:endParaRPr lang="en-US" dirty="0" smtClean="0">
              <a:latin typeface="Georgia" pitchFamily="18" charset="0"/>
            </a:endParaRPr>
          </a:p>
          <a:p>
            <a:r>
              <a:rPr lang="en-US" dirty="0" smtClean="0">
                <a:latin typeface="Georgia" pitchFamily="18" charset="0"/>
              </a:rPr>
              <a:t>ADA Accessibility for Web Services </a:t>
            </a:r>
          </a:p>
          <a:p>
            <a:pPr marL="0" indent="0">
              <a:buNone/>
            </a:pPr>
            <a:endParaRPr lang="en-US" dirty="0" smtClean="0">
              <a:latin typeface="Georgia" pitchFamily="18" charset="0"/>
            </a:endParaRPr>
          </a:p>
          <a:p>
            <a:r>
              <a:rPr lang="en-US" dirty="0" smtClean="0">
                <a:latin typeface="Georgia" pitchFamily="18" charset="0"/>
              </a:rPr>
              <a:t>Business Associate Agreements</a:t>
            </a:r>
          </a:p>
          <a:p>
            <a:pPr lvl="1"/>
            <a:endParaRPr lang="en-US" dirty="0" smtClean="0">
              <a:latin typeface="Georgia" pitchFamily="18" charset="0"/>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55790"/>
            <a:ext cx="8382000" cy="2893100"/>
          </a:xfrm>
        </p:spPr>
        <p:txBody>
          <a:bodyPr/>
          <a:lstStyle/>
          <a:p>
            <a:pPr marL="0" indent="0" algn="ctr">
              <a:buNone/>
            </a:pPr>
            <a:r>
              <a:rPr lang="en-US" sz="4000" dirty="0" smtClean="0">
                <a:latin typeface="Georgia" panose="02040502050405020303" pitchFamily="18" charset="0"/>
              </a:rPr>
              <a:t>Office of Legal Affairs website, </a:t>
            </a:r>
          </a:p>
          <a:p>
            <a:pPr marL="0" indent="0" algn="ctr">
              <a:buNone/>
            </a:pPr>
            <a:r>
              <a:rPr lang="en-US" sz="4000" dirty="0" smtClean="0">
                <a:latin typeface="Georgia" panose="02040502050405020303" pitchFamily="18" charset="0"/>
              </a:rPr>
              <a:t>under Legal Topics:</a:t>
            </a:r>
          </a:p>
          <a:p>
            <a:pPr marL="0" indent="0" algn="ctr">
              <a:buNone/>
            </a:pPr>
            <a:endParaRPr lang="en-US" sz="4000" dirty="0" smtClean="0">
              <a:latin typeface="Georgia" panose="02040502050405020303" pitchFamily="18" charset="0"/>
            </a:endParaRPr>
          </a:p>
          <a:p>
            <a:pPr marL="0" indent="0" algn="ctr">
              <a:buNone/>
            </a:pPr>
            <a:r>
              <a:rPr lang="en-US" dirty="0">
                <a:latin typeface="Georgia" panose="02040502050405020303" pitchFamily="18" charset="0"/>
                <a:hlinkClick r:id="rId3"/>
              </a:rPr>
              <a:t>http://</a:t>
            </a:r>
            <a:r>
              <a:rPr lang="en-US" dirty="0" smtClean="0">
                <a:latin typeface="Georgia" panose="02040502050405020303" pitchFamily="18" charset="0"/>
                <a:hlinkClick r:id="rId3"/>
              </a:rPr>
              <a:t>legal.uncc.edu/legal-topics/contracts/contract-checklist</a:t>
            </a:r>
            <a:r>
              <a:rPr lang="en-US" dirty="0" smtClean="0">
                <a:latin typeface="Georgia" panose="02040502050405020303" pitchFamily="18" charset="0"/>
              </a:rPr>
              <a:t> </a:t>
            </a:r>
            <a:endParaRPr lang="en-US" dirty="0">
              <a:latin typeface="Georgia" panose="02040502050405020303" pitchFamily="18" charset="0"/>
            </a:endParaRPr>
          </a:p>
        </p:txBody>
      </p:sp>
    </p:spTree>
    <p:extLst>
      <p:ext uri="{BB962C8B-B14F-4D97-AF65-F5344CB8AC3E}">
        <p14:creationId xmlns:p14="http://schemas.microsoft.com/office/powerpoint/2010/main" val="298103563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Final thoughts</a:t>
            </a:r>
            <a:endParaRPr lang="en-US" dirty="0">
              <a:latin typeface="Georgia" pitchFamily="18" charset="0"/>
            </a:endParaRPr>
          </a:p>
        </p:txBody>
      </p:sp>
      <p:sp>
        <p:nvSpPr>
          <p:cNvPr id="4" name="Content Placeholder 2"/>
          <p:cNvSpPr txBox="1">
            <a:spLocks/>
          </p:cNvSpPr>
          <p:nvPr/>
        </p:nvSpPr>
        <p:spPr>
          <a:xfrm>
            <a:off x="381000" y="1378529"/>
            <a:ext cx="8382000" cy="4641271"/>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kumimoji="0" lang="en-US" sz="3200" b="0" i="0" u="none" strike="noStrike" kern="1200" cap="none" spc="0" normalizeH="0" baseline="0" noProof="0" dirty="0" smtClean="0">
                <a:ln>
                  <a:noFill/>
                </a:ln>
                <a:solidFill>
                  <a:schemeClr val="tx1"/>
                </a:solidFill>
                <a:effectLst/>
                <a:uLnTx/>
                <a:uFillTx/>
                <a:latin typeface="Georgia" pitchFamily="18" charset="0"/>
                <a:ea typeface="+mn-ea"/>
                <a:cs typeface="+mn-cs"/>
              </a:rPr>
              <a:t>Using University templates</a:t>
            </a:r>
            <a:r>
              <a:rPr kumimoji="0" lang="en-US" sz="3200" b="0" i="0" u="none" strike="noStrike" kern="1200" cap="none" spc="0" normalizeH="0" noProof="0" dirty="0" smtClean="0">
                <a:ln>
                  <a:noFill/>
                </a:ln>
                <a:solidFill>
                  <a:schemeClr val="tx1"/>
                </a:solidFill>
                <a:effectLst/>
                <a:uLnTx/>
                <a:uFillTx/>
                <a:latin typeface="Georgia" pitchFamily="18" charset="0"/>
                <a:ea typeface="+mn-ea"/>
                <a:cs typeface="+mn-cs"/>
              </a:rPr>
              <a:t> can save time</a:t>
            </a:r>
            <a:endParaRPr kumimoji="0" lang="en-US" sz="32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endParaRPr lang="en-US" sz="3200" dirty="0" smtClean="0">
              <a:latin typeface="Georgia" pitchFamily="18" charset="0"/>
            </a:endParaRPr>
          </a:p>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kumimoji="0" lang="en-US" sz="3200" b="0" i="0" u="none" strike="noStrike" kern="1200" cap="none" spc="0" normalizeH="0" baseline="0" noProof="0" dirty="0" smtClean="0">
                <a:ln>
                  <a:noFill/>
                </a:ln>
                <a:solidFill>
                  <a:schemeClr val="tx1"/>
                </a:solidFill>
                <a:effectLst/>
                <a:uLnTx/>
                <a:uFillTx/>
                <a:latin typeface="Georgia" pitchFamily="18" charset="0"/>
                <a:ea typeface="+mn-ea"/>
                <a:cs typeface="+mn-cs"/>
              </a:rPr>
              <a:t>Legal Affairs is </a:t>
            </a:r>
            <a:r>
              <a:rPr lang="en-US" sz="3200" dirty="0" smtClean="0">
                <a:latin typeface="Georgia" pitchFamily="18" charset="0"/>
              </a:rPr>
              <a:t>always available!</a:t>
            </a:r>
          </a:p>
          <a:p>
            <a:pPr marL="914400" marR="0" lvl="1" indent="-396875" algn="l" defTabSz="914363" rtl="0" eaLnBrk="1" fontAlgn="auto" latinLnBrk="0" hangingPunct="1">
              <a:lnSpc>
                <a:spcPct val="90000"/>
              </a:lnSpc>
              <a:spcBef>
                <a:spcPct val="20000"/>
              </a:spcBef>
              <a:spcAft>
                <a:spcPts val="0"/>
              </a:spcAft>
              <a:buClrTx/>
              <a:buSzTx/>
              <a:buFontTx/>
              <a:buBlip>
                <a:blip r:embed="rId4"/>
              </a:buBlip>
              <a:tabLst/>
              <a:defRPr/>
            </a:pPr>
            <a:r>
              <a:rPr lang="en-US" sz="2800" dirty="0" smtClean="0">
                <a:latin typeface="Georgia" pitchFamily="18" charset="0"/>
              </a:rPr>
              <a:t>t</a:t>
            </a:r>
            <a:r>
              <a:rPr kumimoji="0" lang="en-US" sz="2800" b="0" i="0" u="none" strike="noStrike" kern="1200" cap="none" spc="0" normalizeH="0" baseline="0" noProof="0" dirty="0" smtClean="0">
                <a:ln>
                  <a:noFill/>
                </a:ln>
                <a:solidFill>
                  <a:schemeClr val="tx1"/>
                </a:solidFill>
                <a:effectLst/>
                <a:uLnTx/>
                <a:uFillTx/>
                <a:latin typeface="Georgia" pitchFamily="18" charset="0"/>
                <a:ea typeface="+mn-ea"/>
                <a:cs typeface="+mn-cs"/>
              </a:rPr>
              <a:t>o review entire contracts</a:t>
            </a:r>
          </a:p>
          <a:p>
            <a:pPr marL="914400" marR="0" lvl="1" indent="-396875" algn="l" defTabSz="914363" rtl="0" eaLnBrk="1" fontAlgn="auto" latinLnBrk="0" hangingPunct="1">
              <a:lnSpc>
                <a:spcPct val="90000"/>
              </a:lnSpc>
              <a:spcBef>
                <a:spcPct val="20000"/>
              </a:spcBef>
              <a:spcAft>
                <a:spcPts val="0"/>
              </a:spcAft>
              <a:buClrTx/>
              <a:buSzTx/>
              <a:buFontTx/>
              <a:buBlip>
                <a:blip r:embed="rId4"/>
              </a:buBlip>
              <a:tabLst/>
              <a:defRPr/>
            </a:pPr>
            <a:r>
              <a:rPr lang="en-US" sz="2800" dirty="0" smtClean="0">
                <a:latin typeface="Georgia" pitchFamily="18" charset="0"/>
              </a:rPr>
              <a:t>to answer specific questions</a:t>
            </a:r>
            <a:endParaRPr kumimoji="0" lang="en-US" sz="28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endParaRPr kumimoji="0" lang="en-US" sz="3200" b="0" i="0" u="none" strike="noStrike" kern="1200" cap="none" spc="0" normalizeH="0" baseline="0" noProof="0" dirty="0" smtClean="0">
              <a:ln>
                <a:noFill/>
              </a:ln>
              <a:solidFill>
                <a:schemeClr val="tx1"/>
              </a:solidFill>
              <a:effectLst/>
              <a:uLnTx/>
              <a:uFillTx/>
              <a:latin typeface="Georg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lang="en-US" sz="3200" dirty="0" smtClean="0">
                <a:latin typeface="Georgia" pitchFamily="18" charset="0"/>
              </a:rPr>
              <a:t>My contact information:</a:t>
            </a:r>
          </a:p>
          <a:p>
            <a:pPr marL="396875" marR="0" lvl="0" indent="-396875" algn="l" defTabSz="914363" rtl="0" eaLnBrk="1" fontAlgn="auto" latinLnBrk="0" hangingPunct="1">
              <a:lnSpc>
                <a:spcPct val="90000"/>
              </a:lnSpc>
              <a:spcBef>
                <a:spcPct val="20000"/>
              </a:spcBef>
              <a:spcAft>
                <a:spcPts val="0"/>
              </a:spcAft>
              <a:buClrTx/>
              <a:buSzTx/>
              <a:tabLst/>
              <a:defRPr/>
            </a:pPr>
            <a:r>
              <a:rPr lang="en-US" sz="3200" dirty="0" smtClean="0">
                <a:latin typeface="Georgia" pitchFamily="18" charset="0"/>
              </a:rPr>
              <a:t>		</a:t>
            </a:r>
            <a:r>
              <a:rPr lang="en-US" sz="3200" dirty="0" smtClean="0">
                <a:latin typeface="Georgia" pitchFamily="18" charset="0"/>
                <a:hlinkClick r:id="rId5"/>
              </a:rPr>
              <a:t>brad.trahan@uncc.edu</a:t>
            </a:r>
            <a:r>
              <a:rPr lang="en-US" sz="3200" dirty="0" smtClean="0">
                <a:latin typeface="Georgia" pitchFamily="18" charset="0"/>
              </a:rPr>
              <a:t> </a:t>
            </a:r>
          </a:p>
          <a:p>
            <a:pPr marL="396875" marR="0" lvl="0" indent="-396875" algn="l" defTabSz="914363" rtl="0" eaLnBrk="1" fontAlgn="auto" latinLnBrk="0" hangingPunct="1">
              <a:lnSpc>
                <a:spcPct val="90000"/>
              </a:lnSpc>
              <a:spcBef>
                <a:spcPct val="20000"/>
              </a:spcBef>
              <a:spcAft>
                <a:spcPts val="0"/>
              </a:spcAft>
              <a:buClrTx/>
              <a:buSzTx/>
              <a:tabLst/>
              <a:defRPr/>
            </a:pPr>
            <a:r>
              <a:rPr lang="en-US" sz="3200" dirty="0">
                <a:latin typeface="Georgia" pitchFamily="18" charset="0"/>
              </a:rPr>
              <a:t>	</a:t>
            </a:r>
            <a:r>
              <a:rPr lang="en-US" sz="3200" dirty="0" smtClean="0">
                <a:latin typeface="Georgia" pitchFamily="18" charset="0"/>
              </a:rPr>
              <a:t>	7-6117</a:t>
            </a: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98003"/>
            <a:ext cx="8382000" cy="830997"/>
          </a:xfrm>
        </p:spPr>
        <p:txBody>
          <a:bodyPr/>
          <a:lstStyle/>
          <a:p>
            <a:pPr algn="ctr"/>
            <a:r>
              <a:rPr lang="en-US" sz="6000" dirty="0" smtClean="0">
                <a:latin typeface="Georgia" pitchFamily="18" charset="0"/>
              </a:rPr>
              <a:t>Questions?</a:t>
            </a:r>
            <a:endParaRPr lang="en-US" sz="6000" dirty="0">
              <a:latin typeface="Georgia" pitchFamily="18" charset="0"/>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77108"/>
          </a:xfrm>
        </p:spPr>
        <p:txBody>
          <a:bodyPr/>
          <a:lstStyle/>
          <a:p>
            <a:pPr algn="ctr"/>
            <a:r>
              <a:rPr lang="en-US" dirty="0" smtClean="0">
                <a:latin typeface="Georgia" panose="02040502050405020303" pitchFamily="18" charset="0"/>
              </a:rPr>
              <a:t>Topics We’ll Cover</a:t>
            </a:r>
            <a:endParaRPr lang="en-US" dirty="0"/>
          </a:p>
        </p:txBody>
      </p:sp>
      <p:sp>
        <p:nvSpPr>
          <p:cNvPr id="4" name="Content Placeholder 5"/>
          <p:cNvSpPr>
            <a:spLocks noGrp="1"/>
          </p:cNvSpPr>
          <p:nvPr>
            <p:ph idx="1"/>
          </p:nvPr>
        </p:nvSpPr>
        <p:spPr>
          <a:xfrm>
            <a:off x="381000" y="1412875"/>
            <a:ext cx="8382000" cy="442913"/>
          </a:xfrm>
        </p:spPr>
        <p:txBody>
          <a:bodyPr>
            <a:noAutofit/>
          </a:bodyPr>
          <a:lstStyle/>
          <a:p>
            <a:r>
              <a:rPr lang="en-US" sz="2800" b="1" dirty="0" smtClean="0">
                <a:latin typeface="Garamond" panose="02020404030301010803" pitchFamily="18" charset="0"/>
              </a:rPr>
              <a:t>The Basics </a:t>
            </a:r>
            <a:r>
              <a:rPr lang="en-US" sz="2800" dirty="0" smtClean="0">
                <a:latin typeface="Garamond" panose="02020404030301010803" pitchFamily="18" charset="0"/>
              </a:rPr>
              <a:t>		making sure the fundamental 					questions are answered</a:t>
            </a:r>
          </a:p>
          <a:p>
            <a:pPr marL="137160" indent="0">
              <a:buNone/>
            </a:pPr>
            <a:endParaRPr lang="en-US" sz="2800" dirty="0" smtClean="0">
              <a:latin typeface="Garamond" panose="02020404030301010803" pitchFamily="18" charset="0"/>
            </a:endParaRPr>
          </a:p>
          <a:p>
            <a:r>
              <a:rPr lang="en-US" sz="2800" b="1" dirty="0" smtClean="0">
                <a:latin typeface="Garamond" panose="02020404030301010803" pitchFamily="18" charset="0"/>
              </a:rPr>
              <a:t>Deal Breakers </a:t>
            </a:r>
            <a:r>
              <a:rPr lang="en-US" sz="2800" dirty="0" smtClean="0">
                <a:latin typeface="Garamond" panose="02020404030301010803" pitchFamily="18" charset="0"/>
              </a:rPr>
              <a:t>		knowing which provisions  					the University </a:t>
            </a:r>
            <a:r>
              <a:rPr lang="en-US" sz="2800" u="sng" dirty="0" smtClean="0">
                <a:latin typeface="Garamond" panose="02020404030301010803" pitchFamily="18" charset="0"/>
              </a:rPr>
              <a:t>cannot</a:t>
            </a:r>
            <a:r>
              <a:rPr lang="en-US" sz="2800" dirty="0" smtClean="0">
                <a:latin typeface="Garamond" panose="02020404030301010803" pitchFamily="18" charset="0"/>
              </a:rPr>
              <a:t> accept</a:t>
            </a:r>
          </a:p>
          <a:p>
            <a:pPr marL="137160" indent="0">
              <a:buNone/>
            </a:pPr>
            <a:endParaRPr lang="en-US" sz="2800" dirty="0" smtClean="0">
              <a:latin typeface="Garamond" panose="02020404030301010803" pitchFamily="18" charset="0"/>
            </a:endParaRPr>
          </a:p>
          <a:p>
            <a:r>
              <a:rPr lang="en-US" sz="2800" b="1" dirty="0" smtClean="0">
                <a:latin typeface="Garamond" panose="02020404030301010803" pitchFamily="18" charset="0"/>
              </a:rPr>
              <a:t>Risky Terms</a:t>
            </a:r>
            <a:r>
              <a:rPr lang="en-US" sz="2800" dirty="0" smtClean="0">
                <a:latin typeface="Garamond" panose="02020404030301010803" pitchFamily="18" charset="0"/>
              </a:rPr>
              <a:t>		knowing which provisions  					put the University at risk</a:t>
            </a:r>
          </a:p>
          <a:p>
            <a:endParaRPr lang="en-US" sz="2800" dirty="0" smtClean="0">
              <a:latin typeface="Garamond" panose="02020404030301010803" pitchFamily="18" charset="0"/>
            </a:endParaRPr>
          </a:p>
          <a:p>
            <a:r>
              <a:rPr lang="en-US" sz="2800" b="1" dirty="0" smtClean="0">
                <a:latin typeface="Garamond" panose="02020404030301010803" pitchFamily="18" charset="0"/>
              </a:rPr>
              <a:t>Common Sense</a:t>
            </a:r>
            <a:r>
              <a:rPr lang="en-US" sz="2800" dirty="0" smtClean="0">
                <a:latin typeface="Garamond" panose="02020404030301010803" pitchFamily="18" charset="0"/>
              </a:rPr>
              <a:t>	making sure the contract is 					fair &amp; meets the unit’s needs</a:t>
            </a:r>
            <a:endParaRPr lang="en-US" sz="2800" b="1" dirty="0">
              <a:latin typeface="Garamond" panose="02020404030301010803" pitchFamily="18" charset="0"/>
            </a:endParaRPr>
          </a:p>
        </p:txBody>
      </p:sp>
    </p:spTree>
    <p:extLst>
      <p:ext uri="{BB962C8B-B14F-4D97-AF65-F5344CB8AC3E}">
        <p14:creationId xmlns:p14="http://schemas.microsoft.com/office/powerpoint/2010/main" val="276709674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itchFamily="18" charset="0"/>
              </a:rPr>
              <a:t>The Basics</a:t>
            </a:r>
            <a:endParaRPr lang="en-US" dirty="0">
              <a:latin typeface="Georgia" pitchFamily="18" charset="0"/>
            </a:endParaRPr>
          </a:p>
        </p:txBody>
      </p:sp>
      <p:sp>
        <p:nvSpPr>
          <p:cNvPr id="3" name="Content Placeholder 2"/>
          <p:cNvSpPr>
            <a:spLocks noGrp="1"/>
          </p:cNvSpPr>
          <p:nvPr>
            <p:ph idx="1"/>
          </p:nvPr>
        </p:nvSpPr>
        <p:spPr>
          <a:xfrm>
            <a:off x="381000" y="1143000"/>
            <a:ext cx="8382000" cy="5182957"/>
          </a:xfrm>
        </p:spPr>
        <p:txBody>
          <a:bodyPr/>
          <a:lstStyle/>
          <a:p>
            <a:r>
              <a:rPr lang="en-US" dirty="0" smtClean="0">
                <a:latin typeface="Georgia" pitchFamily="18" charset="0"/>
              </a:rPr>
              <a:t>Name of party</a:t>
            </a:r>
          </a:p>
          <a:p>
            <a:pPr marL="0" indent="0">
              <a:buNone/>
            </a:pPr>
            <a:endParaRPr lang="en-US" dirty="0" smtClean="0">
              <a:latin typeface="Georgia" pitchFamily="18" charset="0"/>
            </a:endParaRPr>
          </a:p>
          <a:p>
            <a:r>
              <a:rPr lang="en-US" dirty="0" smtClean="0">
                <a:latin typeface="Georgia" pitchFamily="18" charset="0"/>
              </a:rPr>
              <a:t>Offer/Acceptance/Consideration</a:t>
            </a:r>
          </a:p>
          <a:p>
            <a:pPr marL="0" indent="0">
              <a:buNone/>
            </a:pPr>
            <a:endParaRPr lang="en-US" dirty="0" smtClean="0">
              <a:latin typeface="Georgia" pitchFamily="18" charset="0"/>
            </a:endParaRPr>
          </a:p>
          <a:p>
            <a:r>
              <a:rPr lang="en-US" dirty="0" smtClean="0">
                <a:latin typeface="Georgia" pitchFamily="18" charset="0"/>
              </a:rPr>
              <a:t>Attachments/Exhibits/References </a:t>
            </a:r>
          </a:p>
          <a:p>
            <a:pPr lvl="1"/>
            <a:r>
              <a:rPr lang="en-US" dirty="0" smtClean="0">
                <a:latin typeface="Georgia" pitchFamily="18" charset="0"/>
              </a:rPr>
              <a:t>Incorporation, conflicts, links </a:t>
            </a:r>
          </a:p>
          <a:p>
            <a:pPr marL="517525" lvl="1" indent="0">
              <a:buNone/>
            </a:pPr>
            <a:endParaRPr lang="en-US" dirty="0" smtClean="0">
              <a:latin typeface="Georgia" pitchFamily="18" charset="0"/>
            </a:endParaRPr>
          </a:p>
          <a:p>
            <a:r>
              <a:rPr lang="en-US" dirty="0" smtClean="0">
                <a:latin typeface="Georgia" pitchFamily="18" charset="0"/>
              </a:rPr>
              <a:t>What is being exchanged/performed?</a:t>
            </a:r>
          </a:p>
          <a:p>
            <a:pPr lvl="1"/>
            <a:r>
              <a:rPr lang="en-US" dirty="0" smtClean="0">
                <a:latin typeface="Georgia" pitchFamily="18" charset="0"/>
              </a:rPr>
              <a:t>Why…</a:t>
            </a:r>
          </a:p>
          <a:p>
            <a:endParaRPr lang="en-US" dirty="0" smtClean="0">
              <a:latin typeface="Georgia" pitchFamily="18" charset="0"/>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Signature Authority </a:t>
            </a:r>
            <a:endParaRPr lang="en-US" dirty="0"/>
          </a:p>
        </p:txBody>
      </p:sp>
      <p:sp>
        <p:nvSpPr>
          <p:cNvPr id="3" name="Content Placeholder 2"/>
          <p:cNvSpPr>
            <a:spLocks noGrp="1"/>
          </p:cNvSpPr>
          <p:nvPr>
            <p:ph idx="1"/>
          </p:nvPr>
        </p:nvSpPr>
        <p:spPr>
          <a:xfrm>
            <a:off x="381000" y="1412875"/>
            <a:ext cx="8382000" cy="5250668"/>
          </a:xfrm>
        </p:spPr>
        <p:txBody>
          <a:bodyPr/>
          <a:lstStyle/>
          <a:p>
            <a:r>
              <a:rPr lang="en-US" dirty="0" smtClean="0"/>
              <a:t>Campus </a:t>
            </a:r>
            <a:r>
              <a:rPr lang="en-US" dirty="0" smtClean="0"/>
              <a:t>Partners and Resources </a:t>
            </a:r>
            <a:endParaRPr lang="en-US" dirty="0" smtClean="0"/>
          </a:p>
          <a:p>
            <a:pPr lvl="1"/>
            <a:r>
              <a:rPr lang="en-US" dirty="0" smtClean="0"/>
              <a:t>Legal Affairs </a:t>
            </a:r>
          </a:p>
          <a:p>
            <a:pPr lvl="1"/>
            <a:r>
              <a:rPr lang="en-US" dirty="0" smtClean="0"/>
              <a:t>ITS</a:t>
            </a:r>
          </a:p>
          <a:p>
            <a:pPr lvl="1"/>
            <a:r>
              <a:rPr lang="en-US" dirty="0" smtClean="0"/>
              <a:t>OTT</a:t>
            </a:r>
          </a:p>
          <a:p>
            <a:pPr lvl="1"/>
            <a:r>
              <a:rPr lang="en-US" dirty="0" smtClean="0"/>
              <a:t>Advancement</a:t>
            </a:r>
          </a:p>
          <a:p>
            <a:pPr lvl="1"/>
            <a:r>
              <a:rPr lang="en-US" dirty="0" smtClean="0"/>
              <a:t>University Communications</a:t>
            </a:r>
            <a:endParaRPr lang="en-US" dirty="0" smtClean="0"/>
          </a:p>
          <a:p>
            <a:pPr lvl="1"/>
            <a:r>
              <a:rPr lang="en-US" dirty="0" smtClean="0"/>
              <a:t>Risk Management and Insurance </a:t>
            </a:r>
          </a:p>
          <a:p>
            <a:pPr lvl="1"/>
            <a:r>
              <a:rPr lang="en-US" b="1" u="sng" dirty="0" smtClean="0"/>
              <a:t>YOU</a:t>
            </a:r>
            <a:endParaRPr lang="en-US" b="1" u="sng" dirty="0" smtClean="0"/>
          </a:p>
          <a:p>
            <a:r>
              <a:rPr lang="en-US" dirty="0" smtClean="0"/>
              <a:t>University Policy 603.1 </a:t>
            </a:r>
          </a:p>
          <a:p>
            <a:pPr lvl="1"/>
            <a:r>
              <a:rPr lang="en-US" dirty="0">
                <a:hlinkClick r:id="rId3"/>
              </a:rPr>
              <a:t>https://legal.uncc.edu/policies/up-603.1</a:t>
            </a:r>
            <a:endParaRPr lang="en-US" dirty="0"/>
          </a:p>
          <a:p>
            <a:pPr lvl="1"/>
            <a:r>
              <a:rPr lang="en-US" dirty="0" smtClean="0"/>
              <a:t>Signature Authority Chart </a:t>
            </a:r>
          </a:p>
        </p:txBody>
      </p:sp>
    </p:spTree>
    <p:extLst>
      <p:ext uri="{BB962C8B-B14F-4D97-AF65-F5344CB8AC3E}">
        <p14:creationId xmlns:p14="http://schemas.microsoft.com/office/powerpoint/2010/main" val="115473629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2514600" cy="664797"/>
          </a:xfrm>
        </p:spPr>
        <p:txBody>
          <a:bodyPr/>
          <a:lstStyle/>
          <a:p>
            <a:r>
              <a:rPr lang="en-US" dirty="0" smtClean="0"/>
              <a:t>Signature Authority Chart</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438972" y="0"/>
            <a:ext cx="5668452" cy="6858000"/>
          </a:xfrm>
        </p:spPr>
      </p:pic>
    </p:spTree>
    <p:extLst>
      <p:ext uri="{BB962C8B-B14F-4D97-AF65-F5344CB8AC3E}">
        <p14:creationId xmlns:p14="http://schemas.microsoft.com/office/powerpoint/2010/main" val="301226189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The Importance of the </a:t>
            </a:r>
            <a:r>
              <a:rPr lang="en-US" dirty="0" smtClean="0"/>
              <a:t>“Client”</a:t>
            </a:r>
            <a:endParaRPr lang="en-US" dirty="0"/>
          </a:p>
        </p:txBody>
      </p:sp>
      <p:sp>
        <p:nvSpPr>
          <p:cNvPr id="3" name="Content Placeholder 2"/>
          <p:cNvSpPr>
            <a:spLocks noGrp="1"/>
          </p:cNvSpPr>
          <p:nvPr>
            <p:ph idx="1"/>
          </p:nvPr>
        </p:nvSpPr>
        <p:spPr>
          <a:xfrm>
            <a:off x="457200" y="1143000"/>
            <a:ext cx="8382000" cy="5318379"/>
          </a:xfrm>
        </p:spPr>
        <p:txBody>
          <a:bodyPr/>
          <a:lstStyle/>
          <a:p>
            <a:r>
              <a:rPr lang="en-US" dirty="0" smtClean="0"/>
              <a:t>Who </a:t>
            </a:r>
            <a:r>
              <a:rPr lang="en-US" dirty="0" smtClean="0"/>
              <a:t>are you</a:t>
            </a:r>
            <a:r>
              <a:rPr lang="en-US" dirty="0" smtClean="0"/>
              <a:t>? </a:t>
            </a:r>
            <a:endParaRPr lang="en-US" dirty="0" smtClean="0"/>
          </a:p>
          <a:p>
            <a:r>
              <a:rPr lang="en-US" dirty="0" smtClean="0"/>
              <a:t>What are the </a:t>
            </a:r>
            <a:r>
              <a:rPr lang="en-US" dirty="0" smtClean="0"/>
              <a:t>services/goods?</a:t>
            </a:r>
            <a:endParaRPr lang="en-US" dirty="0" smtClean="0"/>
          </a:p>
          <a:p>
            <a:r>
              <a:rPr lang="en-US" dirty="0" smtClean="0"/>
              <a:t>What is our bargaining power?</a:t>
            </a:r>
          </a:p>
          <a:p>
            <a:r>
              <a:rPr lang="en-US" dirty="0" smtClean="0"/>
              <a:t>What is their bargaining power?</a:t>
            </a:r>
          </a:p>
          <a:p>
            <a:r>
              <a:rPr lang="en-US" dirty="0" smtClean="0"/>
              <a:t>How long is the relationship? </a:t>
            </a:r>
          </a:p>
          <a:p>
            <a:r>
              <a:rPr lang="en-US" dirty="0" smtClean="0"/>
              <a:t>Who can terminate/how? </a:t>
            </a:r>
          </a:p>
          <a:p>
            <a:r>
              <a:rPr lang="en-US" dirty="0" smtClean="0"/>
              <a:t>Renewal terms?</a:t>
            </a:r>
          </a:p>
          <a:p>
            <a:r>
              <a:rPr lang="en-US" dirty="0" smtClean="0"/>
              <a:t>What is the consideration?</a:t>
            </a:r>
          </a:p>
          <a:p>
            <a:r>
              <a:rPr lang="en-US" dirty="0" smtClean="0"/>
              <a:t>What are </a:t>
            </a:r>
            <a:r>
              <a:rPr lang="en-US" dirty="0" smtClean="0"/>
              <a:t>your expectations</a:t>
            </a:r>
            <a:r>
              <a:rPr lang="en-US" dirty="0" smtClean="0"/>
              <a:t>? </a:t>
            </a:r>
          </a:p>
          <a:p>
            <a:r>
              <a:rPr lang="en-US" dirty="0" smtClean="0"/>
              <a:t>What if things go sideways? </a:t>
            </a:r>
            <a:endParaRPr lang="en-US" dirty="0"/>
          </a:p>
        </p:txBody>
      </p:sp>
    </p:spTree>
    <p:extLst>
      <p:ext uri="{BB962C8B-B14F-4D97-AF65-F5344CB8AC3E}">
        <p14:creationId xmlns:p14="http://schemas.microsoft.com/office/powerpoint/2010/main" val="1391789648"/>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above all……</a:t>
            </a:r>
            <a:endParaRPr lang="en-US" dirty="0"/>
          </a:p>
        </p:txBody>
      </p:sp>
      <p:sp>
        <p:nvSpPr>
          <p:cNvPr id="3" name="Content Placeholder 2"/>
          <p:cNvSpPr>
            <a:spLocks noGrp="1"/>
          </p:cNvSpPr>
          <p:nvPr>
            <p:ph idx="1"/>
          </p:nvPr>
        </p:nvSpPr>
        <p:spPr>
          <a:xfrm>
            <a:off x="381000" y="2286000"/>
            <a:ext cx="8382000" cy="2215991"/>
          </a:xfrm>
        </p:spPr>
        <p:txBody>
          <a:bodyPr/>
          <a:lstStyle/>
          <a:p>
            <a:pPr marL="0" indent="0">
              <a:buNone/>
            </a:pPr>
            <a:r>
              <a:rPr lang="en-US" sz="8000" b="1" dirty="0" smtClean="0"/>
              <a:t>Is this a good deal for UNC Charlotte?</a:t>
            </a:r>
            <a:endParaRPr lang="en-US" sz="8000" b="1" dirty="0"/>
          </a:p>
        </p:txBody>
      </p:sp>
    </p:spTree>
    <p:extLst>
      <p:ext uri="{BB962C8B-B14F-4D97-AF65-F5344CB8AC3E}">
        <p14:creationId xmlns:p14="http://schemas.microsoft.com/office/powerpoint/2010/main" val="500525883"/>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8983"/>
            <a:ext cx="8229600" cy="5256824"/>
          </a:xfrm>
        </p:spPr>
        <p:txBody>
          <a:bodyPr/>
          <a:lstStyle/>
          <a:p>
            <a:r>
              <a:rPr lang="en-US" sz="2800" dirty="0">
                <a:latin typeface="Georgia" panose="02040502050405020303" pitchFamily="18" charset="0"/>
              </a:rPr>
              <a:t>c</a:t>
            </a:r>
            <a:r>
              <a:rPr lang="en-US" sz="2800" dirty="0" smtClean="0">
                <a:latin typeface="Georgia" panose="02040502050405020303" pitchFamily="18" charset="0"/>
              </a:rPr>
              <a:t>ontract</a:t>
            </a:r>
          </a:p>
          <a:p>
            <a:r>
              <a:rPr lang="en-US" sz="2800" dirty="0">
                <a:latin typeface="Georgia" panose="02040502050405020303" pitchFamily="18" charset="0"/>
              </a:rPr>
              <a:t>a</a:t>
            </a:r>
            <a:r>
              <a:rPr lang="en-US" sz="2800" dirty="0" smtClean="0">
                <a:latin typeface="Georgia" panose="02040502050405020303" pitchFamily="18" charset="0"/>
              </a:rPr>
              <a:t>greement</a:t>
            </a:r>
          </a:p>
          <a:p>
            <a:r>
              <a:rPr lang="en-US" sz="2800" dirty="0">
                <a:latin typeface="Georgia" panose="02040502050405020303" pitchFamily="18" charset="0"/>
              </a:rPr>
              <a:t>m</a:t>
            </a:r>
            <a:r>
              <a:rPr lang="en-US" sz="2800" dirty="0" smtClean="0">
                <a:latin typeface="Georgia" panose="02040502050405020303" pitchFamily="18" charset="0"/>
              </a:rPr>
              <a:t>emorandum of understanding</a:t>
            </a:r>
          </a:p>
          <a:p>
            <a:r>
              <a:rPr lang="en-US" sz="2800" dirty="0">
                <a:latin typeface="Georgia" panose="02040502050405020303" pitchFamily="18" charset="0"/>
              </a:rPr>
              <a:t>a</a:t>
            </a:r>
            <a:r>
              <a:rPr lang="en-US" sz="2800" dirty="0" smtClean="0">
                <a:latin typeface="Georgia" panose="02040502050405020303" pitchFamily="18" charset="0"/>
              </a:rPr>
              <a:t>ffiliation</a:t>
            </a:r>
          </a:p>
          <a:p>
            <a:r>
              <a:rPr lang="en-US" sz="2800" dirty="0">
                <a:latin typeface="Georgia" panose="02040502050405020303" pitchFamily="18" charset="0"/>
              </a:rPr>
              <a:t>g</a:t>
            </a:r>
            <a:r>
              <a:rPr lang="en-US" sz="2800" dirty="0" smtClean="0">
                <a:latin typeface="Georgia" panose="02040502050405020303" pitchFamily="18" charset="0"/>
              </a:rPr>
              <a:t>rant </a:t>
            </a:r>
          </a:p>
          <a:p>
            <a:r>
              <a:rPr lang="en-US" sz="2800" dirty="0">
                <a:latin typeface="Georgia" panose="02040502050405020303" pitchFamily="18" charset="0"/>
              </a:rPr>
              <a:t>l</a:t>
            </a:r>
            <a:r>
              <a:rPr lang="en-US" sz="2800" dirty="0" smtClean="0">
                <a:latin typeface="Georgia" panose="02040502050405020303" pitchFamily="18" charset="0"/>
              </a:rPr>
              <a:t>ease</a:t>
            </a:r>
          </a:p>
          <a:p>
            <a:r>
              <a:rPr lang="en-US" sz="2800" dirty="0">
                <a:latin typeface="Georgia" panose="02040502050405020303" pitchFamily="18" charset="0"/>
              </a:rPr>
              <a:t>e</a:t>
            </a:r>
            <a:r>
              <a:rPr lang="en-US" sz="2800" dirty="0" smtClean="0">
                <a:latin typeface="Georgia" panose="02040502050405020303" pitchFamily="18" charset="0"/>
              </a:rPr>
              <a:t>tc. – Anytime the university is agreeing to do something (including making payment) in exchange for another party’s action or </a:t>
            </a:r>
            <a:r>
              <a:rPr lang="en-US" sz="2800" dirty="0" smtClean="0">
                <a:latin typeface="Georgia" panose="02040502050405020303" pitchFamily="18" charset="0"/>
              </a:rPr>
              <a:t>service</a:t>
            </a:r>
          </a:p>
          <a:p>
            <a:r>
              <a:rPr lang="en-US" sz="2800" dirty="0" smtClean="0">
                <a:latin typeface="Georgia" panose="02040502050405020303" pitchFamily="18" charset="0"/>
              </a:rPr>
              <a:t>Remember, the checklist is only a guideline, we must be thoughtful about your specific circumstances </a:t>
            </a:r>
            <a:endParaRPr lang="en-US" sz="2800" dirty="0" smtClean="0">
              <a:latin typeface="Georgia" panose="02040502050405020303" pitchFamily="18" charset="0"/>
            </a:endParaRPr>
          </a:p>
        </p:txBody>
      </p:sp>
      <p:sp>
        <p:nvSpPr>
          <p:cNvPr id="4" name="Title 1"/>
          <p:cNvSpPr>
            <a:spLocks noGrp="1"/>
          </p:cNvSpPr>
          <p:nvPr>
            <p:ph type="title"/>
          </p:nvPr>
        </p:nvSpPr>
        <p:spPr>
          <a:xfrm>
            <a:off x="381000" y="230188"/>
            <a:ext cx="8382000" cy="1218795"/>
          </a:xfrm>
        </p:spPr>
        <p:txBody>
          <a:bodyPr/>
          <a:lstStyle/>
          <a:p>
            <a:pPr algn="ctr"/>
            <a:r>
              <a:rPr lang="en-US" sz="4400" dirty="0" smtClean="0">
                <a:latin typeface="Georgia" panose="02040502050405020303" pitchFamily="18" charset="0"/>
              </a:rPr>
              <a:t>When should I use </a:t>
            </a:r>
            <a:br>
              <a:rPr lang="en-US" sz="4400" dirty="0" smtClean="0">
                <a:latin typeface="Georgia" panose="02040502050405020303" pitchFamily="18" charset="0"/>
              </a:rPr>
            </a:br>
            <a:r>
              <a:rPr lang="en-US" sz="4400" dirty="0" smtClean="0">
                <a:latin typeface="Georgia" panose="02040502050405020303" pitchFamily="18" charset="0"/>
              </a:rPr>
              <a:t>the contract checklist?</a:t>
            </a:r>
            <a:endParaRPr lang="en-US" sz="4400" dirty="0"/>
          </a:p>
        </p:txBody>
      </p:sp>
    </p:spTree>
    <p:extLst>
      <p:ext uri="{BB962C8B-B14F-4D97-AF65-F5344CB8AC3E}">
        <p14:creationId xmlns:p14="http://schemas.microsoft.com/office/powerpoint/2010/main" val="1104541625"/>
      </p:ext>
    </p:extLst>
  </p:cSld>
  <p:clrMapOvr>
    <a:masterClrMapping/>
  </p:clrMapOvr>
  <p:transition>
    <p:fade/>
  </p:transition>
</p:sld>
</file>

<file path=ppt/theme/theme1.xml><?xml version="1.0" encoding="utf-8"?>
<a:theme xmlns:a="http://schemas.openxmlformats.org/drawingml/2006/main" name="Sample presentation slides">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7715</TotalTime>
  <Words>1562</Words>
  <Application>Microsoft Office PowerPoint</Application>
  <PresentationFormat>On-screen Show (4:3)</PresentationFormat>
  <Paragraphs>222</Paragraphs>
  <Slides>21</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Garamond</vt:lpstr>
      <vt:lpstr>Georgia</vt:lpstr>
      <vt:lpstr>Sample presentation slides</vt:lpstr>
      <vt:lpstr> Contracts Training   January 29, 2020   Brad Trahan  Assistant General Counsel 704-687-6117 </vt:lpstr>
      <vt:lpstr>PowerPoint Presentation</vt:lpstr>
      <vt:lpstr>Topics We’ll Cover</vt:lpstr>
      <vt:lpstr>The Basics</vt:lpstr>
      <vt:lpstr>Signature Authority </vt:lpstr>
      <vt:lpstr>Signature Authority Chart</vt:lpstr>
      <vt:lpstr>The Importance of the “Client”</vt:lpstr>
      <vt:lpstr>And above all……</vt:lpstr>
      <vt:lpstr>When should I use  the contract checklist?</vt:lpstr>
      <vt:lpstr>Why should I use  the contract checklist?</vt:lpstr>
      <vt:lpstr>Deal breakers</vt:lpstr>
      <vt:lpstr>Deal breakers</vt:lpstr>
      <vt:lpstr>Risky clauses</vt:lpstr>
      <vt:lpstr>Example</vt:lpstr>
      <vt:lpstr>Risky clauses</vt:lpstr>
      <vt:lpstr>Contract advisory</vt:lpstr>
      <vt:lpstr>Data/information</vt:lpstr>
      <vt:lpstr>Pricing Terms</vt:lpstr>
      <vt:lpstr>Recent additions</vt:lpstr>
      <vt:lpstr>Final thoughts</vt:lpstr>
      <vt:lpstr>Questions?</vt:lpstr>
    </vt:vector>
  </TitlesOfParts>
  <Company>UNC Charlotte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idadio</dc:creator>
  <cp:lastModifiedBy>Trahan, Bradley</cp:lastModifiedBy>
  <cp:revision>254</cp:revision>
  <cp:lastPrinted>2019-05-15T11:41:18Z</cp:lastPrinted>
  <dcterms:created xsi:type="dcterms:W3CDTF">2010-08-10T14:00:46Z</dcterms:created>
  <dcterms:modified xsi:type="dcterms:W3CDTF">2020-01-29T12:03:48Z</dcterms:modified>
</cp:coreProperties>
</file>