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6" r:id="rId1"/>
  </p:sldMasterIdLst>
  <p:notesMasterIdLst>
    <p:notesMasterId r:id="rId36"/>
  </p:notesMasterIdLst>
  <p:handoutMasterIdLst>
    <p:handoutMasterId r:id="rId37"/>
  </p:handoutMasterIdLst>
  <p:sldIdLst>
    <p:sldId id="256" r:id="rId2"/>
    <p:sldId id="266" r:id="rId3"/>
    <p:sldId id="297" r:id="rId4"/>
    <p:sldId id="321" r:id="rId5"/>
    <p:sldId id="330" r:id="rId6"/>
    <p:sldId id="296" r:id="rId7"/>
    <p:sldId id="327" r:id="rId8"/>
    <p:sldId id="293" r:id="rId9"/>
    <p:sldId id="320" r:id="rId10"/>
    <p:sldId id="307" r:id="rId11"/>
    <p:sldId id="300" r:id="rId12"/>
    <p:sldId id="326" r:id="rId13"/>
    <p:sldId id="322" r:id="rId14"/>
    <p:sldId id="323" r:id="rId15"/>
    <p:sldId id="319" r:id="rId16"/>
    <p:sldId id="324" r:id="rId17"/>
    <p:sldId id="325" r:id="rId18"/>
    <p:sldId id="329" r:id="rId19"/>
    <p:sldId id="332" r:id="rId20"/>
    <p:sldId id="299" r:id="rId21"/>
    <p:sldId id="294" r:id="rId22"/>
    <p:sldId id="316" r:id="rId23"/>
    <p:sldId id="308" r:id="rId24"/>
    <p:sldId id="334" r:id="rId25"/>
    <p:sldId id="309" r:id="rId26"/>
    <p:sldId id="310" r:id="rId27"/>
    <p:sldId id="314" r:id="rId28"/>
    <p:sldId id="313" r:id="rId29"/>
    <p:sldId id="298" r:id="rId30"/>
    <p:sldId id="301" r:id="rId31"/>
    <p:sldId id="302" r:id="rId32"/>
    <p:sldId id="303" r:id="rId33"/>
    <p:sldId id="304" r:id="rId34"/>
    <p:sldId id="315" r:id="rId35"/>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4705"/>
  </p:normalViewPr>
  <p:slideViewPr>
    <p:cSldViewPr>
      <p:cViewPr varScale="1">
        <p:scale>
          <a:sx n="93" d="100"/>
          <a:sy n="93" d="100"/>
        </p:scale>
        <p:origin x="2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8" d="100"/>
          <a:sy n="128" d="100"/>
        </p:scale>
        <p:origin x="2632" y="17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2" cy="353854"/>
          </a:xfrm>
          <a:prstGeom prst="rect">
            <a:avLst/>
          </a:prstGeom>
        </p:spPr>
        <p:txBody>
          <a:bodyPr vert="horz" lIns="93936" tIns="46969" rIns="93936" bIns="46969" rtlCol="0"/>
          <a:lstStyle>
            <a:lvl1pPr algn="l">
              <a:defRPr sz="1200"/>
            </a:lvl1pPr>
          </a:lstStyle>
          <a:p>
            <a:endParaRPr lang="en-US" dirty="0"/>
          </a:p>
        </p:txBody>
      </p:sp>
      <p:sp>
        <p:nvSpPr>
          <p:cNvPr id="3" name="Date Placeholder 2"/>
          <p:cNvSpPr>
            <a:spLocks noGrp="1"/>
          </p:cNvSpPr>
          <p:nvPr>
            <p:ph type="dt" sz="quarter" idx="1"/>
          </p:nvPr>
        </p:nvSpPr>
        <p:spPr>
          <a:xfrm>
            <a:off x="5303577" y="0"/>
            <a:ext cx="4057332" cy="353854"/>
          </a:xfrm>
          <a:prstGeom prst="rect">
            <a:avLst/>
          </a:prstGeom>
        </p:spPr>
        <p:txBody>
          <a:bodyPr vert="horz" lIns="93936" tIns="46969" rIns="93936" bIns="46969" rtlCol="0"/>
          <a:lstStyle>
            <a:lvl1pPr algn="r">
              <a:defRPr sz="1200"/>
            </a:lvl1pPr>
          </a:lstStyle>
          <a:p>
            <a:fld id="{69AB9A27-DD1B-412F-B42D-A65474D5A2C1}" type="datetimeFigureOut">
              <a:rPr lang="en-US" smtClean="0"/>
              <a:pPr/>
              <a:t>10/15/18</a:t>
            </a:fld>
            <a:endParaRPr lang="en-US" dirty="0"/>
          </a:p>
        </p:txBody>
      </p:sp>
      <p:sp>
        <p:nvSpPr>
          <p:cNvPr id="4" name="Footer Placeholder 3"/>
          <p:cNvSpPr>
            <a:spLocks noGrp="1"/>
          </p:cNvSpPr>
          <p:nvPr>
            <p:ph type="ftr" sz="quarter" idx="2"/>
          </p:nvPr>
        </p:nvSpPr>
        <p:spPr>
          <a:xfrm>
            <a:off x="1" y="6721994"/>
            <a:ext cx="4057332" cy="353854"/>
          </a:xfrm>
          <a:prstGeom prst="rect">
            <a:avLst/>
          </a:prstGeom>
        </p:spPr>
        <p:txBody>
          <a:bodyPr vert="horz" lIns="93936" tIns="46969" rIns="93936" bIns="469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3577" y="6721994"/>
            <a:ext cx="4057332" cy="353854"/>
          </a:xfrm>
          <a:prstGeom prst="rect">
            <a:avLst/>
          </a:prstGeom>
        </p:spPr>
        <p:txBody>
          <a:bodyPr vert="horz" lIns="93936" tIns="46969" rIns="93936" bIns="46969" rtlCol="0" anchor="b"/>
          <a:lstStyle>
            <a:lvl1pPr algn="r">
              <a:defRPr sz="1200"/>
            </a:lvl1pPr>
          </a:lstStyle>
          <a:p>
            <a:fld id="{88AB5484-31D9-443A-AF8F-7E42192CDFDB}" type="slidenum">
              <a:rPr lang="en-US" smtClean="0"/>
              <a:pPr/>
              <a:t>‹#›</a:t>
            </a:fld>
            <a:endParaRPr lang="en-US" dirty="0"/>
          </a:p>
        </p:txBody>
      </p:sp>
    </p:spTree>
    <p:extLst>
      <p:ext uri="{BB962C8B-B14F-4D97-AF65-F5344CB8AC3E}">
        <p14:creationId xmlns:p14="http://schemas.microsoft.com/office/powerpoint/2010/main" val="330746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650" cy="354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03838" y="0"/>
            <a:ext cx="4057650" cy="354013"/>
          </a:xfrm>
          <a:prstGeom prst="rect">
            <a:avLst/>
          </a:prstGeom>
        </p:spPr>
        <p:txBody>
          <a:bodyPr vert="horz" lIns="91440" tIns="45720" rIns="91440" bIns="45720" rtlCol="0"/>
          <a:lstStyle>
            <a:lvl1pPr algn="r">
              <a:defRPr sz="1200"/>
            </a:lvl1pPr>
          </a:lstStyle>
          <a:p>
            <a:fld id="{D9AFD71F-C677-2646-B75A-278414A2AC01}" type="datetimeFigureOut">
              <a:rPr lang="en-US" smtClean="0"/>
              <a:t>10/15/18</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6625" y="3362325"/>
            <a:ext cx="7489825" cy="318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21475"/>
            <a:ext cx="4057650" cy="3540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03838" y="6721475"/>
            <a:ext cx="4057650" cy="354013"/>
          </a:xfrm>
          <a:prstGeom prst="rect">
            <a:avLst/>
          </a:prstGeom>
        </p:spPr>
        <p:txBody>
          <a:bodyPr vert="horz" lIns="91440" tIns="45720" rIns="91440" bIns="45720" rtlCol="0" anchor="b"/>
          <a:lstStyle>
            <a:lvl1pPr algn="r">
              <a:defRPr sz="1200"/>
            </a:lvl1pPr>
          </a:lstStyle>
          <a:p>
            <a:fld id="{F55431D3-3987-D14A-B7FD-D4B5E7102D81}" type="slidenum">
              <a:rPr lang="en-US" smtClean="0"/>
              <a:t>‹#›</a:t>
            </a:fld>
            <a:endParaRPr lang="en-US"/>
          </a:p>
        </p:txBody>
      </p:sp>
    </p:spTree>
    <p:extLst>
      <p:ext uri="{BB962C8B-B14F-4D97-AF65-F5344CB8AC3E}">
        <p14:creationId xmlns:p14="http://schemas.microsoft.com/office/powerpoint/2010/main" val="1345799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431D3-3987-D14A-B7FD-D4B5E7102D81}" type="slidenum">
              <a:rPr lang="en-US" smtClean="0"/>
              <a:t>1</a:t>
            </a:fld>
            <a:endParaRPr lang="en-US"/>
          </a:p>
        </p:txBody>
      </p:sp>
    </p:spTree>
    <p:extLst>
      <p:ext uri="{BB962C8B-B14F-4D97-AF65-F5344CB8AC3E}">
        <p14:creationId xmlns:p14="http://schemas.microsoft.com/office/powerpoint/2010/main" val="5224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431D3-3987-D14A-B7FD-D4B5E7102D81}" type="slidenum">
              <a:rPr lang="en-US" smtClean="0"/>
              <a:t>3</a:t>
            </a:fld>
            <a:endParaRPr lang="en-US"/>
          </a:p>
        </p:txBody>
      </p:sp>
    </p:spTree>
    <p:extLst>
      <p:ext uri="{BB962C8B-B14F-4D97-AF65-F5344CB8AC3E}">
        <p14:creationId xmlns:p14="http://schemas.microsoft.com/office/powerpoint/2010/main" val="39259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431D3-3987-D14A-B7FD-D4B5E7102D81}" type="slidenum">
              <a:rPr lang="en-US" smtClean="0"/>
              <a:t>12</a:t>
            </a:fld>
            <a:endParaRPr lang="en-US"/>
          </a:p>
        </p:txBody>
      </p:sp>
    </p:spTree>
    <p:extLst>
      <p:ext uri="{BB962C8B-B14F-4D97-AF65-F5344CB8AC3E}">
        <p14:creationId xmlns:p14="http://schemas.microsoft.com/office/powerpoint/2010/main" val="172602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431D3-3987-D14A-B7FD-D4B5E7102D81}" type="slidenum">
              <a:rPr lang="en-US" smtClean="0"/>
              <a:t>20</a:t>
            </a:fld>
            <a:endParaRPr lang="en-US"/>
          </a:p>
        </p:txBody>
      </p:sp>
    </p:spTree>
    <p:extLst>
      <p:ext uri="{BB962C8B-B14F-4D97-AF65-F5344CB8AC3E}">
        <p14:creationId xmlns:p14="http://schemas.microsoft.com/office/powerpoint/2010/main" val="343733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AB3A824-1A51-4B26-AD58-A6D8E14F6C04}" type="datetimeFigureOut">
              <a:rPr lang="en-US" smtClean="0"/>
              <a:t>10/15/18</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0160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pPr/>
              <a:t>10/15/18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663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pPr/>
              <a:t>10/15/18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212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UNCC_Logo_RGB.jpg"/>
          <p:cNvPicPr>
            <a:picLocks noChangeAspect="1"/>
          </p:cNvPicPr>
          <p:nvPr userDrawn="1"/>
        </p:nvPicPr>
        <p:blipFill>
          <a:blip r:embed="rId2" cstate="print"/>
          <a:stretch>
            <a:fillRect/>
          </a:stretch>
        </p:blipFill>
        <p:spPr>
          <a:xfrm>
            <a:off x="7162800" y="5909716"/>
            <a:ext cx="1638128" cy="728422"/>
          </a:xfrm>
          <a:prstGeom prst="rect">
            <a:avLst/>
          </a:prstGeom>
        </p:spPr>
      </p:pic>
      <p:sp>
        <p:nvSpPr>
          <p:cNvPr id="8" name="Title 1"/>
          <p:cNvSpPr>
            <a:spLocks noGrp="1"/>
          </p:cNvSpPr>
          <p:nvPr>
            <p:ph type="title" hasCustomPrompt="1"/>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a:t>Slide title, level 1, Arial 40 pt bold</a:t>
            </a:r>
          </a:p>
        </p:txBody>
      </p:sp>
    </p:spTree>
    <p:extLst>
      <p:ext uri="{BB962C8B-B14F-4D97-AF65-F5344CB8AC3E}">
        <p14:creationId xmlns:p14="http://schemas.microsoft.com/office/powerpoint/2010/main" val="3293083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lgn="l">
              <a:defRPr sz="2800">
                <a:solidFill>
                  <a:srgbClr val="00703C"/>
                </a:solidFill>
                <a:latin typeface="Arial" pitchFamily="34" charset="0"/>
              </a:defRPr>
            </a:lvl1pPr>
            <a:lvl2pPr>
              <a:defRPr sz="2600" baseline="0">
                <a:solidFill>
                  <a:srgbClr val="00703C"/>
                </a:solidFill>
                <a:latin typeface="Arial" pitchFamily="34" charset="0"/>
              </a:defRPr>
            </a:lvl2pPr>
            <a:lvl3pPr>
              <a:defRPr sz="2600" baseline="0">
                <a:solidFill>
                  <a:srgbClr val="00703C"/>
                </a:solidFill>
                <a:latin typeface="Arial" pitchFamily="34" charset="0"/>
              </a:defRPr>
            </a:lvl3pPr>
            <a:lvl4pPr>
              <a:defRPr sz="2600" baseline="0">
                <a:solidFill>
                  <a:srgbClr val="00703C"/>
                </a:solidFill>
                <a:latin typeface="Arial" pitchFamily="34" charset="0"/>
              </a:defRPr>
            </a:lvl4pPr>
            <a:lvl5pPr>
              <a:defRPr sz="26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itle 1"/>
          <p:cNvSpPr>
            <a:spLocks noGrp="1"/>
          </p:cNvSpPr>
          <p:nvPr>
            <p:ph type="title" hasCustomPrompt="1"/>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a:t>Slide title, level 1, Arial 40 pt bold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4602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6" name="Content Placeholder 5"/>
          <p:cNvSpPr>
            <a:spLocks noGrp="1"/>
          </p:cNvSpPr>
          <p:nvPr>
            <p:ph sz="quarter" idx="4"/>
          </p:nvPr>
        </p:nvSpPr>
        <p:spPr>
          <a:xfrm>
            <a:off x="4645025" y="1524000"/>
            <a:ext cx="4041775" cy="4602163"/>
          </a:xfrm>
        </p:spPr>
        <p:txBody>
          <a:bodyPr>
            <a:normAutofit/>
          </a:bodyPr>
          <a:lstStyle>
            <a:lvl1pPr algn="l">
              <a:defRPr sz="2800">
                <a:solidFill>
                  <a:srgbClr val="00703C"/>
                </a:solidFill>
                <a:latin typeface="Arial" pitchFamily="34" charset="0"/>
              </a:defRPr>
            </a:lvl1pPr>
            <a:lvl2pPr>
              <a:defRPr sz="2600" baseline="0">
                <a:solidFill>
                  <a:srgbClr val="00703C"/>
                </a:solidFill>
                <a:latin typeface="Arial" pitchFamily="34" charset="0"/>
              </a:defRPr>
            </a:lvl2pPr>
            <a:lvl3pPr>
              <a:defRPr sz="2600" baseline="0">
                <a:solidFill>
                  <a:srgbClr val="00703C"/>
                </a:solidFill>
                <a:latin typeface="Arial" pitchFamily="34" charset="0"/>
              </a:defRPr>
            </a:lvl3pPr>
            <a:lvl4pPr>
              <a:defRPr sz="2600" baseline="0">
                <a:solidFill>
                  <a:srgbClr val="00703C"/>
                </a:solidFill>
                <a:latin typeface="Arial" pitchFamily="34" charset="0"/>
              </a:defRPr>
            </a:lvl4pPr>
            <a:lvl5pPr>
              <a:defRPr sz="2600" baseline="0">
                <a:solidFill>
                  <a:srgbClr val="00703C"/>
                </a:solidFill>
                <a:latin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a:t>Slide title, level 1, Arial 40 pt bold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pPr/>
              <a:t>10/15/18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500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3E5059C3-6A89-4494-99FF-5A4D6FFD50EB}" type="datetimeFigureOut">
              <a:rPr lang="en-US" smtClean="0"/>
              <a:t>10/15/18</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03221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pPr/>
              <a:t>10/15/18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257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pPr/>
              <a:t>10/15/18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888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10/15/18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528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10/15/18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901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3CBC1C18-307B-4F68-A007-B5B542270E8D}" type="datetimeFigureOut">
              <a:rPr lang="en-US" smtClean="0"/>
              <a:pPr/>
              <a:t>10/15/18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73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16C4C9A-3960-41CF-A4E9-2A8FB932454B}" type="datetimeFigureOut">
              <a:rPr lang="en-US" smtClean="0"/>
              <a:t>10/15/18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84145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3CBC1C18-307B-4F68-A007-B5B542270E8D}" type="datetimeFigureOut">
              <a:rPr lang="en-US" smtClean="0"/>
              <a:pPr/>
              <a:t>10/15/18</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D22F896-40B5-4ADD-8801-0D06FADFA095}"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865406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3652" r:id="rId13"/>
    <p:sldLayoutId id="2147483653" r:id="rId14"/>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hyperlink" Target="https://legal.uncc.edu/policies/university-polici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hyperlink" Target="https://legal.uncc.edu/sites/legal.uncc.edu/files/media/UniversityPolicy-Template.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legal.uncc.edu/policies/up-805" TargetMode="External"/><Relationship Id="rId4" Type="http://schemas.openxmlformats.org/officeDocument/2006/relationships/hyperlink" Target="http://legal.uncc.edu/sites/legal.uncc.edu/files/media/UniversityPolicy-Template.docx" TargetMode="External"/><Relationship Id="rId5" Type="http://schemas.openxmlformats.org/officeDocument/2006/relationships/hyperlink" Target="https://legal.uncc.edu/sites/legal.uncc.edu/files/media/UP-805-Procedures.pdf"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legal.uncc.edu/policy-own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legal.uncc.edu/sites/legal.uncc.edu/files/media/UniversityPolicy-Template.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legal.uncc.edu/policies/university-polici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legal.uncc.edu/sites/legal.uncc.edu/files/media/UP-805-Procedur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amy.kelso@unc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legal.uncc.edu/" TargetMode="Externa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legal.uncc.edu/policies" TargetMode="External"/><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610600" cy="2133600"/>
          </a:xfrm>
        </p:spPr>
        <p:txBody>
          <a:bodyPr>
            <a:normAutofit fontScale="90000"/>
          </a:bodyPr>
          <a:lstStyle/>
          <a:p>
            <a:r>
              <a:rPr lang="en-US" sz="4400" dirty="0"/>
              <a:t>Do We Have a Policy About That? Do We Need One? </a:t>
            </a:r>
            <a:r>
              <a:rPr lang="en-US" sz="4900" dirty="0"/>
              <a:t/>
            </a:r>
            <a:br>
              <a:rPr lang="en-US" sz="4900" dirty="0"/>
            </a:br>
            <a:r>
              <a:rPr lang="en-US" sz="3600" i="1" dirty="0"/>
              <a:t>Tips on Navigating and Developing University Policies</a:t>
            </a:r>
            <a:endParaRPr lang="en-US" sz="3600" b="1" i="1" dirty="0"/>
          </a:p>
        </p:txBody>
      </p:sp>
      <p:sp>
        <p:nvSpPr>
          <p:cNvPr id="3" name="Subtitle 2"/>
          <p:cNvSpPr>
            <a:spLocks noGrp="1"/>
          </p:cNvSpPr>
          <p:nvPr>
            <p:ph type="subTitle" idx="4294967295"/>
          </p:nvPr>
        </p:nvSpPr>
        <p:spPr>
          <a:xfrm>
            <a:off x="533400" y="3886200"/>
            <a:ext cx="8610600" cy="1600200"/>
          </a:xfrm>
        </p:spPr>
        <p:txBody>
          <a:bodyPr>
            <a:normAutofit/>
          </a:bodyPr>
          <a:lstStyle/>
          <a:p>
            <a:pPr marL="0" indent="0">
              <a:buNone/>
            </a:pPr>
            <a:r>
              <a:rPr lang="en-US" sz="2800" dirty="0">
                <a:solidFill>
                  <a:srgbClr val="00703C"/>
                </a:solidFill>
                <a:cs typeface="Arial" panose="020B0604020202020204" pitchFamily="34" charset="0"/>
              </a:rPr>
              <a:t>Division of Institutional Integrity Fall Legal Symposium</a:t>
            </a:r>
          </a:p>
          <a:p>
            <a:pPr marL="0" indent="0">
              <a:buNone/>
            </a:pPr>
            <a:r>
              <a:rPr lang="en-US" sz="2400" dirty="0">
                <a:solidFill>
                  <a:srgbClr val="00703C"/>
                </a:solidFill>
                <a:cs typeface="Arial" panose="020B0604020202020204" pitchFamily="34" charset="0"/>
              </a:rPr>
              <a:t>October 16, 2018</a:t>
            </a:r>
          </a:p>
          <a:p>
            <a:pPr marL="0" indent="0">
              <a:spcBef>
                <a:spcPct val="20000"/>
              </a:spcBef>
              <a:buNone/>
              <a:defRPr/>
            </a:pPr>
            <a:r>
              <a:rPr lang="en-US" sz="2400" i="1" dirty="0">
                <a:solidFill>
                  <a:srgbClr val="00703C"/>
                </a:solidFill>
                <a:cs typeface="Arial" panose="020B0604020202020204" pitchFamily="34" charset="0"/>
              </a:rPr>
              <a:t>Presented by Amy S. Kelso, Senior Associate General Counsel</a:t>
            </a:r>
            <a:endParaRPr lang="en-US" sz="2400" i="1" dirty="0">
              <a:cs typeface="Arial" pitchFamily="34" charset="0"/>
            </a:endParaRPr>
          </a:p>
          <a:p>
            <a:endParaRPr lang="en-US" sz="2400" dirty="0">
              <a:cs typeface="Arial" pitchFamily="34" charset="0"/>
            </a:endParaRPr>
          </a:p>
        </p:txBody>
      </p:sp>
      <p:cxnSp>
        <p:nvCxnSpPr>
          <p:cNvPr id="6" name="Straight Connector 5"/>
          <p:cNvCxnSpPr>
            <a:cxnSpLocks/>
          </p:cNvCxnSpPr>
          <p:nvPr/>
        </p:nvCxnSpPr>
        <p:spPr>
          <a:xfrm>
            <a:off x="533400" y="3655218"/>
            <a:ext cx="8229600" cy="0"/>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593"/>
            <a:ext cx="8610600" cy="1143000"/>
          </a:xfrm>
        </p:spPr>
        <p:txBody>
          <a:bodyPr>
            <a:normAutofit/>
          </a:bodyPr>
          <a:lstStyle/>
          <a:p>
            <a:r>
              <a:rPr lang="en-US" sz="3600" dirty="0"/>
              <a:t>What is NOT a University Policy?</a:t>
            </a:r>
          </a:p>
        </p:txBody>
      </p:sp>
      <p:sp>
        <p:nvSpPr>
          <p:cNvPr id="4" name="Rectangle 3"/>
          <p:cNvSpPr/>
          <p:nvPr/>
        </p:nvSpPr>
        <p:spPr>
          <a:xfrm>
            <a:off x="838200" y="1143000"/>
            <a:ext cx="7696200" cy="4893647"/>
          </a:xfrm>
          <a:prstGeom prst="rect">
            <a:avLst/>
          </a:prstGeom>
        </p:spPr>
        <p:txBody>
          <a:bodyPr wrap="square">
            <a:spAutoFit/>
          </a:bodyPr>
          <a:lstStyle/>
          <a:p>
            <a:r>
              <a:rPr lang="en-US" sz="2600" dirty="0">
                <a:solidFill>
                  <a:srgbClr val="006600"/>
                </a:solidFill>
              </a:rPr>
              <a:t>University Policies do NOT include:</a:t>
            </a:r>
          </a:p>
          <a:p>
            <a:pPr marL="457200" indent="-457200">
              <a:buFont typeface="Arial"/>
              <a:buChar char="•"/>
            </a:pPr>
            <a:r>
              <a:rPr lang="en-US" sz="2600" u="sng" dirty="0">
                <a:solidFill>
                  <a:srgbClr val="006600"/>
                </a:solidFill>
              </a:rPr>
              <a:t>College/departmental policies</a:t>
            </a:r>
            <a:r>
              <a:rPr lang="en-US" sz="2600" dirty="0">
                <a:solidFill>
                  <a:srgbClr val="006600"/>
                </a:solidFill>
              </a:rPr>
              <a:t>, which </a:t>
            </a:r>
          </a:p>
          <a:p>
            <a:pPr marL="914400" lvl="1" indent="-457200">
              <a:buFont typeface="Arial"/>
              <a:buChar char="•"/>
            </a:pPr>
            <a:r>
              <a:rPr lang="en-US" sz="2600" dirty="0">
                <a:solidFill>
                  <a:srgbClr val="006600"/>
                </a:solidFill>
              </a:rPr>
              <a:t>apply only to the operation of a specific college, department, or unit</a:t>
            </a:r>
          </a:p>
          <a:p>
            <a:pPr marL="914400" lvl="1" indent="-457200">
              <a:buFont typeface="Arial"/>
              <a:buChar char="•"/>
            </a:pPr>
            <a:r>
              <a:rPr lang="en-US" sz="2600" dirty="0">
                <a:solidFill>
                  <a:srgbClr val="006600"/>
                </a:solidFill>
              </a:rPr>
              <a:t>promote operational efficiencies but are not broadly applicable</a:t>
            </a:r>
          </a:p>
          <a:p>
            <a:pPr marL="457200" indent="-457200">
              <a:buFont typeface="Arial"/>
              <a:buChar char="•"/>
            </a:pPr>
            <a:r>
              <a:rPr lang="en-US" sz="2600" u="sng" dirty="0">
                <a:solidFill>
                  <a:srgbClr val="006600"/>
                </a:solidFill>
              </a:rPr>
              <a:t>Procedures or regulations</a:t>
            </a:r>
            <a:r>
              <a:rPr lang="en-US" sz="2600" dirty="0">
                <a:solidFill>
                  <a:srgbClr val="006600"/>
                </a:solidFill>
              </a:rPr>
              <a:t> that</a:t>
            </a:r>
            <a:endParaRPr lang="en-US" sz="2600" u="sng" dirty="0">
              <a:solidFill>
                <a:srgbClr val="006600"/>
              </a:solidFill>
            </a:endParaRPr>
          </a:p>
          <a:p>
            <a:pPr marL="914400" lvl="1" indent="-457200">
              <a:buFont typeface="Arial"/>
              <a:buChar char="•"/>
            </a:pPr>
            <a:r>
              <a:rPr lang="en-US" sz="2600" dirty="0">
                <a:solidFill>
                  <a:srgbClr val="006600"/>
                </a:solidFill>
              </a:rPr>
              <a:t>implement or supplement University Policies</a:t>
            </a:r>
          </a:p>
          <a:p>
            <a:pPr marL="457200" indent="-457200">
              <a:buFont typeface="Arial"/>
              <a:buChar char="•"/>
            </a:pPr>
            <a:r>
              <a:rPr lang="en-US" sz="2600" u="sng" dirty="0">
                <a:solidFill>
                  <a:srgbClr val="006600"/>
                </a:solidFill>
              </a:rPr>
              <a:t>Guidelines</a:t>
            </a:r>
            <a:r>
              <a:rPr lang="en-US" sz="2600" dirty="0">
                <a:solidFill>
                  <a:srgbClr val="006600"/>
                </a:solidFill>
              </a:rPr>
              <a:t> that are suggestive but not prescriptive</a:t>
            </a:r>
            <a:endParaRPr lang="en-US" sz="2600" u="sng" dirty="0">
              <a:solidFill>
                <a:srgbClr val="006600"/>
              </a:solidFill>
            </a:endParaRPr>
          </a:p>
          <a:p>
            <a:pPr marL="457200" indent="-457200">
              <a:buFont typeface="Arial"/>
              <a:buChar char="•"/>
            </a:pPr>
            <a:r>
              <a:rPr lang="en-US" sz="2600" dirty="0">
                <a:solidFill>
                  <a:srgbClr val="006600"/>
                </a:solidFill>
              </a:rPr>
              <a:t>PIMs (Personnel Information Memoranda; see UP-104)</a:t>
            </a:r>
          </a:p>
          <a:p>
            <a:pPr marL="457200" indent="-457200">
              <a:buFont typeface="Arial"/>
              <a:buChar char="•"/>
            </a:pPr>
            <a:r>
              <a:rPr lang="en-US" sz="2600" dirty="0">
                <a:solidFill>
                  <a:srgbClr val="006600"/>
                </a:solidFill>
              </a:rPr>
              <a:t>PATS parking ordinances &amp; traffic policies</a:t>
            </a:r>
          </a:p>
        </p:txBody>
      </p:sp>
    </p:spTree>
    <p:extLst>
      <p:ext uri="{BB962C8B-B14F-4D97-AF65-F5344CB8AC3E}">
        <p14:creationId xmlns:p14="http://schemas.microsoft.com/office/powerpoint/2010/main" val="200452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1649"/>
            <a:ext cx="8610600" cy="1143000"/>
          </a:xfrm>
        </p:spPr>
        <p:txBody>
          <a:bodyPr>
            <a:normAutofit/>
          </a:bodyPr>
          <a:lstStyle/>
          <a:p>
            <a:r>
              <a:rPr lang="en-US" sz="3600" dirty="0"/>
              <a:t>What is NOT a University Policy? </a:t>
            </a:r>
            <a:r>
              <a:rPr lang="en-US" sz="3200" i="1" dirty="0"/>
              <a:t>contd.</a:t>
            </a:r>
          </a:p>
        </p:txBody>
      </p:sp>
      <p:sp>
        <p:nvSpPr>
          <p:cNvPr id="4" name="Rectangle 3"/>
          <p:cNvSpPr/>
          <p:nvPr/>
        </p:nvSpPr>
        <p:spPr>
          <a:xfrm>
            <a:off x="990600" y="1600200"/>
            <a:ext cx="7696200" cy="4708981"/>
          </a:xfrm>
          <a:prstGeom prst="rect">
            <a:avLst/>
          </a:prstGeom>
        </p:spPr>
        <p:txBody>
          <a:bodyPr wrap="square">
            <a:spAutoFit/>
          </a:bodyPr>
          <a:lstStyle/>
          <a:p>
            <a:r>
              <a:rPr lang="en-US" sz="3200" b="1" dirty="0">
                <a:solidFill>
                  <a:srgbClr val="006600"/>
                </a:solidFill>
              </a:rPr>
              <a:t>Supplemental Procedures or Regulations </a:t>
            </a:r>
            <a:r>
              <a:rPr lang="en-US" sz="2800" dirty="0">
                <a:solidFill>
                  <a:srgbClr val="006600"/>
                </a:solidFill>
              </a:rPr>
              <a:t>Appended to </a:t>
            </a:r>
            <a:r>
              <a:rPr lang="en-US" sz="2800" u="sng" dirty="0">
                <a:solidFill>
                  <a:srgbClr val="006600"/>
                </a:solidFill>
              </a:rPr>
              <a:t>some</a:t>
            </a:r>
            <a:r>
              <a:rPr lang="en-US" sz="2800" dirty="0">
                <a:solidFill>
                  <a:srgbClr val="006600"/>
                </a:solidFill>
              </a:rPr>
              <a:t> University Policies, they --</a:t>
            </a:r>
            <a:endParaRPr lang="en-US" sz="2800" u="sng" dirty="0">
              <a:solidFill>
                <a:srgbClr val="006600"/>
              </a:solidFill>
            </a:endParaRPr>
          </a:p>
          <a:p>
            <a:pPr marL="457200" indent="-457200">
              <a:buFont typeface="Arial"/>
              <a:buChar char="•"/>
            </a:pPr>
            <a:r>
              <a:rPr lang="en-US" sz="2800" dirty="0">
                <a:solidFill>
                  <a:srgbClr val="006600"/>
                </a:solidFill>
              </a:rPr>
              <a:t>contain specific </a:t>
            </a:r>
            <a:r>
              <a:rPr lang="en-US" sz="2800" u="sng" dirty="0">
                <a:solidFill>
                  <a:srgbClr val="006600"/>
                </a:solidFill>
              </a:rPr>
              <a:t>mechanisms or processes </a:t>
            </a:r>
            <a:r>
              <a:rPr lang="en-US" sz="2800" dirty="0">
                <a:solidFill>
                  <a:srgbClr val="006600"/>
                </a:solidFill>
              </a:rPr>
              <a:t>related to how to </a:t>
            </a:r>
            <a:r>
              <a:rPr lang="en-US" sz="2800" u="sng" dirty="0">
                <a:solidFill>
                  <a:srgbClr val="006600"/>
                </a:solidFill>
              </a:rPr>
              <a:t>apply</a:t>
            </a:r>
            <a:r>
              <a:rPr lang="en-US" sz="2800" dirty="0">
                <a:solidFill>
                  <a:srgbClr val="006600"/>
                </a:solidFill>
              </a:rPr>
              <a:t> a University Policy</a:t>
            </a:r>
          </a:p>
          <a:p>
            <a:pPr marL="457200" indent="-457200">
              <a:buFont typeface="Arial"/>
              <a:buChar char="•"/>
            </a:pPr>
            <a:r>
              <a:rPr lang="en-US" sz="2800" dirty="0">
                <a:solidFill>
                  <a:srgbClr val="006600"/>
                </a:solidFill>
              </a:rPr>
              <a:t>include </a:t>
            </a:r>
            <a:r>
              <a:rPr lang="en-US" sz="2800" u="sng" dirty="0">
                <a:solidFill>
                  <a:srgbClr val="006600"/>
                </a:solidFill>
              </a:rPr>
              <a:t>detailed instructions, steps, and/or forms</a:t>
            </a:r>
            <a:r>
              <a:rPr lang="en-US" sz="2800" dirty="0">
                <a:solidFill>
                  <a:srgbClr val="006600"/>
                </a:solidFill>
              </a:rPr>
              <a:t> that facilitate compliance with a University Policy</a:t>
            </a:r>
          </a:p>
          <a:p>
            <a:pPr marL="457200" indent="-457200">
              <a:buFont typeface="Arial"/>
              <a:buChar char="•"/>
            </a:pPr>
            <a:r>
              <a:rPr lang="en-US" sz="2800" dirty="0">
                <a:solidFill>
                  <a:srgbClr val="006600"/>
                </a:solidFill>
              </a:rPr>
              <a:t>are more easily </a:t>
            </a:r>
            <a:r>
              <a:rPr lang="en-US" sz="2800" u="sng" dirty="0">
                <a:solidFill>
                  <a:srgbClr val="006600"/>
                </a:solidFill>
              </a:rPr>
              <a:t>revised</a:t>
            </a:r>
            <a:r>
              <a:rPr lang="en-US" sz="2800" dirty="0">
                <a:solidFill>
                  <a:srgbClr val="006600"/>
                </a:solidFill>
              </a:rPr>
              <a:t> than a University Policy</a:t>
            </a:r>
          </a:p>
          <a:p>
            <a:endParaRPr lang="en-US" sz="2400" i="1" dirty="0">
              <a:solidFill>
                <a:srgbClr val="006600"/>
              </a:solidFill>
            </a:endParaRPr>
          </a:p>
          <a:p>
            <a:r>
              <a:rPr lang="en-US" sz="2400" i="1" dirty="0">
                <a:solidFill>
                  <a:srgbClr val="006600"/>
                </a:solidFill>
              </a:rPr>
              <a:t>Note: Not all University Policies include Supplemental Procedures or Regulations</a:t>
            </a:r>
          </a:p>
        </p:txBody>
      </p:sp>
    </p:spTree>
    <p:extLst>
      <p:ext uri="{BB962C8B-B14F-4D97-AF65-F5344CB8AC3E}">
        <p14:creationId xmlns:p14="http://schemas.microsoft.com/office/powerpoint/2010/main" val="5820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610600" cy="914400"/>
          </a:xfrm>
        </p:spPr>
        <p:txBody>
          <a:bodyPr>
            <a:normAutofit/>
          </a:bodyPr>
          <a:lstStyle/>
          <a:p>
            <a:pPr algn="ctr"/>
            <a:r>
              <a:rPr lang="en-US" dirty="0"/>
              <a:t>New University Policies</a:t>
            </a:r>
            <a:r>
              <a:rPr lang="mr-IN" dirty="0"/>
              <a:t>…</a:t>
            </a:r>
            <a:endParaRPr lang="en-US" dirty="0"/>
          </a:p>
        </p:txBody>
      </p:sp>
      <p:sp>
        <p:nvSpPr>
          <p:cNvPr id="5" name="TextBox 4"/>
          <p:cNvSpPr txBox="1"/>
          <p:nvPr/>
        </p:nvSpPr>
        <p:spPr>
          <a:xfrm>
            <a:off x="1806753" y="2698030"/>
            <a:ext cx="6134100" cy="707886"/>
          </a:xfrm>
          <a:prstGeom prst="rect">
            <a:avLst/>
          </a:prstGeom>
          <a:noFill/>
        </p:spPr>
        <p:txBody>
          <a:bodyPr wrap="square" rtlCol="0">
            <a:spAutoFit/>
          </a:bodyPr>
          <a:lstStyle/>
          <a:p>
            <a:pPr algn="ctr"/>
            <a:r>
              <a:rPr lang="en-US" sz="4000" b="1" i="1" dirty="0">
                <a:solidFill>
                  <a:srgbClr val="00703C"/>
                </a:solidFill>
              </a:rPr>
              <a:t>Do we already have one?</a:t>
            </a:r>
          </a:p>
        </p:txBody>
      </p:sp>
      <p:sp>
        <p:nvSpPr>
          <p:cNvPr id="7" name="TextBox 6">
            <a:extLst>
              <a:ext uri="{FF2B5EF4-FFF2-40B4-BE49-F238E27FC236}">
                <a16:creationId xmlns:a16="http://schemas.microsoft.com/office/drawing/2014/main" xmlns="" id="{9E320B0B-7943-F44D-98FC-3B012EAAFB56}"/>
              </a:ext>
            </a:extLst>
          </p:cNvPr>
          <p:cNvSpPr txBox="1"/>
          <p:nvPr/>
        </p:nvSpPr>
        <p:spPr>
          <a:xfrm>
            <a:off x="1806753" y="3589347"/>
            <a:ext cx="6134100" cy="707886"/>
          </a:xfrm>
          <a:prstGeom prst="rect">
            <a:avLst/>
          </a:prstGeom>
          <a:noFill/>
        </p:spPr>
        <p:txBody>
          <a:bodyPr wrap="square" rtlCol="0">
            <a:spAutoFit/>
          </a:bodyPr>
          <a:lstStyle/>
          <a:p>
            <a:pPr algn="ctr"/>
            <a:r>
              <a:rPr lang="en-US" sz="4000" b="1" i="1" dirty="0">
                <a:solidFill>
                  <a:srgbClr val="00703C"/>
                </a:solidFill>
              </a:rPr>
              <a:t>If not -- do we need one? </a:t>
            </a:r>
          </a:p>
        </p:txBody>
      </p:sp>
      <p:sp>
        <p:nvSpPr>
          <p:cNvPr id="8" name="TextBox 7">
            <a:extLst>
              <a:ext uri="{FF2B5EF4-FFF2-40B4-BE49-F238E27FC236}">
                <a16:creationId xmlns:a16="http://schemas.microsoft.com/office/drawing/2014/main" xmlns="" id="{0C1E1932-806A-6B40-BE97-7E5035071AD3}"/>
              </a:ext>
            </a:extLst>
          </p:cNvPr>
          <p:cNvSpPr txBox="1"/>
          <p:nvPr/>
        </p:nvSpPr>
        <p:spPr>
          <a:xfrm>
            <a:off x="1806753" y="4511694"/>
            <a:ext cx="6134100" cy="707886"/>
          </a:xfrm>
          <a:prstGeom prst="rect">
            <a:avLst/>
          </a:prstGeom>
          <a:noFill/>
        </p:spPr>
        <p:txBody>
          <a:bodyPr wrap="square" rtlCol="0">
            <a:spAutoFit/>
          </a:bodyPr>
          <a:lstStyle/>
          <a:p>
            <a:pPr algn="ctr"/>
            <a:r>
              <a:rPr lang="en-US" sz="4000" b="1" i="1" dirty="0">
                <a:solidFill>
                  <a:srgbClr val="00703C"/>
                </a:solidFill>
              </a:rPr>
              <a:t>If so -- how do we get one?</a:t>
            </a:r>
          </a:p>
        </p:txBody>
      </p:sp>
    </p:spTree>
    <p:extLst>
      <p:ext uri="{BB962C8B-B14F-4D97-AF65-F5344CB8AC3E}">
        <p14:creationId xmlns:p14="http://schemas.microsoft.com/office/powerpoint/2010/main" val="6692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43612-FF21-474D-B257-8889578163B4}"/>
              </a:ext>
            </a:extLst>
          </p:cNvPr>
          <p:cNvSpPr>
            <a:spLocks noGrp="1"/>
          </p:cNvSpPr>
          <p:nvPr>
            <p:ph type="title"/>
          </p:nvPr>
        </p:nvSpPr>
        <p:spPr>
          <a:xfrm>
            <a:off x="533400" y="274638"/>
            <a:ext cx="8610600" cy="1143000"/>
          </a:xfrm>
        </p:spPr>
        <p:txBody>
          <a:bodyPr>
            <a:normAutofit/>
          </a:bodyPr>
          <a:lstStyle/>
          <a:p>
            <a:r>
              <a:rPr lang="en-US" sz="3600" dirty="0"/>
              <a:t>Step 1: Do we have a policy about that?</a:t>
            </a:r>
          </a:p>
        </p:txBody>
      </p:sp>
      <p:sp>
        <p:nvSpPr>
          <p:cNvPr id="3" name="Rectangle 2">
            <a:extLst>
              <a:ext uri="{FF2B5EF4-FFF2-40B4-BE49-F238E27FC236}">
                <a16:creationId xmlns:a16="http://schemas.microsoft.com/office/drawing/2014/main" xmlns="" id="{D7EC2E8A-3E4D-4045-A95B-2CD369E27F92}"/>
              </a:ext>
            </a:extLst>
          </p:cNvPr>
          <p:cNvSpPr/>
          <p:nvPr/>
        </p:nvSpPr>
        <p:spPr>
          <a:xfrm>
            <a:off x="723900" y="1676400"/>
            <a:ext cx="8229600" cy="4401205"/>
          </a:xfrm>
          <a:prstGeom prst="rect">
            <a:avLst/>
          </a:prstGeom>
        </p:spPr>
        <p:txBody>
          <a:bodyPr wrap="square">
            <a:spAutoFit/>
          </a:bodyPr>
          <a:lstStyle/>
          <a:p>
            <a:r>
              <a:rPr lang="en-US" sz="2800" dirty="0">
                <a:solidFill>
                  <a:srgbClr val="00703C"/>
                </a:solidFill>
              </a:rPr>
              <a:t>Identify whether we already have a policy:</a:t>
            </a:r>
          </a:p>
          <a:p>
            <a:pPr marL="914400" lvl="1" indent="-457200">
              <a:buFont typeface="Arial" panose="020B0604020202020204" pitchFamily="34" charset="0"/>
              <a:buChar char="•"/>
            </a:pPr>
            <a:r>
              <a:rPr lang="en-US" sz="2800" dirty="0">
                <a:solidFill>
                  <a:srgbClr val="00703C"/>
                </a:solidFill>
              </a:rPr>
              <a:t>Check University Policy </a:t>
            </a:r>
            <a:r>
              <a:rPr lang="en-US" sz="2800" u="sng" dirty="0">
                <a:solidFill>
                  <a:srgbClr val="00703C"/>
                </a:solidFill>
              </a:rPr>
              <a:t>chapter/subject index</a:t>
            </a:r>
            <a:r>
              <a:rPr lang="en-US" sz="2800" dirty="0">
                <a:solidFill>
                  <a:srgbClr val="00703C"/>
                </a:solidFill>
              </a:rPr>
              <a:t> </a:t>
            </a:r>
          </a:p>
          <a:p>
            <a:pPr marL="914400" lvl="1" indent="-457200">
              <a:buFont typeface="Arial" panose="020B0604020202020204" pitchFamily="34" charset="0"/>
              <a:buChar char="•"/>
            </a:pPr>
            <a:r>
              <a:rPr lang="en-US" sz="2800" dirty="0">
                <a:solidFill>
                  <a:srgbClr val="00703C"/>
                </a:solidFill>
              </a:rPr>
              <a:t>Search University Policies website using key words in </a:t>
            </a:r>
            <a:r>
              <a:rPr lang="en-US" sz="2800" u="sng" dirty="0">
                <a:solidFill>
                  <a:srgbClr val="00703C"/>
                </a:solidFill>
              </a:rPr>
              <a:t>search box</a:t>
            </a:r>
          </a:p>
          <a:p>
            <a:pPr marL="914400" lvl="1" indent="-457200">
              <a:buFont typeface="Arial" panose="020B0604020202020204" pitchFamily="34" charset="0"/>
              <a:buChar char="•"/>
            </a:pPr>
            <a:r>
              <a:rPr lang="en-US" sz="2800" dirty="0">
                <a:solidFill>
                  <a:srgbClr val="00703C"/>
                </a:solidFill>
              </a:rPr>
              <a:t>If a current University Policy does not address the situation, </a:t>
            </a:r>
            <a:r>
              <a:rPr lang="en-US" sz="2800" u="sng" dirty="0">
                <a:solidFill>
                  <a:srgbClr val="00703C"/>
                </a:solidFill>
              </a:rPr>
              <a:t>check other policies</a:t>
            </a:r>
            <a:r>
              <a:rPr lang="en-US" sz="2800" dirty="0">
                <a:solidFill>
                  <a:srgbClr val="00703C"/>
                </a:solidFill>
              </a:rPr>
              <a:t>, e.g., Academic Policies &amp; Procedures, Research Policies, Library Policies, IT Policies, Facilities Management Policies, etc. </a:t>
            </a:r>
            <a:r>
              <a:rPr lang="en-US" sz="2800" i="1" dirty="0">
                <a:solidFill>
                  <a:srgbClr val="00703C"/>
                </a:solidFill>
              </a:rPr>
              <a:t>(see links on University Policies website)</a:t>
            </a:r>
          </a:p>
        </p:txBody>
      </p:sp>
    </p:spTree>
    <p:extLst>
      <p:ext uri="{BB962C8B-B14F-4D97-AF65-F5344CB8AC3E}">
        <p14:creationId xmlns:p14="http://schemas.microsoft.com/office/powerpoint/2010/main" val="7329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4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1" y="144168"/>
            <a:ext cx="8617448" cy="922632"/>
          </a:xfrm>
        </p:spPr>
        <p:txBody>
          <a:bodyPr>
            <a:normAutofit fontScale="90000"/>
          </a:bodyPr>
          <a:lstStyle/>
          <a:p>
            <a:r>
              <a:rPr lang="en-US" sz="3600" dirty="0"/>
              <a:t>Step 1: Do we have a University Policy about that? </a:t>
            </a:r>
            <a:r>
              <a:rPr lang="en-US" sz="3100" i="1" dirty="0"/>
              <a:t>contd.</a:t>
            </a:r>
            <a:endParaRPr lang="en-US" sz="3100" b="0" i="1" dirty="0">
              <a:solidFill>
                <a:srgbClr val="006600"/>
              </a:solidFill>
            </a:endParaRPr>
          </a:p>
        </p:txBody>
      </p:sp>
      <p:grpSp>
        <p:nvGrpSpPr>
          <p:cNvPr id="8" name="Group 7">
            <a:extLst>
              <a:ext uri="{FF2B5EF4-FFF2-40B4-BE49-F238E27FC236}">
                <a16:creationId xmlns:a16="http://schemas.microsoft.com/office/drawing/2014/main" xmlns="" id="{6C7FFCC3-6117-B34D-BDEF-BFE7F721A1E3}"/>
              </a:ext>
            </a:extLst>
          </p:cNvPr>
          <p:cNvGrpSpPr/>
          <p:nvPr/>
        </p:nvGrpSpPr>
        <p:grpSpPr>
          <a:xfrm>
            <a:off x="838200" y="1219200"/>
            <a:ext cx="2362200" cy="5105400"/>
            <a:chOff x="3119225" y="1066800"/>
            <a:chExt cx="2769738" cy="5586345"/>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066800"/>
              <a:ext cx="2002763" cy="5586345"/>
            </a:xfrm>
            <a:prstGeom prst="rect">
              <a:avLst/>
            </a:prstGeom>
          </p:spPr>
        </p:pic>
        <p:sp>
          <p:nvSpPr>
            <p:cNvPr id="17" name="Down Arrow 16">
              <a:extLst>
                <a:ext uri="{FF2B5EF4-FFF2-40B4-BE49-F238E27FC236}">
                  <a16:creationId xmlns:a16="http://schemas.microsoft.com/office/drawing/2014/main" xmlns="" id="{8DED9078-E618-3B46-AEF8-46116636EA18}"/>
                </a:ext>
              </a:extLst>
            </p:cNvPr>
            <p:cNvSpPr/>
            <p:nvPr/>
          </p:nvSpPr>
          <p:spPr>
            <a:xfrm rot="16200000">
              <a:off x="3324108" y="1080291"/>
              <a:ext cx="522204" cy="931968"/>
            </a:xfrm>
            <a:prstGeom prst="downArrow">
              <a:avLst/>
            </a:prstGeom>
            <a:solidFill>
              <a:srgbClr val="FFFF00">
                <a:alpha val="8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a:extLst>
                <a:ext uri="{FF2B5EF4-FFF2-40B4-BE49-F238E27FC236}">
                  <a16:creationId xmlns:a16="http://schemas.microsoft.com/office/drawing/2014/main" xmlns="" id="{E998E653-5915-2145-BB1D-0538B39E8C14}"/>
                </a:ext>
              </a:extLst>
            </p:cNvPr>
            <p:cNvSpPr/>
            <p:nvPr/>
          </p:nvSpPr>
          <p:spPr>
            <a:xfrm rot="16200000">
              <a:off x="3324107" y="1964814"/>
              <a:ext cx="522204" cy="931968"/>
            </a:xfrm>
            <a:prstGeom prst="downArrow">
              <a:avLst/>
            </a:prstGeom>
            <a:solidFill>
              <a:srgbClr val="FFFF00">
                <a:alpha val="8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C097A558-D85B-5A46-A24E-2208CF488F53}"/>
              </a:ext>
            </a:extLst>
          </p:cNvPr>
          <p:cNvGrpSpPr/>
          <p:nvPr/>
        </p:nvGrpSpPr>
        <p:grpSpPr>
          <a:xfrm>
            <a:off x="3558233" y="1180311"/>
            <a:ext cx="4941314" cy="3772688"/>
            <a:chOff x="4788122" y="713152"/>
            <a:chExt cx="5270404" cy="3248337"/>
          </a:xfrm>
        </p:grpSpPr>
        <p:pic>
          <p:nvPicPr>
            <p:cNvPr id="16" name="Picture 15">
              <a:extLst>
                <a:ext uri="{FF2B5EF4-FFF2-40B4-BE49-F238E27FC236}">
                  <a16:creationId xmlns:a16="http://schemas.microsoft.com/office/drawing/2014/main" xmlns="" id="{7B8D1DCA-84A3-9A4A-B8D8-8454F2764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122" y="746636"/>
              <a:ext cx="5270404" cy="3214853"/>
            </a:xfrm>
            <a:prstGeom prst="rect">
              <a:avLst/>
            </a:prstGeom>
          </p:spPr>
        </p:pic>
        <p:sp>
          <p:nvSpPr>
            <p:cNvPr id="18" name="Down Arrow 17">
              <a:extLst>
                <a:ext uri="{FF2B5EF4-FFF2-40B4-BE49-F238E27FC236}">
                  <a16:creationId xmlns:a16="http://schemas.microsoft.com/office/drawing/2014/main" xmlns="" id="{93333BA8-BBD7-A241-8E66-F0968C1D29F5}"/>
                </a:ext>
              </a:extLst>
            </p:cNvPr>
            <p:cNvSpPr/>
            <p:nvPr/>
          </p:nvSpPr>
          <p:spPr>
            <a:xfrm rot="2787604">
              <a:off x="6996906" y="456548"/>
              <a:ext cx="421550" cy="934757"/>
            </a:xfrm>
            <a:prstGeom prst="downArrow">
              <a:avLst/>
            </a:prstGeom>
            <a:solidFill>
              <a:srgbClr val="FFFF00">
                <a:alpha val="8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95524556-C9D4-3F4F-9C10-5EAB093073CB}"/>
              </a:ext>
            </a:extLst>
          </p:cNvPr>
          <p:cNvGrpSpPr/>
          <p:nvPr/>
        </p:nvGrpSpPr>
        <p:grpSpPr>
          <a:xfrm>
            <a:off x="2222301" y="3993221"/>
            <a:ext cx="4452084" cy="2756748"/>
            <a:chOff x="1829234" y="3873775"/>
            <a:chExt cx="4452084" cy="2756748"/>
          </a:xfrm>
        </p:grpSpPr>
        <p:pic>
          <p:nvPicPr>
            <p:cNvPr id="5" name="Picture 4">
              <a:extLst>
                <a:ext uri="{FF2B5EF4-FFF2-40B4-BE49-F238E27FC236}">
                  <a16:creationId xmlns:a16="http://schemas.microsoft.com/office/drawing/2014/main" xmlns="" id="{4B0036E4-F0FC-3642-8017-2ED7BE1A1D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933" y="4483536"/>
              <a:ext cx="4007385" cy="2146987"/>
            </a:xfrm>
            <a:prstGeom prst="rect">
              <a:avLst/>
            </a:prstGeom>
          </p:spPr>
        </p:pic>
        <p:sp>
          <p:nvSpPr>
            <p:cNvPr id="19" name="Down Arrow 18">
              <a:extLst>
                <a:ext uri="{FF2B5EF4-FFF2-40B4-BE49-F238E27FC236}">
                  <a16:creationId xmlns:a16="http://schemas.microsoft.com/office/drawing/2014/main" xmlns="" id="{30BF28A2-BB7E-F74C-9C80-175B7D6FA2FB}"/>
                </a:ext>
              </a:extLst>
            </p:cNvPr>
            <p:cNvSpPr/>
            <p:nvPr/>
          </p:nvSpPr>
          <p:spPr>
            <a:xfrm rot="19326650">
              <a:off x="1829234" y="3873775"/>
              <a:ext cx="477111" cy="824860"/>
            </a:xfrm>
            <a:prstGeom prst="downArrow">
              <a:avLst/>
            </a:prstGeom>
            <a:solidFill>
              <a:srgbClr val="FFFF00">
                <a:alpha val="8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xmlns="" id="{52DC6E35-1924-1F4C-9D86-4DFEB747D0D6}"/>
              </a:ext>
            </a:extLst>
          </p:cNvPr>
          <p:cNvSpPr txBox="1"/>
          <p:nvPr/>
        </p:nvSpPr>
        <p:spPr>
          <a:xfrm>
            <a:off x="4038600" y="666691"/>
            <a:ext cx="4729243" cy="400110"/>
          </a:xfrm>
          <a:prstGeom prst="rect">
            <a:avLst/>
          </a:prstGeom>
          <a:noFill/>
        </p:spPr>
        <p:txBody>
          <a:bodyPr wrap="none" rtlCol="0">
            <a:spAutoFit/>
          </a:bodyPr>
          <a:lstStyle/>
          <a:p>
            <a:r>
              <a:rPr lang="en-US" sz="2000" b="1" dirty="0" err="1">
                <a:hlinkClick r:id="rId2"/>
              </a:rPr>
              <a:t>legal.uncc.edu</a:t>
            </a:r>
            <a:r>
              <a:rPr lang="en-US" sz="2000" b="1" dirty="0">
                <a:hlinkClick r:id="rId2"/>
              </a:rPr>
              <a:t>/policies/university-policies</a:t>
            </a:r>
            <a:endParaRPr lang="en-US" sz="2000" b="1" dirty="0"/>
          </a:p>
        </p:txBody>
      </p:sp>
    </p:spTree>
    <p:extLst>
      <p:ext uri="{BB962C8B-B14F-4D97-AF65-F5344CB8AC3E}">
        <p14:creationId xmlns:p14="http://schemas.microsoft.com/office/powerpoint/2010/main" val="570060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43612-FF21-474D-B257-8889578163B4}"/>
              </a:ext>
            </a:extLst>
          </p:cNvPr>
          <p:cNvSpPr>
            <a:spLocks noGrp="1"/>
          </p:cNvSpPr>
          <p:nvPr>
            <p:ph type="title"/>
          </p:nvPr>
        </p:nvSpPr>
        <p:spPr>
          <a:xfrm>
            <a:off x="533400" y="274638"/>
            <a:ext cx="8610600" cy="1143000"/>
          </a:xfrm>
        </p:spPr>
        <p:txBody>
          <a:bodyPr>
            <a:normAutofit fontScale="90000"/>
          </a:bodyPr>
          <a:lstStyle/>
          <a:p>
            <a:r>
              <a:rPr lang="en-US" sz="3600" dirty="0"/>
              <a:t>Step 2: So there isn’t a University Policy; how do I know whether we need one?</a:t>
            </a:r>
          </a:p>
        </p:txBody>
      </p:sp>
      <p:sp>
        <p:nvSpPr>
          <p:cNvPr id="3" name="Rectangle 2">
            <a:extLst>
              <a:ext uri="{FF2B5EF4-FFF2-40B4-BE49-F238E27FC236}">
                <a16:creationId xmlns:a16="http://schemas.microsoft.com/office/drawing/2014/main" xmlns="" id="{D7EC2E8A-3E4D-4045-A95B-2CD369E27F92}"/>
              </a:ext>
            </a:extLst>
          </p:cNvPr>
          <p:cNvSpPr/>
          <p:nvPr/>
        </p:nvSpPr>
        <p:spPr>
          <a:xfrm>
            <a:off x="723900" y="1417638"/>
            <a:ext cx="8229600" cy="5262979"/>
          </a:xfrm>
          <a:prstGeom prst="rect">
            <a:avLst/>
          </a:prstGeom>
        </p:spPr>
        <p:txBody>
          <a:bodyPr wrap="square">
            <a:spAutoFit/>
          </a:bodyPr>
          <a:lstStyle/>
          <a:p>
            <a:r>
              <a:rPr lang="en-US" sz="2800" dirty="0">
                <a:solidFill>
                  <a:srgbClr val="00703C"/>
                </a:solidFill>
              </a:rPr>
              <a:t>Does the situation call for a University Policy?</a:t>
            </a:r>
          </a:p>
          <a:p>
            <a:pPr marL="457200" indent="-457200">
              <a:buFont typeface="Arial" panose="020B0604020202020204" pitchFamily="34" charset="0"/>
              <a:buChar char="•"/>
            </a:pPr>
            <a:r>
              <a:rPr lang="en-US" sz="2800" dirty="0">
                <a:solidFill>
                  <a:srgbClr val="00703C"/>
                </a:solidFill>
              </a:rPr>
              <a:t>Or is it an internal/departmental issue?*</a:t>
            </a:r>
          </a:p>
          <a:p>
            <a:pPr marL="457200" indent="-457200">
              <a:buFont typeface="Arial" panose="020B0604020202020204" pitchFamily="34" charset="0"/>
              <a:buChar char="•"/>
            </a:pPr>
            <a:r>
              <a:rPr lang="en-US" sz="2800" dirty="0">
                <a:solidFill>
                  <a:srgbClr val="00703C"/>
                </a:solidFill>
              </a:rPr>
              <a:t>Or a procedural issue?*</a:t>
            </a:r>
          </a:p>
          <a:p>
            <a:pPr marL="457200" indent="-457200">
              <a:buFont typeface="Arial" panose="020B0604020202020204" pitchFamily="34" charset="0"/>
              <a:buChar char="•"/>
            </a:pPr>
            <a:r>
              <a:rPr lang="en-US" sz="2800" dirty="0">
                <a:solidFill>
                  <a:srgbClr val="00703C"/>
                </a:solidFill>
              </a:rPr>
              <a:t>Or a performance (people) issue?*</a:t>
            </a:r>
          </a:p>
          <a:p>
            <a:pPr marL="457200" indent="-457200">
              <a:buFont typeface="Arial" panose="020B0604020202020204" pitchFamily="34" charset="0"/>
              <a:buChar char="•"/>
            </a:pPr>
            <a:r>
              <a:rPr lang="en-US" sz="2800" dirty="0">
                <a:solidFill>
                  <a:srgbClr val="00703C"/>
                </a:solidFill>
              </a:rPr>
              <a:t>Or an implementation (systems) issue?*</a:t>
            </a:r>
          </a:p>
          <a:p>
            <a:pPr marL="457200" indent="-457200">
              <a:buFont typeface="Arial" panose="020B0604020202020204" pitchFamily="34" charset="0"/>
              <a:buChar char="•"/>
            </a:pPr>
            <a:r>
              <a:rPr lang="en-US" sz="2800" dirty="0">
                <a:solidFill>
                  <a:srgbClr val="00703C"/>
                </a:solidFill>
              </a:rPr>
              <a:t>Or just a particular circumstance that has arisen?*</a:t>
            </a:r>
          </a:p>
          <a:p>
            <a:endParaRPr lang="en-US" sz="2800" dirty="0">
              <a:solidFill>
                <a:srgbClr val="00703C"/>
              </a:solidFill>
            </a:endParaRPr>
          </a:p>
          <a:p>
            <a:r>
              <a:rPr lang="en-US" sz="2800" dirty="0">
                <a:solidFill>
                  <a:srgbClr val="00703C"/>
                </a:solidFill>
              </a:rPr>
              <a:t>If none of the above, it may be a candidate to become a new University Policy!</a:t>
            </a:r>
          </a:p>
          <a:p>
            <a:endParaRPr lang="en-US" sz="2800" dirty="0">
              <a:solidFill>
                <a:srgbClr val="00703C"/>
              </a:solidFill>
            </a:endParaRPr>
          </a:p>
          <a:p>
            <a:r>
              <a:rPr lang="en-US" sz="2400" i="1" dirty="0">
                <a:solidFill>
                  <a:srgbClr val="00703C"/>
                </a:solidFill>
              </a:rPr>
              <a:t>* Avoid the tendency of “policy on particulars</a:t>
            </a:r>
            <a:r>
              <a:rPr lang="en-US" sz="2800" i="1" dirty="0">
                <a:solidFill>
                  <a:srgbClr val="00703C"/>
                </a:solidFill>
              </a:rPr>
              <a:t>” </a:t>
            </a:r>
          </a:p>
        </p:txBody>
      </p:sp>
    </p:spTree>
    <p:extLst>
      <p:ext uri="{BB962C8B-B14F-4D97-AF65-F5344CB8AC3E}">
        <p14:creationId xmlns:p14="http://schemas.microsoft.com/office/powerpoint/2010/main" val="311360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43612-FF21-474D-B257-8889578163B4}"/>
              </a:ext>
            </a:extLst>
          </p:cNvPr>
          <p:cNvSpPr>
            <a:spLocks noGrp="1"/>
          </p:cNvSpPr>
          <p:nvPr>
            <p:ph type="title"/>
          </p:nvPr>
        </p:nvSpPr>
        <p:spPr>
          <a:xfrm>
            <a:off x="533400" y="274638"/>
            <a:ext cx="8610600" cy="1143000"/>
          </a:xfrm>
        </p:spPr>
        <p:txBody>
          <a:bodyPr>
            <a:normAutofit/>
          </a:bodyPr>
          <a:lstStyle/>
          <a:p>
            <a:r>
              <a:rPr lang="en-US" sz="3600" dirty="0"/>
              <a:t>Step 3: Identify responsible office</a:t>
            </a:r>
          </a:p>
        </p:txBody>
      </p:sp>
      <p:sp>
        <p:nvSpPr>
          <p:cNvPr id="3" name="Rectangle 2">
            <a:extLst>
              <a:ext uri="{FF2B5EF4-FFF2-40B4-BE49-F238E27FC236}">
                <a16:creationId xmlns:a16="http://schemas.microsoft.com/office/drawing/2014/main" xmlns="" id="{D7EC2E8A-3E4D-4045-A95B-2CD369E27F92}"/>
              </a:ext>
            </a:extLst>
          </p:cNvPr>
          <p:cNvSpPr/>
          <p:nvPr/>
        </p:nvSpPr>
        <p:spPr>
          <a:xfrm>
            <a:off x="723900" y="990600"/>
            <a:ext cx="8229600" cy="5293757"/>
          </a:xfrm>
          <a:prstGeom prst="rect">
            <a:avLst/>
          </a:prstGeom>
        </p:spPr>
        <p:txBody>
          <a:bodyPr wrap="square">
            <a:spAutoFit/>
          </a:bodyPr>
          <a:lstStyle/>
          <a:p>
            <a:pPr marL="457200" indent="-457200">
              <a:buFont typeface="Arial" panose="020B0604020202020204" pitchFamily="34" charset="0"/>
              <a:buChar char="•"/>
            </a:pPr>
            <a:r>
              <a:rPr lang="en-US" sz="2600" dirty="0">
                <a:solidFill>
                  <a:srgbClr val="006600"/>
                </a:solidFill>
              </a:rPr>
              <a:t>A unit will be the “responsible office” (or “policy owner”) when --</a:t>
            </a:r>
          </a:p>
          <a:p>
            <a:pPr marL="914400" lvl="1" indent="-457200">
              <a:buFont typeface="Arial" charset="0"/>
              <a:buChar char="•"/>
            </a:pPr>
            <a:r>
              <a:rPr lang="en-US" sz="2600" dirty="0">
                <a:solidFill>
                  <a:srgbClr val="006600"/>
                </a:solidFill>
              </a:rPr>
              <a:t>Subject matter of policy is </a:t>
            </a:r>
            <a:r>
              <a:rPr lang="en-US" sz="2600" u="sng" dirty="0">
                <a:solidFill>
                  <a:srgbClr val="006600"/>
                </a:solidFill>
              </a:rPr>
              <a:t>central to the function</a:t>
            </a:r>
            <a:r>
              <a:rPr lang="en-US" sz="2600" dirty="0">
                <a:solidFill>
                  <a:srgbClr val="006600"/>
                </a:solidFill>
              </a:rPr>
              <a:t> of the unit</a:t>
            </a:r>
          </a:p>
          <a:p>
            <a:pPr marL="914400" lvl="1" indent="-457200">
              <a:buFont typeface="Arial" charset="0"/>
              <a:buChar char="•"/>
            </a:pPr>
            <a:r>
              <a:rPr lang="en-US" sz="2600" dirty="0">
                <a:solidFill>
                  <a:srgbClr val="006600"/>
                </a:solidFill>
              </a:rPr>
              <a:t>Unit’s </a:t>
            </a:r>
            <a:r>
              <a:rPr lang="en-US" sz="2600" u="sng" dirty="0">
                <a:solidFill>
                  <a:srgbClr val="006600"/>
                </a:solidFill>
              </a:rPr>
              <a:t>expertise</a:t>
            </a:r>
            <a:r>
              <a:rPr lang="en-US" sz="2600" dirty="0">
                <a:solidFill>
                  <a:srgbClr val="006600"/>
                </a:solidFill>
              </a:rPr>
              <a:t> is imperative to understanding how current systems function &amp; determining whether a new policy is needed</a:t>
            </a:r>
          </a:p>
          <a:p>
            <a:pPr marL="914400" lvl="1" indent="-457200">
              <a:buFont typeface="Arial" charset="0"/>
              <a:buChar char="•"/>
            </a:pPr>
            <a:r>
              <a:rPr lang="en-US" sz="2600" dirty="0">
                <a:solidFill>
                  <a:srgbClr val="006600"/>
                </a:solidFill>
              </a:rPr>
              <a:t>It is a unit without whose </a:t>
            </a:r>
            <a:r>
              <a:rPr lang="en-US" sz="2600" u="sng" dirty="0">
                <a:solidFill>
                  <a:srgbClr val="006600"/>
                </a:solidFill>
              </a:rPr>
              <a:t>support</a:t>
            </a:r>
            <a:r>
              <a:rPr lang="en-US" sz="2600" dirty="0">
                <a:solidFill>
                  <a:srgbClr val="006600"/>
                </a:solidFill>
              </a:rPr>
              <a:t> the policy cannot be </a:t>
            </a:r>
            <a:r>
              <a:rPr lang="en-US" sz="2600" u="sng" dirty="0">
                <a:solidFill>
                  <a:srgbClr val="006600"/>
                </a:solidFill>
              </a:rPr>
              <a:t>implemented</a:t>
            </a:r>
          </a:p>
          <a:p>
            <a:pPr marL="457200" indent="-457200">
              <a:buFont typeface="Arial" panose="020B0604020202020204" pitchFamily="34" charset="0"/>
              <a:buChar char="•"/>
            </a:pPr>
            <a:r>
              <a:rPr lang="en-US" sz="2600" u="sng" dirty="0">
                <a:solidFill>
                  <a:srgbClr val="006600"/>
                </a:solidFill>
              </a:rPr>
              <a:t>Contact</a:t>
            </a:r>
            <a:r>
              <a:rPr lang="en-US" sz="2600" dirty="0">
                <a:solidFill>
                  <a:srgbClr val="006600"/>
                </a:solidFill>
              </a:rPr>
              <a:t> responsible officer (Vice Chancellor or designee) to discuss necessity of new policy</a:t>
            </a:r>
          </a:p>
          <a:p>
            <a:pPr marL="457200" indent="-457200">
              <a:buFont typeface="Arial" panose="020B0604020202020204" pitchFamily="34" charset="0"/>
              <a:buChar char="•"/>
            </a:pPr>
            <a:r>
              <a:rPr lang="en-US" sz="2600" dirty="0">
                <a:solidFill>
                  <a:srgbClr val="006600"/>
                </a:solidFill>
              </a:rPr>
              <a:t>Responsible office must </a:t>
            </a:r>
            <a:r>
              <a:rPr lang="en-US" sz="2600" u="sng" dirty="0">
                <a:solidFill>
                  <a:srgbClr val="006600"/>
                </a:solidFill>
              </a:rPr>
              <a:t>oversee/endorse</a:t>
            </a:r>
            <a:r>
              <a:rPr lang="en-US" sz="2600" dirty="0">
                <a:solidFill>
                  <a:srgbClr val="006600"/>
                </a:solidFill>
              </a:rPr>
              <a:t> new policy development</a:t>
            </a:r>
          </a:p>
        </p:txBody>
      </p:sp>
    </p:spTree>
    <p:extLst>
      <p:ext uri="{BB962C8B-B14F-4D97-AF65-F5344CB8AC3E}">
        <p14:creationId xmlns:p14="http://schemas.microsoft.com/office/powerpoint/2010/main" val="13858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43612-FF21-474D-B257-8889578163B4}"/>
              </a:ext>
            </a:extLst>
          </p:cNvPr>
          <p:cNvSpPr>
            <a:spLocks noGrp="1"/>
          </p:cNvSpPr>
          <p:nvPr>
            <p:ph type="title"/>
          </p:nvPr>
        </p:nvSpPr>
        <p:spPr>
          <a:xfrm>
            <a:off x="533400" y="274638"/>
            <a:ext cx="8610600" cy="1143000"/>
          </a:xfrm>
        </p:spPr>
        <p:txBody>
          <a:bodyPr>
            <a:normAutofit/>
          </a:bodyPr>
          <a:lstStyle/>
          <a:p>
            <a:r>
              <a:rPr lang="en-US" sz="3600" dirty="0"/>
              <a:t>Step 4: Ask the big questions</a:t>
            </a:r>
          </a:p>
        </p:txBody>
      </p:sp>
      <p:sp>
        <p:nvSpPr>
          <p:cNvPr id="3" name="Rectangle 2">
            <a:extLst>
              <a:ext uri="{FF2B5EF4-FFF2-40B4-BE49-F238E27FC236}">
                <a16:creationId xmlns:a16="http://schemas.microsoft.com/office/drawing/2014/main" xmlns="" id="{D7EC2E8A-3E4D-4045-A95B-2CD369E27F92}"/>
              </a:ext>
            </a:extLst>
          </p:cNvPr>
          <p:cNvSpPr/>
          <p:nvPr/>
        </p:nvSpPr>
        <p:spPr>
          <a:xfrm>
            <a:off x="723900" y="846138"/>
            <a:ext cx="8229600" cy="5262979"/>
          </a:xfrm>
          <a:prstGeom prst="rect">
            <a:avLst/>
          </a:prstGeom>
        </p:spPr>
        <p:txBody>
          <a:bodyPr wrap="square">
            <a:spAutoFit/>
          </a:bodyPr>
          <a:lstStyle/>
          <a:p>
            <a:pPr marL="457200" indent="-457200">
              <a:buFont typeface="Arial" charset="0"/>
              <a:buChar char="•"/>
            </a:pPr>
            <a:r>
              <a:rPr lang="en-US" sz="2800" dirty="0">
                <a:solidFill>
                  <a:srgbClr val="00703C"/>
                </a:solidFill>
              </a:rPr>
              <a:t>Who (in Responsible Office and beyond) will be involved in </a:t>
            </a:r>
            <a:r>
              <a:rPr lang="en-US" sz="2800" u="sng" dirty="0">
                <a:solidFill>
                  <a:srgbClr val="00703C"/>
                </a:solidFill>
              </a:rPr>
              <a:t>initial discussions</a:t>
            </a:r>
            <a:r>
              <a:rPr lang="en-US" sz="2800" dirty="0">
                <a:solidFill>
                  <a:srgbClr val="00703C"/>
                </a:solidFill>
              </a:rPr>
              <a:t>? </a:t>
            </a:r>
          </a:p>
          <a:p>
            <a:pPr marL="457200" indent="-457200">
              <a:buFont typeface="Arial" charset="0"/>
              <a:buChar char="•"/>
            </a:pPr>
            <a:r>
              <a:rPr lang="en-US" sz="2800" dirty="0">
                <a:solidFill>
                  <a:srgbClr val="00703C"/>
                </a:solidFill>
              </a:rPr>
              <a:t>Who will be involved in </a:t>
            </a:r>
            <a:r>
              <a:rPr lang="en-US" sz="2800" u="sng" dirty="0">
                <a:solidFill>
                  <a:srgbClr val="00703C"/>
                </a:solidFill>
              </a:rPr>
              <a:t>drafting</a:t>
            </a:r>
            <a:r>
              <a:rPr lang="en-US" sz="2800" dirty="0">
                <a:solidFill>
                  <a:srgbClr val="00703C"/>
                </a:solidFill>
              </a:rPr>
              <a:t>?</a:t>
            </a:r>
          </a:p>
          <a:p>
            <a:pPr marL="457200" indent="-457200">
              <a:buFont typeface="Arial" charset="0"/>
              <a:buChar char="•"/>
            </a:pPr>
            <a:r>
              <a:rPr lang="en-US" sz="2800" dirty="0">
                <a:solidFill>
                  <a:srgbClr val="00703C"/>
                </a:solidFill>
              </a:rPr>
              <a:t>What will be the policy’s </a:t>
            </a:r>
            <a:r>
              <a:rPr lang="en-US" sz="2800" u="sng" dirty="0">
                <a:solidFill>
                  <a:srgbClr val="00703C"/>
                </a:solidFill>
              </a:rPr>
              <a:t>direction and scope</a:t>
            </a:r>
            <a:r>
              <a:rPr lang="en-US" sz="2800" dirty="0">
                <a:solidFill>
                  <a:srgbClr val="00703C"/>
                </a:solidFill>
              </a:rPr>
              <a:t>?  </a:t>
            </a:r>
          </a:p>
          <a:p>
            <a:pPr marL="457200" indent="-457200">
              <a:buFont typeface="Arial" charset="0"/>
              <a:buChar char="•"/>
            </a:pPr>
            <a:r>
              <a:rPr lang="en-US" sz="2800" dirty="0">
                <a:solidFill>
                  <a:srgbClr val="00703C"/>
                </a:solidFill>
              </a:rPr>
              <a:t>What are the </a:t>
            </a:r>
            <a:r>
              <a:rPr lang="en-US" sz="2800" u="sng" dirty="0">
                <a:solidFill>
                  <a:srgbClr val="00703C"/>
                </a:solidFill>
              </a:rPr>
              <a:t>central issues/situations</a:t>
            </a:r>
            <a:r>
              <a:rPr lang="en-US" sz="2800" dirty="0">
                <a:solidFill>
                  <a:srgbClr val="00703C"/>
                </a:solidFill>
              </a:rPr>
              <a:t> this policy will address?</a:t>
            </a:r>
          </a:p>
          <a:p>
            <a:pPr marL="457200" indent="-457200">
              <a:buFont typeface="Arial" charset="0"/>
              <a:buChar char="•"/>
            </a:pPr>
            <a:r>
              <a:rPr lang="en-US" sz="2800" dirty="0">
                <a:solidFill>
                  <a:srgbClr val="00703C"/>
                </a:solidFill>
              </a:rPr>
              <a:t>What </a:t>
            </a:r>
            <a:r>
              <a:rPr lang="en-US" sz="2800" u="sng" dirty="0">
                <a:solidFill>
                  <a:srgbClr val="00703C"/>
                </a:solidFill>
              </a:rPr>
              <a:t>specific problems</a:t>
            </a:r>
            <a:r>
              <a:rPr lang="en-US" sz="2800" dirty="0">
                <a:solidFill>
                  <a:srgbClr val="00703C"/>
                </a:solidFill>
              </a:rPr>
              <a:t> need to be </a:t>
            </a:r>
            <a:r>
              <a:rPr lang="en-US" sz="2800" u="sng" dirty="0">
                <a:solidFill>
                  <a:srgbClr val="00703C"/>
                </a:solidFill>
              </a:rPr>
              <a:t>resolved</a:t>
            </a:r>
            <a:r>
              <a:rPr lang="en-US" sz="2800" dirty="0">
                <a:solidFill>
                  <a:srgbClr val="00703C"/>
                </a:solidFill>
              </a:rPr>
              <a:t> (or </a:t>
            </a:r>
            <a:r>
              <a:rPr lang="en-US" sz="2800" u="sng" dirty="0">
                <a:solidFill>
                  <a:srgbClr val="00703C"/>
                </a:solidFill>
              </a:rPr>
              <a:t>prevented</a:t>
            </a:r>
            <a:r>
              <a:rPr lang="en-US" sz="2800" dirty="0">
                <a:solidFill>
                  <a:srgbClr val="00703C"/>
                </a:solidFill>
              </a:rPr>
              <a:t> from occurring)? </a:t>
            </a:r>
          </a:p>
          <a:p>
            <a:pPr marL="457200" indent="-457200">
              <a:buFont typeface="Arial" charset="0"/>
              <a:buChar char="•"/>
            </a:pPr>
            <a:r>
              <a:rPr lang="en-US" sz="2800" dirty="0">
                <a:solidFill>
                  <a:srgbClr val="00703C"/>
                </a:solidFill>
              </a:rPr>
              <a:t>Identify constituents--</a:t>
            </a:r>
            <a:r>
              <a:rPr lang="en-US" sz="2800" u="sng" dirty="0">
                <a:solidFill>
                  <a:srgbClr val="00703C"/>
                </a:solidFill>
              </a:rPr>
              <a:t>to what or whom</a:t>
            </a:r>
            <a:r>
              <a:rPr lang="en-US" sz="2800" dirty="0">
                <a:solidFill>
                  <a:srgbClr val="00703C"/>
                </a:solidFill>
              </a:rPr>
              <a:t> will this policy apply? </a:t>
            </a:r>
          </a:p>
          <a:p>
            <a:pPr marL="457200" indent="-457200">
              <a:buFont typeface="Arial" charset="0"/>
              <a:buChar char="•"/>
            </a:pPr>
            <a:r>
              <a:rPr lang="en-US" sz="2800" dirty="0">
                <a:solidFill>
                  <a:srgbClr val="00703C"/>
                </a:solidFill>
              </a:rPr>
              <a:t>What </a:t>
            </a:r>
            <a:r>
              <a:rPr lang="en-US" sz="2800" u="sng" dirty="0">
                <a:solidFill>
                  <a:srgbClr val="00703C"/>
                </a:solidFill>
              </a:rPr>
              <a:t>procedures</a:t>
            </a:r>
            <a:r>
              <a:rPr lang="en-US" sz="2800" dirty="0">
                <a:solidFill>
                  <a:srgbClr val="00703C"/>
                </a:solidFill>
              </a:rPr>
              <a:t> will it establish?</a:t>
            </a:r>
          </a:p>
          <a:p>
            <a:pPr marL="457200" indent="-457200">
              <a:buFont typeface="Arial" charset="0"/>
              <a:buChar char="•"/>
            </a:pPr>
            <a:r>
              <a:rPr lang="en-US" sz="2800" dirty="0">
                <a:solidFill>
                  <a:srgbClr val="00703C"/>
                </a:solidFill>
              </a:rPr>
              <a:t>Will the </a:t>
            </a:r>
            <a:r>
              <a:rPr lang="en-US" sz="2800" u="sng" dirty="0">
                <a:solidFill>
                  <a:srgbClr val="00703C"/>
                </a:solidFill>
              </a:rPr>
              <a:t>administration</a:t>
            </a:r>
            <a:r>
              <a:rPr lang="en-US" sz="2800" dirty="0">
                <a:solidFill>
                  <a:srgbClr val="00703C"/>
                </a:solidFill>
              </a:rPr>
              <a:t> support the policy? </a:t>
            </a:r>
          </a:p>
        </p:txBody>
      </p:sp>
    </p:spTree>
    <p:extLst>
      <p:ext uri="{BB962C8B-B14F-4D97-AF65-F5344CB8AC3E}">
        <p14:creationId xmlns:p14="http://schemas.microsoft.com/office/powerpoint/2010/main" val="18727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43612-FF21-474D-B257-8889578163B4}"/>
              </a:ext>
            </a:extLst>
          </p:cNvPr>
          <p:cNvSpPr>
            <a:spLocks noGrp="1"/>
          </p:cNvSpPr>
          <p:nvPr>
            <p:ph type="title"/>
          </p:nvPr>
        </p:nvSpPr>
        <p:spPr>
          <a:xfrm>
            <a:off x="533400" y="274638"/>
            <a:ext cx="8610600" cy="1143000"/>
          </a:xfrm>
        </p:spPr>
        <p:txBody>
          <a:bodyPr>
            <a:normAutofit/>
          </a:bodyPr>
          <a:lstStyle/>
          <a:p>
            <a:r>
              <a:rPr lang="en-US" sz="3600" dirty="0"/>
              <a:t>Step 5: Organize &amp; draft </a:t>
            </a:r>
          </a:p>
        </p:txBody>
      </p:sp>
      <p:sp>
        <p:nvSpPr>
          <p:cNvPr id="3" name="Rectangle 2">
            <a:extLst>
              <a:ext uri="{FF2B5EF4-FFF2-40B4-BE49-F238E27FC236}">
                <a16:creationId xmlns:a16="http://schemas.microsoft.com/office/drawing/2014/main" xmlns="" id="{D7EC2E8A-3E4D-4045-A95B-2CD369E27F92}"/>
              </a:ext>
            </a:extLst>
          </p:cNvPr>
          <p:cNvSpPr/>
          <p:nvPr/>
        </p:nvSpPr>
        <p:spPr>
          <a:xfrm>
            <a:off x="723900" y="1066800"/>
            <a:ext cx="8229600" cy="4832092"/>
          </a:xfrm>
          <a:prstGeom prst="rect">
            <a:avLst/>
          </a:prstGeom>
        </p:spPr>
        <p:txBody>
          <a:bodyPr wrap="square">
            <a:spAutoFit/>
          </a:bodyPr>
          <a:lstStyle/>
          <a:p>
            <a:r>
              <a:rPr lang="en-US" sz="2800" dirty="0">
                <a:solidFill>
                  <a:srgbClr val="006600"/>
                </a:solidFill>
              </a:rPr>
              <a:t>Once the advisability of a new policy is established &amp; drafters have been identified, organize policy draft -- </a:t>
            </a:r>
          </a:p>
          <a:p>
            <a:pPr marL="457200" indent="-457200">
              <a:buFont typeface="Arial" charset="0"/>
              <a:buChar char="•"/>
            </a:pPr>
            <a:r>
              <a:rPr lang="en-US" sz="2800" u="sng" dirty="0">
                <a:solidFill>
                  <a:srgbClr val="006600"/>
                </a:solidFill>
              </a:rPr>
              <a:t>Outline</a:t>
            </a:r>
            <a:r>
              <a:rPr lang="en-US" sz="2800" dirty="0">
                <a:solidFill>
                  <a:srgbClr val="006600"/>
                </a:solidFill>
              </a:rPr>
              <a:t> keeps the writer(s) out of the weeds</a:t>
            </a:r>
          </a:p>
          <a:p>
            <a:pPr marL="457200" indent="-457200">
              <a:buFont typeface="Arial" charset="0"/>
              <a:buChar char="•"/>
            </a:pPr>
            <a:r>
              <a:rPr lang="en-US" sz="2800" dirty="0">
                <a:solidFill>
                  <a:srgbClr val="006600"/>
                </a:solidFill>
              </a:rPr>
              <a:t>Discern what is </a:t>
            </a:r>
            <a:r>
              <a:rPr lang="en-US" sz="2800" u="sng" dirty="0">
                <a:solidFill>
                  <a:srgbClr val="006600"/>
                </a:solidFill>
              </a:rPr>
              <a:t>policy</a:t>
            </a:r>
            <a:r>
              <a:rPr lang="en-US" sz="2800" dirty="0">
                <a:solidFill>
                  <a:srgbClr val="006600"/>
                </a:solidFill>
              </a:rPr>
              <a:t> vs. what is </a:t>
            </a:r>
            <a:r>
              <a:rPr lang="en-US" sz="2800" u="sng" dirty="0">
                <a:solidFill>
                  <a:srgbClr val="006600"/>
                </a:solidFill>
              </a:rPr>
              <a:t>procedure</a:t>
            </a:r>
          </a:p>
          <a:p>
            <a:pPr marL="457200" indent="-457200">
              <a:buFont typeface="Arial" charset="0"/>
              <a:buChar char="•"/>
            </a:pPr>
            <a:r>
              <a:rPr lang="en-US" sz="2800" dirty="0">
                <a:solidFill>
                  <a:srgbClr val="006600"/>
                </a:solidFill>
              </a:rPr>
              <a:t>Review </a:t>
            </a:r>
            <a:r>
              <a:rPr lang="en-US" sz="2800" i="1" u="sng" dirty="0">
                <a:solidFill>
                  <a:srgbClr val="006600"/>
                </a:solidFill>
              </a:rPr>
              <a:t>University Policy 805, University Policy Development, Approval, and Publication</a:t>
            </a:r>
            <a:r>
              <a:rPr lang="en-US" sz="2800" i="1" dirty="0">
                <a:solidFill>
                  <a:srgbClr val="006600"/>
                </a:solidFill>
              </a:rPr>
              <a:t> </a:t>
            </a:r>
            <a:r>
              <a:rPr lang="en-US" sz="2800" dirty="0">
                <a:solidFill>
                  <a:srgbClr val="006600"/>
                </a:solidFill>
              </a:rPr>
              <a:t>for guidance</a:t>
            </a:r>
          </a:p>
          <a:p>
            <a:pPr marL="457200" indent="-457200">
              <a:buFont typeface="Arial" charset="0"/>
              <a:buChar char="•"/>
            </a:pPr>
            <a:r>
              <a:rPr lang="en-US" sz="2800" dirty="0">
                <a:solidFill>
                  <a:srgbClr val="006600"/>
                </a:solidFill>
              </a:rPr>
              <a:t>Download University Policy </a:t>
            </a:r>
            <a:r>
              <a:rPr lang="en-US" sz="2800" u="sng" dirty="0">
                <a:solidFill>
                  <a:srgbClr val="006600"/>
                </a:solidFill>
              </a:rPr>
              <a:t>template</a:t>
            </a:r>
            <a:r>
              <a:rPr lang="en-US" sz="2800" dirty="0">
                <a:solidFill>
                  <a:srgbClr val="006600"/>
                </a:solidFill>
              </a:rPr>
              <a:t> (see next slide)</a:t>
            </a:r>
          </a:p>
          <a:p>
            <a:pPr marL="457200" indent="-457200">
              <a:buFont typeface="Arial" charset="0"/>
              <a:buChar char="•"/>
            </a:pPr>
            <a:r>
              <a:rPr lang="en-US" sz="2800" u="sng" dirty="0">
                <a:solidFill>
                  <a:srgbClr val="006600"/>
                </a:solidFill>
              </a:rPr>
              <a:t>Contact Legal Affairs</a:t>
            </a:r>
            <a:r>
              <a:rPr lang="en-US" sz="2800" dirty="0">
                <a:solidFill>
                  <a:srgbClr val="006600"/>
                </a:solidFill>
              </a:rPr>
              <a:t> for guidance/assistance in drafting and review</a:t>
            </a:r>
          </a:p>
        </p:txBody>
      </p:sp>
    </p:spTree>
    <p:extLst>
      <p:ext uri="{BB962C8B-B14F-4D97-AF65-F5344CB8AC3E}">
        <p14:creationId xmlns:p14="http://schemas.microsoft.com/office/powerpoint/2010/main" val="35571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A5BBF-61F2-414D-98C5-4D4402BE3469}"/>
              </a:ext>
            </a:extLst>
          </p:cNvPr>
          <p:cNvSpPr>
            <a:spLocks noGrp="1"/>
          </p:cNvSpPr>
          <p:nvPr>
            <p:ph type="title"/>
          </p:nvPr>
        </p:nvSpPr>
        <p:spPr>
          <a:xfrm>
            <a:off x="533400" y="228600"/>
            <a:ext cx="8610600" cy="715962"/>
          </a:xfrm>
        </p:spPr>
        <p:txBody>
          <a:bodyPr>
            <a:normAutofit fontScale="90000"/>
          </a:bodyPr>
          <a:lstStyle/>
          <a:p>
            <a:r>
              <a:rPr lang="en-US" dirty="0"/>
              <a:t>Download University Policy template</a:t>
            </a:r>
            <a:br>
              <a:rPr lang="en-US" dirty="0"/>
            </a:br>
            <a:r>
              <a:rPr lang="en-US" sz="1800" dirty="0"/>
              <a:t/>
            </a:r>
            <a:br>
              <a:rPr lang="en-US" sz="1800" dirty="0"/>
            </a:br>
            <a:endParaRPr lang="en-US" sz="1800" dirty="0"/>
          </a:p>
        </p:txBody>
      </p:sp>
      <p:pic>
        <p:nvPicPr>
          <p:cNvPr id="5" name="Picture 4">
            <a:extLst>
              <a:ext uri="{FF2B5EF4-FFF2-40B4-BE49-F238E27FC236}">
                <a16:creationId xmlns:a16="http://schemas.microsoft.com/office/drawing/2014/main" xmlns="" id="{80377B5A-0599-4149-8709-A6B6F7FB9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14825"/>
            <a:ext cx="6699738" cy="5204975"/>
          </a:xfrm>
          <a:prstGeom prst="rect">
            <a:avLst/>
          </a:prstGeom>
        </p:spPr>
      </p:pic>
      <p:sp>
        <p:nvSpPr>
          <p:cNvPr id="7" name="TextBox 6">
            <a:extLst>
              <a:ext uri="{FF2B5EF4-FFF2-40B4-BE49-F238E27FC236}">
                <a16:creationId xmlns:a16="http://schemas.microsoft.com/office/drawing/2014/main" xmlns="" id="{4A54B925-9FB0-1C4A-99E5-88C375273BE5}"/>
              </a:ext>
            </a:extLst>
          </p:cNvPr>
          <p:cNvSpPr txBox="1"/>
          <p:nvPr/>
        </p:nvSpPr>
        <p:spPr>
          <a:xfrm>
            <a:off x="2168769" y="6019800"/>
            <a:ext cx="4800600" cy="707886"/>
          </a:xfrm>
          <a:prstGeom prst="rect">
            <a:avLst/>
          </a:prstGeom>
          <a:noFill/>
        </p:spPr>
        <p:txBody>
          <a:bodyPr wrap="square" rtlCol="0">
            <a:spAutoFit/>
          </a:bodyPr>
          <a:lstStyle/>
          <a:p>
            <a:r>
              <a:rPr lang="en-US" sz="2000" dirty="0">
                <a:solidFill>
                  <a:srgbClr val="006600"/>
                </a:solidFill>
                <a:hlinkClick r:id="rId3">
                  <a:extLst>
                    <a:ext uri="{A12FA001-AC4F-418D-AE19-62706E023703}">
                      <ahyp:hlinkClr xmlns:ahyp="http://schemas.microsoft.com/office/drawing/2018/hyperlinkcolor" xmlns="" val="tx"/>
                    </a:ext>
                  </a:extLst>
                </a:hlinkClick>
              </a:rPr>
              <a:t>legal.uncc.edu/sites/legal.uncc.edu/files/media/UniversityPolicy-Template.docx</a:t>
            </a:r>
            <a:endParaRPr lang="en-US" sz="2000" dirty="0">
              <a:solidFill>
                <a:srgbClr val="006600"/>
              </a:solidFill>
            </a:endParaRPr>
          </a:p>
        </p:txBody>
      </p:sp>
    </p:spTree>
    <p:extLst>
      <p:ext uri="{BB962C8B-B14F-4D97-AF65-F5344CB8AC3E}">
        <p14:creationId xmlns:p14="http://schemas.microsoft.com/office/powerpoint/2010/main" val="312704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762000"/>
          </a:xfrm>
        </p:spPr>
        <p:txBody>
          <a:bodyPr>
            <a:normAutofit/>
          </a:bodyPr>
          <a:lstStyle/>
          <a:p>
            <a:r>
              <a:rPr lang="en-US" sz="3600" dirty="0"/>
              <a:t>Overview</a:t>
            </a:r>
          </a:p>
        </p:txBody>
      </p:sp>
      <p:sp>
        <p:nvSpPr>
          <p:cNvPr id="4" name="Rectangle 3"/>
          <p:cNvSpPr/>
          <p:nvPr/>
        </p:nvSpPr>
        <p:spPr>
          <a:xfrm>
            <a:off x="762000" y="1219200"/>
            <a:ext cx="7696200" cy="4616648"/>
          </a:xfrm>
          <a:prstGeom prst="rect">
            <a:avLst/>
          </a:prstGeom>
        </p:spPr>
        <p:txBody>
          <a:bodyPr wrap="square">
            <a:spAutoFit/>
          </a:bodyPr>
          <a:lstStyle/>
          <a:p>
            <a:pPr>
              <a:spcAft>
                <a:spcPts val="600"/>
              </a:spcAft>
            </a:pPr>
            <a:r>
              <a:rPr lang="en-US" sz="2400" dirty="0">
                <a:solidFill>
                  <a:srgbClr val="006600"/>
                </a:solidFill>
                <a:latin typeface="Arial"/>
                <a:cs typeface="Arial"/>
              </a:rPr>
              <a:t>This session will cover:</a:t>
            </a:r>
          </a:p>
          <a:p>
            <a:pPr marL="342900" indent="-342900">
              <a:spcAft>
                <a:spcPts val="600"/>
              </a:spcAft>
              <a:buFont typeface="Arial" panose="020B0604020202020204" pitchFamily="34" charset="0"/>
              <a:buChar char="•"/>
            </a:pPr>
            <a:r>
              <a:rPr lang="en-US" sz="2400" u="sng" dirty="0">
                <a:solidFill>
                  <a:srgbClr val="006600"/>
                </a:solidFill>
                <a:latin typeface="Arial"/>
                <a:cs typeface="Arial"/>
              </a:rPr>
              <a:t>Purpose</a:t>
            </a:r>
            <a:r>
              <a:rPr lang="en-US" sz="2400" dirty="0">
                <a:solidFill>
                  <a:srgbClr val="006600"/>
                </a:solidFill>
                <a:latin typeface="Arial"/>
                <a:cs typeface="Arial"/>
              </a:rPr>
              <a:t> of University Policies</a:t>
            </a:r>
          </a:p>
          <a:p>
            <a:pPr marL="342900" indent="-342900">
              <a:spcAft>
                <a:spcPts val="600"/>
              </a:spcAft>
              <a:buFont typeface="Arial" panose="020B0604020202020204" pitchFamily="34" charset="0"/>
              <a:buChar char="•"/>
            </a:pPr>
            <a:r>
              <a:rPr lang="en-US" sz="2400" dirty="0">
                <a:solidFill>
                  <a:srgbClr val="006600"/>
                </a:solidFill>
                <a:latin typeface="Arial"/>
                <a:cs typeface="Arial"/>
              </a:rPr>
              <a:t>How to </a:t>
            </a:r>
            <a:r>
              <a:rPr lang="en-US" sz="2400" u="sng" dirty="0">
                <a:solidFill>
                  <a:srgbClr val="006600"/>
                </a:solidFill>
                <a:latin typeface="Arial"/>
                <a:cs typeface="Arial"/>
              </a:rPr>
              <a:t>navigate</a:t>
            </a:r>
            <a:r>
              <a:rPr lang="en-US" sz="2400" dirty="0">
                <a:solidFill>
                  <a:srgbClr val="006600"/>
                </a:solidFill>
                <a:latin typeface="Arial"/>
                <a:cs typeface="Arial"/>
              </a:rPr>
              <a:t> University Policies website </a:t>
            </a:r>
          </a:p>
          <a:p>
            <a:pPr marL="342900" indent="-342900">
              <a:spcAft>
                <a:spcPts val="600"/>
              </a:spcAft>
              <a:buFont typeface="Arial"/>
              <a:buChar char="•"/>
            </a:pPr>
            <a:r>
              <a:rPr lang="en-US" sz="2400" dirty="0">
                <a:solidFill>
                  <a:srgbClr val="006600"/>
                </a:solidFill>
                <a:latin typeface="Arial"/>
                <a:cs typeface="Arial"/>
              </a:rPr>
              <a:t>Explanation of what University Policies </a:t>
            </a:r>
            <a:r>
              <a:rPr lang="en-US" sz="2400" u="sng" dirty="0">
                <a:solidFill>
                  <a:srgbClr val="006600"/>
                </a:solidFill>
                <a:latin typeface="Arial"/>
                <a:cs typeface="Arial"/>
              </a:rPr>
              <a:t>ARE</a:t>
            </a:r>
            <a:r>
              <a:rPr lang="en-US" sz="2400" dirty="0">
                <a:solidFill>
                  <a:srgbClr val="006600"/>
                </a:solidFill>
                <a:latin typeface="Arial"/>
                <a:cs typeface="Arial"/>
              </a:rPr>
              <a:t> and what they are </a:t>
            </a:r>
            <a:r>
              <a:rPr lang="en-US" sz="2400" u="sng" dirty="0">
                <a:solidFill>
                  <a:srgbClr val="006600"/>
                </a:solidFill>
                <a:latin typeface="Arial"/>
                <a:cs typeface="Arial"/>
              </a:rPr>
              <a:t>NOT</a:t>
            </a:r>
          </a:p>
          <a:p>
            <a:pPr marL="342900" indent="-342900">
              <a:spcAft>
                <a:spcPts val="600"/>
              </a:spcAft>
              <a:buFont typeface="Arial"/>
              <a:buChar char="•"/>
            </a:pPr>
            <a:r>
              <a:rPr lang="en-US" sz="2400" u="sng" dirty="0">
                <a:solidFill>
                  <a:srgbClr val="006600"/>
                </a:solidFill>
                <a:latin typeface="Arial"/>
                <a:cs typeface="Arial"/>
              </a:rPr>
              <a:t>How to determine</a:t>
            </a:r>
            <a:r>
              <a:rPr lang="en-US" sz="2400" dirty="0">
                <a:solidFill>
                  <a:srgbClr val="006600"/>
                </a:solidFill>
                <a:latin typeface="Arial"/>
                <a:cs typeface="Arial"/>
              </a:rPr>
              <a:t> whether a new University Policy is needed</a:t>
            </a:r>
          </a:p>
          <a:p>
            <a:pPr marL="342900" indent="-342900">
              <a:spcAft>
                <a:spcPts val="600"/>
              </a:spcAft>
              <a:buFont typeface="Arial"/>
              <a:buChar char="•"/>
            </a:pPr>
            <a:r>
              <a:rPr lang="en-US" sz="2400" dirty="0">
                <a:solidFill>
                  <a:srgbClr val="006600"/>
                </a:solidFill>
                <a:latin typeface="Arial"/>
                <a:cs typeface="Arial"/>
              </a:rPr>
              <a:t>Tips on </a:t>
            </a:r>
            <a:r>
              <a:rPr lang="en-US" sz="2400" u="sng" dirty="0">
                <a:solidFill>
                  <a:srgbClr val="006600"/>
                </a:solidFill>
                <a:latin typeface="Arial"/>
                <a:cs typeface="Arial"/>
              </a:rPr>
              <a:t>drafting/developing</a:t>
            </a:r>
            <a:r>
              <a:rPr lang="en-US" sz="2400" dirty="0">
                <a:solidFill>
                  <a:srgbClr val="006600"/>
                </a:solidFill>
                <a:latin typeface="Arial"/>
                <a:cs typeface="Arial"/>
              </a:rPr>
              <a:t> new University Policies</a:t>
            </a:r>
          </a:p>
          <a:p>
            <a:pPr marL="342900" indent="-342900">
              <a:spcAft>
                <a:spcPts val="600"/>
              </a:spcAft>
              <a:buFont typeface="Arial"/>
              <a:buChar char="•"/>
            </a:pPr>
            <a:r>
              <a:rPr lang="en-US" sz="2400" dirty="0">
                <a:solidFill>
                  <a:srgbClr val="006600"/>
                </a:solidFill>
                <a:latin typeface="Arial"/>
                <a:cs typeface="Arial"/>
              </a:rPr>
              <a:t>Review of “policy on policies,”</a:t>
            </a:r>
            <a:r>
              <a:rPr lang="en-US" sz="2400" i="1" dirty="0">
                <a:solidFill>
                  <a:srgbClr val="006600"/>
                </a:solidFill>
                <a:latin typeface="Arial"/>
                <a:cs typeface="Arial"/>
              </a:rPr>
              <a:t> </a:t>
            </a:r>
            <a:r>
              <a:rPr lang="en-US" sz="2400" u="sng" dirty="0">
                <a:solidFill>
                  <a:srgbClr val="006600"/>
                </a:solidFill>
                <a:latin typeface="Arial"/>
                <a:cs typeface="Arial"/>
              </a:rPr>
              <a:t>University Policy 805</a:t>
            </a:r>
            <a:r>
              <a:rPr lang="en-US" sz="2400" dirty="0">
                <a:solidFill>
                  <a:srgbClr val="006600"/>
                </a:solidFill>
                <a:latin typeface="Arial"/>
                <a:cs typeface="Arial"/>
              </a:rPr>
              <a:t>, </a:t>
            </a:r>
            <a:r>
              <a:rPr lang="en-US" sz="2400" i="1" dirty="0">
                <a:solidFill>
                  <a:srgbClr val="006600"/>
                </a:solidFill>
                <a:latin typeface="Arial"/>
                <a:cs typeface="Arial"/>
              </a:rPr>
              <a:t>University Policy Development, Approval, and Publication </a:t>
            </a:r>
          </a:p>
        </p:txBody>
      </p:sp>
    </p:spTree>
    <p:extLst>
      <p:ext uri="{BB962C8B-B14F-4D97-AF65-F5344CB8AC3E}">
        <p14:creationId xmlns:p14="http://schemas.microsoft.com/office/powerpoint/2010/main" val="39843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219200"/>
          </a:xfrm>
        </p:spPr>
        <p:txBody>
          <a:bodyPr>
            <a:normAutofit/>
          </a:bodyPr>
          <a:lstStyle/>
          <a:p>
            <a:r>
              <a:rPr lang="en-US" sz="3600" dirty="0"/>
              <a:t>Overview of University Policy 805 (“policy on policies”)</a:t>
            </a:r>
            <a:endParaRPr lang="en-US" sz="3600" b="0" dirty="0">
              <a:solidFill>
                <a:srgbClr val="006600"/>
              </a:solidFill>
            </a:endParaRPr>
          </a:p>
        </p:txBody>
      </p:sp>
      <p:sp>
        <p:nvSpPr>
          <p:cNvPr id="4" name="Rectangle 3"/>
          <p:cNvSpPr/>
          <p:nvPr/>
        </p:nvSpPr>
        <p:spPr>
          <a:xfrm>
            <a:off x="838200" y="1219200"/>
            <a:ext cx="8001000" cy="5447645"/>
          </a:xfrm>
          <a:prstGeom prst="rect">
            <a:avLst/>
          </a:prstGeom>
        </p:spPr>
        <p:txBody>
          <a:bodyPr wrap="square">
            <a:spAutoFit/>
          </a:bodyPr>
          <a:lstStyle/>
          <a:p>
            <a:pPr marL="457200" indent="-457200">
              <a:spcAft>
                <a:spcPts val="600"/>
              </a:spcAft>
              <a:buFont typeface="Arial"/>
              <a:buChar char="•"/>
            </a:pPr>
            <a:r>
              <a:rPr lang="en-US" sz="2800" dirty="0">
                <a:solidFill>
                  <a:srgbClr val="006600"/>
                </a:solidFill>
              </a:rPr>
              <a:t>University Policy 805, </a:t>
            </a:r>
            <a:r>
              <a:rPr lang="en-US" sz="2800" i="1" dirty="0">
                <a:solidFill>
                  <a:srgbClr val="006600"/>
                </a:solidFill>
              </a:rPr>
              <a:t>University Policy Development, Approval, and Publication, </a:t>
            </a:r>
            <a:r>
              <a:rPr lang="en-US" sz="2800" dirty="0">
                <a:solidFill>
                  <a:srgbClr val="006600"/>
                </a:solidFill>
                <a:hlinkClick r:id="rId3"/>
              </a:rPr>
              <a:t>legal.uncc.edu/policies/up-805</a:t>
            </a:r>
            <a:endParaRPr lang="en-US" sz="2800" i="1" dirty="0">
              <a:solidFill>
                <a:srgbClr val="006600"/>
              </a:solidFill>
            </a:endParaRPr>
          </a:p>
          <a:p>
            <a:pPr marL="457200" indent="-457200">
              <a:spcAft>
                <a:spcPts val="600"/>
              </a:spcAft>
              <a:buFont typeface="Arial"/>
              <a:buChar char="•"/>
            </a:pPr>
            <a:r>
              <a:rPr lang="en-US" sz="2800" dirty="0">
                <a:solidFill>
                  <a:srgbClr val="006600"/>
                </a:solidFill>
              </a:rPr>
              <a:t>Purpose is to </a:t>
            </a:r>
            <a:r>
              <a:rPr lang="en-US" sz="2800" u="sng" dirty="0">
                <a:solidFill>
                  <a:srgbClr val="006600"/>
                </a:solidFill>
              </a:rPr>
              <a:t>create consistency</a:t>
            </a:r>
            <a:r>
              <a:rPr lang="en-US" sz="2800" dirty="0">
                <a:solidFill>
                  <a:srgbClr val="006600"/>
                </a:solidFill>
              </a:rPr>
              <a:t> in </a:t>
            </a:r>
          </a:p>
          <a:p>
            <a:pPr marL="914400" lvl="1" indent="-457200">
              <a:spcAft>
                <a:spcPts val="600"/>
              </a:spcAft>
              <a:buFont typeface="Arial"/>
              <a:buChar char="•"/>
            </a:pPr>
            <a:r>
              <a:rPr lang="en-US" sz="2600" dirty="0">
                <a:solidFill>
                  <a:srgbClr val="006600"/>
                </a:solidFill>
              </a:rPr>
              <a:t>Development/drafting</a:t>
            </a:r>
          </a:p>
          <a:p>
            <a:pPr marL="914400" lvl="1" indent="-457200">
              <a:spcAft>
                <a:spcPts val="600"/>
              </a:spcAft>
              <a:buFont typeface="Arial"/>
              <a:buChar char="•"/>
            </a:pPr>
            <a:r>
              <a:rPr lang="en-US" sz="2600" dirty="0">
                <a:solidFill>
                  <a:srgbClr val="006600"/>
                </a:solidFill>
              </a:rPr>
              <a:t>Format/structure</a:t>
            </a:r>
          </a:p>
          <a:p>
            <a:pPr marL="914400" lvl="1" indent="-457200">
              <a:spcAft>
                <a:spcPts val="600"/>
              </a:spcAft>
              <a:buFont typeface="Arial"/>
              <a:buChar char="•"/>
            </a:pPr>
            <a:r>
              <a:rPr lang="en-US" sz="2600" dirty="0">
                <a:solidFill>
                  <a:srgbClr val="006600"/>
                </a:solidFill>
              </a:rPr>
              <a:t>Review/revision</a:t>
            </a:r>
          </a:p>
          <a:p>
            <a:pPr marL="914400" lvl="1" indent="-457200">
              <a:spcAft>
                <a:spcPts val="600"/>
              </a:spcAft>
              <a:buFont typeface="Arial"/>
              <a:buChar char="•"/>
            </a:pPr>
            <a:r>
              <a:rPr lang="en-US" sz="2600" dirty="0">
                <a:solidFill>
                  <a:srgbClr val="006600"/>
                </a:solidFill>
              </a:rPr>
              <a:t>Approval process</a:t>
            </a:r>
          </a:p>
          <a:p>
            <a:pPr marL="457200" indent="-457200">
              <a:spcAft>
                <a:spcPts val="600"/>
              </a:spcAft>
              <a:buFont typeface="Arial"/>
              <a:buChar char="•"/>
            </a:pPr>
            <a:r>
              <a:rPr lang="en-US" sz="2800" dirty="0">
                <a:solidFill>
                  <a:srgbClr val="006600"/>
                </a:solidFill>
              </a:rPr>
              <a:t>Includes </a:t>
            </a:r>
            <a:r>
              <a:rPr lang="en-US" sz="2800" u="sng" dirty="0">
                <a:solidFill>
                  <a:srgbClr val="006600"/>
                </a:solidFill>
                <a:hlinkClick r:id="rId4"/>
              </a:rPr>
              <a:t>policy template</a:t>
            </a:r>
            <a:r>
              <a:rPr lang="en-US" sz="2800" dirty="0">
                <a:solidFill>
                  <a:srgbClr val="006600"/>
                </a:solidFill>
              </a:rPr>
              <a:t> to guide drafting</a:t>
            </a:r>
          </a:p>
          <a:p>
            <a:pPr marL="457200" indent="-457200">
              <a:spcAft>
                <a:spcPts val="600"/>
              </a:spcAft>
              <a:buFont typeface="Arial"/>
              <a:buChar char="•"/>
            </a:pPr>
            <a:r>
              <a:rPr lang="en-US" sz="2800" dirty="0">
                <a:solidFill>
                  <a:srgbClr val="006600"/>
                </a:solidFill>
              </a:rPr>
              <a:t>Includes </a:t>
            </a:r>
            <a:r>
              <a:rPr lang="en-US" sz="2800" u="sng" dirty="0">
                <a:solidFill>
                  <a:srgbClr val="006600"/>
                </a:solidFill>
                <a:hlinkClick r:id="rId5"/>
              </a:rPr>
              <a:t>supplemental procedures</a:t>
            </a:r>
            <a:r>
              <a:rPr lang="en-US" sz="2800" dirty="0">
                <a:solidFill>
                  <a:srgbClr val="006600"/>
                </a:solidFill>
              </a:rPr>
              <a:t> for adding or revising University Policies</a:t>
            </a:r>
          </a:p>
        </p:txBody>
      </p:sp>
    </p:spTree>
    <p:extLst>
      <p:ext uri="{BB962C8B-B14F-4D97-AF65-F5344CB8AC3E}">
        <p14:creationId xmlns:p14="http://schemas.microsoft.com/office/powerpoint/2010/main" val="37204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143000"/>
          </a:xfrm>
        </p:spPr>
        <p:txBody>
          <a:bodyPr/>
          <a:lstStyle/>
          <a:p>
            <a:r>
              <a:rPr lang="en-US" dirty="0"/>
              <a:t>Roles and Responsibilities</a:t>
            </a:r>
          </a:p>
        </p:txBody>
      </p:sp>
      <p:sp>
        <p:nvSpPr>
          <p:cNvPr id="5" name="Rectangle 4"/>
          <p:cNvSpPr/>
          <p:nvPr/>
        </p:nvSpPr>
        <p:spPr>
          <a:xfrm>
            <a:off x="876300" y="1066800"/>
            <a:ext cx="7924800" cy="5201424"/>
          </a:xfrm>
          <a:prstGeom prst="rect">
            <a:avLst/>
          </a:prstGeom>
        </p:spPr>
        <p:txBody>
          <a:bodyPr wrap="square">
            <a:spAutoFit/>
          </a:bodyPr>
          <a:lstStyle/>
          <a:p>
            <a:r>
              <a:rPr lang="en-US" sz="2800" b="1" dirty="0">
                <a:solidFill>
                  <a:srgbClr val="006600"/>
                </a:solidFill>
              </a:rPr>
              <a:t>Office of Legal Affairs</a:t>
            </a:r>
            <a:endParaRPr lang="en-US" sz="2800" dirty="0">
              <a:solidFill>
                <a:srgbClr val="006600"/>
              </a:solidFill>
            </a:endParaRPr>
          </a:p>
          <a:p>
            <a:pPr marL="285750" indent="-285750">
              <a:buFont typeface="Arial"/>
              <a:buChar char="•"/>
            </a:pPr>
            <a:r>
              <a:rPr lang="en-US" sz="2800" u="sng" dirty="0">
                <a:solidFill>
                  <a:srgbClr val="006600"/>
                </a:solidFill>
              </a:rPr>
              <a:t>Manages process</a:t>
            </a:r>
            <a:r>
              <a:rPr lang="en-US" sz="2800" dirty="0">
                <a:solidFill>
                  <a:srgbClr val="006600"/>
                </a:solidFill>
              </a:rPr>
              <a:t> for development, approval, &amp; publication of University Policies</a:t>
            </a:r>
          </a:p>
          <a:p>
            <a:pPr marL="285750" indent="-285750">
              <a:buFont typeface="Arial"/>
              <a:buChar char="•"/>
            </a:pPr>
            <a:r>
              <a:rPr lang="en-US" sz="2800" dirty="0">
                <a:solidFill>
                  <a:srgbClr val="006600"/>
                </a:solidFill>
              </a:rPr>
              <a:t>Ensures that University Policies are </a:t>
            </a:r>
            <a:r>
              <a:rPr lang="en-US" sz="2800" u="sng" dirty="0">
                <a:solidFill>
                  <a:srgbClr val="006600"/>
                </a:solidFill>
              </a:rPr>
              <a:t>consistent</a:t>
            </a:r>
            <a:r>
              <a:rPr lang="en-US" sz="2800" dirty="0">
                <a:solidFill>
                  <a:srgbClr val="006600"/>
                </a:solidFill>
              </a:rPr>
              <a:t> with applicable laws, regulations, &amp; governing policies</a:t>
            </a:r>
          </a:p>
          <a:p>
            <a:pPr marL="285750" indent="-285750">
              <a:buFont typeface="Arial"/>
              <a:buChar char="•"/>
            </a:pPr>
            <a:r>
              <a:rPr lang="en-US" sz="2800" dirty="0">
                <a:solidFill>
                  <a:srgbClr val="006600"/>
                </a:solidFill>
              </a:rPr>
              <a:t>Determines who has </a:t>
            </a:r>
            <a:r>
              <a:rPr lang="en-US" sz="2800" u="sng" dirty="0">
                <a:solidFill>
                  <a:srgbClr val="006600"/>
                </a:solidFill>
              </a:rPr>
              <a:t>approval authority</a:t>
            </a:r>
            <a:r>
              <a:rPr lang="en-US" sz="2800" dirty="0">
                <a:solidFill>
                  <a:srgbClr val="006600"/>
                </a:solidFill>
              </a:rPr>
              <a:t> for each University Policy, according to applicable laws, regulations, and related policies </a:t>
            </a:r>
          </a:p>
          <a:p>
            <a:pPr marL="285750" indent="-285750">
              <a:buFont typeface="Arial"/>
              <a:buChar char="•"/>
            </a:pPr>
            <a:r>
              <a:rPr lang="en-US" sz="2800" dirty="0">
                <a:solidFill>
                  <a:srgbClr val="006600"/>
                </a:solidFill>
              </a:rPr>
              <a:t>Determines whether a proposed policy </a:t>
            </a:r>
            <a:r>
              <a:rPr lang="en-US" sz="2800" u="sng" dirty="0">
                <a:solidFill>
                  <a:srgbClr val="006600"/>
                </a:solidFill>
              </a:rPr>
              <a:t>follows the requirements</a:t>
            </a:r>
            <a:r>
              <a:rPr lang="en-US" sz="2800" dirty="0">
                <a:solidFill>
                  <a:srgbClr val="006600"/>
                </a:solidFill>
              </a:rPr>
              <a:t> for a University Policy</a:t>
            </a:r>
          </a:p>
          <a:p>
            <a:endParaRPr lang="en-US" sz="2400" dirty="0">
              <a:solidFill>
                <a:srgbClr val="006600"/>
              </a:solidFill>
            </a:endParaRPr>
          </a:p>
        </p:txBody>
      </p:sp>
    </p:spTree>
    <p:extLst>
      <p:ext uri="{BB962C8B-B14F-4D97-AF65-F5344CB8AC3E}">
        <p14:creationId xmlns:p14="http://schemas.microsoft.com/office/powerpoint/2010/main" val="42547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143000"/>
          </a:xfrm>
        </p:spPr>
        <p:txBody>
          <a:bodyPr/>
          <a:lstStyle/>
          <a:p>
            <a:r>
              <a:rPr lang="en-US" dirty="0"/>
              <a:t>Roles and Responsibilities</a:t>
            </a:r>
            <a:r>
              <a:rPr lang="en-US" sz="2800" dirty="0"/>
              <a:t> (</a:t>
            </a:r>
            <a:r>
              <a:rPr lang="en-US" sz="2800" dirty="0" err="1"/>
              <a:t>contd</a:t>
            </a:r>
            <a:r>
              <a:rPr lang="en-US" sz="2800" dirty="0"/>
              <a:t>)</a:t>
            </a:r>
          </a:p>
        </p:txBody>
      </p:sp>
      <p:sp>
        <p:nvSpPr>
          <p:cNvPr id="5" name="Rectangle 4"/>
          <p:cNvSpPr/>
          <p:nvPr/>
        </p:nvSpPr>
        <p:spPr>
          <a:xfrm>
            <a:off x="800100" y="990600"/>
            <a:ext cx="8077200" cy="5324535"/>
          </a:xfrm>
          <a:prstGeom prst="rect">
            <a:avLst/>
          </a:prstGeom>
        </p:spPr>
        <p:txBody>
          <a:bodyPr wrap="square">
            <a:spAutoFit/>
          </a:bodyPr>
          <a:lstStyle/>
          <a:p>
            <a:r>
              <a:rPr lang="en-US" sz="2800" b="1" dirty="0">
                <a:solidFill>
                  <a:srgbClr val="006600"/>
                </a:solidFill>
              </a:rPr>
              <a:t>Responsible Office (Policy Owner)</a:t>
            </a:r>
            <a:endParaRPr lang="en-US" sz="2800" dirty="0">
              <a:solidFill>
                <a:srgbClr val="006600"/>
              </a:solidFill>
            </a:endParaRPr>
          </a:p>
          <a:p>
            <a:pPr marL="285750" indent="-285750">
              <a:buFont typeface="Arial"/>
              <a:buChar char="•"/>
            </a:pPr>
            <a:r>
              <a:rPr lang="en-US" sz="2600" u="sng" dirty="0">
                <a:solidFill>
                  <a:srgbClr val="006600"/>
                </a:solidFill>
              </a:rPr>
              <a:t>Owns, develops, &amp; administers</a:t>
            </a:r>
            <a:r>
              <a:rPr lang="en-US" sz="2600" dirty="0">
                <a:solidFill>
                  <a:srgbClr val="006600"/>
                </a:solidFill>
              </a:rPr>
              <a:t> a particular University Policy and any Supplemental Procedures or Regulations</a:t>
            </a:r>
          </a:p>
          <a:p>
            <a:pPr marL="285750" indent="-285750">
              <a:buFont typeface="Arial"/>
              <a:buChar char="•"/>
            </a:pPr>
            <a:r>
              <a:rPr lang="en-US" sz="2600" dirty="0">
                <a:solidFill>
                  <a:srgbClr val="006600"/>
                </a:solidFill>
              </a:rPr>
              <a:t>Accountable for the </a:t>
            </a:r>
            <a:r>
              <a:rPr lang="en-US" sz="2600" u="sng" dirty="0">
                <a:solidFill>
                  <a:srgbClr val="006600"/>
                </a:solidFill>
              </a:rPr>
              <a:t>accuracy</a:t>
            </a:r>
            <a:r>
              <a:rPr lang="en-US" sz="2600" dirty="0">
                <a:solidFill>
                  <a:srgbClr val="006600"/>
                </a:solidFill>
              </a:rPr>
              <a:t> of the policy</a:t>
            </a:r>
          </a:p>
          <a:p>
            <a:pPr marL="285750" indent="-285750">
              <a:buFont typeface="Arial"/>
              <a:buChar char="•"/>
            </a:pPr>
            <a:r>
              <a:rPr lang="en-US" sz="2600" dirty="0">
                <a:solidFill>
                  <a:srgbClr val="006600"/>
                </a:solidFill>
              </a:rPr>
              <a:t>Responsible for </a:t>
            </a:r>
            <a:r>
              <a:rPr lang="en-US" sz="2600" u="sng" dirty="0">
                <a:solidFill>
                  <a:srgbClr val="006600"/>
                </a:solidFill>
              </a:rPr>
              <a:t>following procedures &amp; standards</a:t>
            </a:r>
            <a:r>
              <a:rPr lang="en-US" sz="2600" dirty="0">
                <a:solidFill>
                  <a:srgbClr val="006600"/>
                </a:solidFill>
              </a:rPr>
              <a:t> of UP-805 in policy development/revision</a:t>
            </a:r>
          </a:p>
          <a:p>
            <a:pPr marL="285750" indent="-285750">
              <a:buFont typeface="Arial"/>
              <a:buChar char="•"/>
            </a:pPr>
            <a:r>
              <a:rPr lang="en-US" sz="2600" dirty="0">
                <a:solidFill>
                  <a:srgbClr val="006600"/>
                </a:solidFill>
              </a:rPr>
              <a:t>Ensures that University Policies it “owns” are:</a:t>
            </a:r>
          </a:p>
          <a:p>
            <a:pPr marL="742950" lvl="1" indent="-285750">
              <a:buFont typeface="Arial"/>
              <a:buChar char="•"/>
            </a:pPr>
            <a:r>
              <a:rPr lang="en-US" sz="2600" u="sng" dirty="0">
                <a:solidFill>
                  <a:srgbClr val="006600"/>
                </a:solidFill>
              </a:rPr>
              <a:t>consistent</a:t>
            </a:r>
            <a:r>
              <a:rPr lang="en-US" sz="2600" dirty="0">
                <a:solidFill>
                  <a:srgbClr val="006600"/>
                </a:solidFill>
              </a:rPr>
              <a:t> with other policies within its area </a:t>
            </a:r>
          </a:p>
          <a:p>
            <a:pPr marL="742950" lvl="1" indent="-285750">
              <a:buFont typeface="Arial"/>
              <a:buChar char="•"/>
            </a:pPr>
            <a:r>
              <a:rPr lang="en-US" sz="2600" u="sng" dirty="0">
                <a:solidFill>
                  <a:srgbClr val="006600"/>
                </a:solidFill>
              </a:rPr>
              <a:t>communicated</a:t>
            </a:r>
            <a:r>
              <a:rPr lang="en-US" sz="2600" dirty="0">
                <a:solidFill>
                  <a:srgbClr val="006600"/>
                </a:solidFill>
              </a:rPr>
              <a:t> properly</a:t>
            </a:r>
          </a:p>
          <a:p>
            <a:pPr marL="742950" lvl="1" indent="-285750">
              <a:buFont typeface="Arial"/>
              <a:buChar char="•"/>
            </a:pPr>
            <a:r>
              <a:rPr lang="en-US" sz="2600" u="sng" dirty="0">
                <a:solidFill>
                  <a:srgbClr val="006600"/>
                </a:solidFill>
              </a:rPr>
              <a:t>reviewed</a:t>
            </a:r>
            <a:r>
              <a:rPr lang="en-US" sz="2600" dirty="0">
                <a:solidFill>
                  <a:srgbClr val="006600"/>
                </a:solidFill>
              </a:rPr>
              <a:t>, </a:t>
            </a:r>
            <a:r>
              <a:rPr lang="en-US" sz="2600" u="sng" dirty="0">
                <a:solidFill>
                  <a:srgbClr val="006600"/>
                </a:solidFill>
              </a:rPr>
              <a:t>revised,</a:t>
            </a:r>
            <a:r>
              <a:rPr lang="en-US" sz="2600" dirty="0">
                <a:solidFill>
                  <a:srgbClr val="006600"/>
                </a:solidFill>
              </a:rPr>
              <a:t> &amp; </a:t>
            </a:r>
            <a:r>
              <a:rPr lang="en-US" sz="2600" u="sng" dirty="0">
                <a:solidFill>
                  <a:srgbClr val="006600"/>
                </a:solidFill>
              </a:rPr>
              <a:t>updated</a:t>
            </a:r>
            <a:r>
              <a:rPr lang="en-US" sz="2600" dirty="0">
                <a:solidFill>
                  <a:srgbClr val="006600"/>
                </a:solidFill>
              </a:rPr>
              <a:t> as needed</a:t>
            </a:r>
          </a:p>
          <a:p>
            <a:pPr marL="742950" lvl="1" indent="-285750">
              <a:buFont typeface="Arial"/>
              <a:buChar char="•"/>
            </a:pPr>
            <a:r>
              <a:rPr lang="en-US" sz="2600" u="sng" dirty="0">
                <a:solidFill>
                  <a:srgbClr val="006600"/>
                </a:solidFill>
              </a:rPr>
              <a:t>monitored</a:t>
            </a:r>
            <a:r>
              <a:rPr lang="en-US" sz="2600" dirty="0">
                <a:solidFill>
                  <a:srgbClr val="006600"/>
                </a:solidFill>
              </a:rPr>
              <a:t> for compliance and effectiveness</a:t>
            </a:r>
          </a:p>
          <a:p>
            <a:pPr marL="285750" indent="-285750">
              <a:buFont typeface="Arial"/>
              <a:buChar char="•"/>
            </a:pPr>
            <a:r>
              <a:rPr lang="en-US" sz="2600" dirty="0">
                <a:solidFill>
                  <a:srgbClr val="006600"/>
                </a:solidFill>
              </a:rPr>
              <a:t>Policy Owners: </a:t>
            </a:r>
            <a:r>
              <a:rPr lang="en-US" sz="2600" dirty="0">
                <a:solidFill>
                  <a:srgbClr val="006600"/>
                </a:solidFill>
                <a:hlinkClick r:id="rId2"/>
              </a:rPr>
              <a:t>legal.uncc.edu/policy-owners</a:t>
            </a:r>
            <a:endParaRPr lang="en-US" sz="2600" dirty="0">
              <a:solidFill>
                <a:srgbClr val="006600"/>
              </a:solidFill>
            </a:endParaRPr>
          </a:p>
        </p:txBody>
      </p:sp>
    </p:spTree>
    <p:extLst>
      <p:ext uri="{BB962C8B-B14F-4D97-AF65-F5344CB8AC3E}">
        <p14:creationId xmlns:p14="http://schemas.microsoft.com/office/powerpoint/2010/main" val="10049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762000"/>
          </a:xfrm>
        </p:spPr>
        <p:txBody>
          <a:bodyPr/>
          <a:lstStyle/>
          <a:p>
            <a:r>
              <a:rPr lang="en-US" dirty="0"/>
              <a:t>Roles and Responsibilities </a:t>
            </a:r>
            <a:r>
              <a:rPr lang="en-US" sz="2800" dirty="0"/>
              <a:t>(</a:t>
            </a:r>
            <a:r>
              <a:rPr lang="en-US" sz="2800" dirty="0" err="1"/>
              <a:t>contd</a:t>
            </a:r>
            <a:r>
              <a:rPr lang="en-US" sz="2800" dirty="0"/>
              <a:t>)</a:t>
            </a:r>
          </a:p>
        </p:txBody>
      </p:sp>
      <p:sp>
        <p:nvSpPr>
          <p:cNvPr id="5" name="Rectangle 4"/>
          <p:cNvSpPr/>
          <p:nvPr/>
        </p:nvSpPr>
        <p:spPr>
          <a:xfrm>
            <a:off x="876300" y="1066800"/>
            <a:ext cx="7924800" cy="5047536"/>
          </a:xfrm>
          <a:prstGeom prst="rect">
            <a:avLst/>
          </a:prstGeom>
        </p:spPr>
        <p:txBody>
          <a:bodyPr wrap="square">
            <a:spAutoFit/>
          </a:bodyPr>
          <a:lstStyle/>
          <a:p>
            <a:r>
              <a:rPr lang="en-US" sz="2600" b="1" dirty="0">
                <a:solidFill>
                  <a:srgbClr val="006600"/>
                </a:solidFill>
              </a:rPr>
              <a:t>Chancellor’s Cabinet</a:t>
            </a:r>
          </a:p>
          <a:p>
            <a:pPr marL="342900" indent="-342900">
              <a:buFont typeface="Arial"/>
              <a:buChar char="•"/>
            </a:pPr>
            <a:r>
              <a:rPr lang="en-US" sz="2600" dirty="0">
                <a:solidFill>
                  <a:srgbClr val="006600"/>
                </a:solidFill>
              </a:rPr>
              <a:t>Responsible for reviewing and recommending the approval or revision of University Policies. </a:t>
            </a:r>
          </a:p>
          <a:p>
            <a:endParaRPr lang="en-US" dirty="0">
              <a:solidFill>
                <a:srgbClr val="006600"/>
              </a:solidFill>
            </a:endParaRPr>
          </a:p>
          <a:p>
            <a:r>
              <a:rPr lang="en-US" sz="2600" b="1" dirty="0">
                <a:solidFill>
                  <a:srgbClr val="006600"/>
                </a:solidFill>
              </a:rPr>
              <a:t>Chancellor</a:t>
            </a:r>
          </a:p>
          <a:p>
            <a:pPr marL="342900" indent="-342900">
              <a:buFont typeface="Arial"/>
              <a:buChar char="•"/>
            </a:pPr>
            <a:r>
              <a:rPr lang="en-US" sz="2600" dirty="0">
                <a:solidFill>
                  <a:srgbClr val="006600"/>
                </a:solidFill>
              </a:rPr>
              <a:t>Responsible for final approval of University Policies over which Chancellor has authority, such authority being determined by governing policies/regulations </a:t>
            </a:r>
          </a:p>
          <a:p>
            <a:endParaRPr lang="en-US" dirty="0">
              <a:solidFill>
                <a:srgbClr val="006600"/>
              </a:solidFill>
            </a:endParaRPr>
          </a:p>
          <a:p>
            <a:r>
              <a:rPr lang="en-US" sz="2600" b="1" dirty="0">
                <a:solidFill>
                  <a:srgbClr val="006600"/>
                </a:solidFill>
              </a:rPr>
              <a:t>Board of Trustees</a:t>
            </a:r>
          </a:p>
          <a:p>
            <a:pPr marL="342900" indent="-342900">
              <a:buFont typeface="Arial"/>
              <a:buChar char="•"/>
            </a:pPr>
            <a:r>
              <a:rPr lang="en-US" sz="2600" dirty="0">
                <a:solidFill>
                  <a:srgbClr val="006600"/>
                </a:solidFill>
              </a:rPr>
              <a:t>Responsible for final approval of University Policies over which it has authority, such authority being determined by governing policies/regulations </a:t>
            </a:r>
          </a:p>
        </p:txBody>
      </p:sp>
    </p:spTree>
    <p:extLst>
      <p:ext uri="{BB962C8B-B14F-4D97-AF65-F5344CB8AC3E}">
        <p14:creationId xmlns:p14="http://schemas.microsoft.com/office/powerpoint/2010/main" val="30206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838200"/>
          </a:xfrm>
        </p:spPr>
        <p:txBody>
          <a:bodyPr/>
          <a:lstStyle/>
          <a:p>
            <a:r>
              <a:rPr lang="en-US" dirty="0"/>
              <a:t>Policy Standards</a:t>
            </a:r>
          </a:p>
        </p:txBody>
      </p:sp>
      <p:sp>
        <p:nvSpPr>
          <p:cNvPr id="5" name="Rectangle 4"/>
          <p:cNvSpPr/>
          <p:nvPr/>
        </p:nvSpPr>
        <p:spPr>
          <a:xfrm>
            <a:off x="990600" y="1447800"/>
            <a:ext cx="7696200" cy="3385542"/>
          </a:xfrm>
          <a:prstGeom prst="rect">
            <a:avLst/>
          </a:prstGeom>
        </p:spPr>
        <p:txBody>
          <a:bodyPr wrap="square">
            <a:spAutoFit/>
          </a:bodyPr>
          <a:lstStyle/>
          <a:p>
            <a:pPr marL="285750" indent="-285750">
              <a:buFont typeface="Arial"/>
              <a:buChar char="•"/>
            </a:pPr>
            <a:r>
              <a:rPr lang="en-US" sz="2800" dirty="0">
                <a:solidFill>
                  <a:srgbClr val="006600"/>
                </a:solidFill>
              </a:rPr>
              <a:t>Clear and concise </a:t>
            </a:r>
          </a:p>
          <a:p>
            <a:pPr marL="285750" indent="-285750">
              <a:buFont typeface="Arial"/>
              <a:buChar char="•"/>
            </a:pPr>
            <a:r>
              <a:rPr lang="en-US" sz="2800" dirty="0">
                <a:solidFill>
                  <a:srgbClr val="006600"/>
                </a:solidFill>
              </a:rPr>
              <a:t>Contains sufficient information on the subject without being excessive in length</a:t>
            </a:r>
          </a:p>
          <a:p>
            <a:pPr marL="285750" indent="-285750">
              <a:buFont typeface="Arial"/>
              <a:buChar char="•"/>
            </a:pPr>
            <a:r>
              <a:rPr lang="en-US" sz="2800" dirty="0">
                <a:solidFill>
                  <a:srgbClr val="006600"/>
                </a:solidFill>
              </a:rPr>
              <a:t>Detailed mechanisms or processes are reserved for supplemental procedures/regulations or departmental policies </a:t>
            </a:r>
          </a:p>
          <a:p>
            <a:endParaRPr lang="en-US" dirty="0">
              <a:solidFill>
                <a:srgbClr val="006600"/>
              </a:solidFill>
            </a:endParaRPr>
          </a:p>
        </p:txBody>
      </p:sp>
    </p:spTree>
    <p:extLst>
      <p:ext uri="{BB962C8B-B14F-4D97-AF65-F5344CB8AC3E}">
        <p14:creationId xmlns:p14="http://schemas.microsoft.com/office/powerpoint/2010/main" val="3036075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962"/>
            <a:ext cx="8610600" cy="762000"/>
          </a:xfrm>
        </p:spPr>
        <p:txBody>
          <a:bodyPr/>
          <a:lstStyle/>
          <a:p>
            <a:r>
              <a:rPr lang="en-US" dirty="0"/>
              <a:t>Policy Format</a:t>
            </a:r>
          </a:p>
        </p:txBody>
      </p:sp>
      <p:sp>
        <p:nvSpPr>
          <p:cNvPr id="5" name="Rectangle 4"/>
          <p:cNvSpPr/>
          <p:nvPr/>
        </p:nvSpPr>
        <p:spPr>
          <a:xfrm>
            <a:off x="990600" y="914400"/>
            <a:ext cx="7696200" cy="5693866"/>
          </a:xfrm>
          <a:prstGeom prst="rect">
            <a:avLst/>
          </a:prstGeom>
        </p:spPr>
        <p:txBody>
          <a:bodyPr wrap="square">
            <a:spAutoFit/>
          </a:bodyPr>
          <a:lstStyle/>
          <a:p>
            <a:pPr marL="285750" indent="-285750">
              <a:buFont typeface="Arial"/>
              <a:buChar char="•"/>
            </a:pPr>
            <a:r>
              <a:rPr lang="en-US" sz="2800" dirty="0">
                <a:solidFill>
                  <a:srgbClr val="006600"/>
                </a:solidFill>
              </a:rPr>
              <a:t>Policy Title</a:t>
            </a:r>
          </a:p>
          <a:p>
            <a:pPr marL="285750" lvl="0" indent="-285750">
              <a:buFont typeface="Arial"/>
              <a:buChar char="•"/>
            </a:pPr>
            <a:r>
              <a:rPr lang="en-US" sz="2800" dirty="0">
                <a:solidFill>
                  <a:srgbClr val="006600"/>
                </a:solidFill>
              </a:rPr>
              <a:t>Policy Statement and Purpose</a:t>
            </a:r>
          </a:p>
          <a:p>
            <a:pPr marL="285750" lvl="0" indent="-285750">
              <a:buFont typeface="Arial"/>
              <a:buChar char="•"/>
            </a:pPr>
            <a:r>
              <a:rPr lang="en-US" sz="2800" dirty="0">
                <a:solidFill>
                  <a:srgbClr val="006600"/>
                </a:solidFill>
              </a:rPr>
              <a:t>Definitions</a:t>
            </a:r>
          </a:p>
          <a:p>
            <a:pPr marL="285750" lvl="0" indent="-285750">
              <a:buFont typeface="Arial"/>
              <a:buChar char="•"/>
            </a:pPr>
            <a:r>
              <a:rPr lang="en-US" sz="2800" dirty="0">
                <a:solidFill>
                  <a:srgbClr val="006600"/>
                </a:solidFill>
              </a:rPr>
              <a:t>Applicability</a:t>
            </a:r>
          </a:p>
          <a:p>
            <a:pPr marL="285750" lvl="0" indent="-285750">
              <a:buFont typeface="Arial"/>
              <a:buChar char="•"/>
            </a:pPr>
            <a:r>
              <a:rPr lang="en-US" sz="2800" dirty="0">
                <a:solidFill>
                  <a:srgbClr val="006600"/>
                </a:solidFill>
              </a:rPr>
              <a:t>Procedures</a:t>
            </a:r>
          </a:p>
          <a:p>
            <a:pPr marL="285750" lvl="0" indent="-285750">
              <a:buFont typeface="Arial"/>
              <a:buChar char="•"/>
            </a:pPr>
            <a:r>
              <a:rPr lang="en-US" sz="2800" dirty="0">
                <a:solidFill>
                  <a:srgbClr val="006600"/>
                </a:solidFill>
              </a:rPr>
              <a:t>Roles and Responsibilities</a:t>
            </a:r>
          </a:p>
          <a:p>
            <a:pPr marL="285750" lvl="0" indent="-285750">
              <a:buFont typeface="Arial"/>
              <a:buChar char="•"/>
            </a:pPr>
            <a:r>
              <a:rPr lang="en-US" sz="2800" dirty="0">
                <a:solidFill>
                  <a:srgbClr val="006600"/>
                </a:solidFill>
              </a:rPr>
              <a:t>At the end: </a:t>
            </a:r>
          </a:p>
          <a:p>
            <a:pPr marL="742950" lvl="1" indent="-285750">
              <a:buFont typeface="Arial"/>
              <a:buChar char="•"/>
            </a:pPr>
            <a:r>
              <a:rPr lang="en-US" sz="2800" dirty="0">
                <a:solidFill>
                  <a:srgbClr val="006600"/>
                </a:solidFill>
              </a:rPr>
              <a:t>Revision History (including initial effective date &amp; all revision dates)</a:t>
            </a:r>
          </a:p>
          <a:p>
            <a:pPr marL="742950" lvl="1" indent="-285750">
              <a:buFont typeface="Arial"/>
              <a:buChar char="•"/>
            </a:pPr>
            <a:r>
              <a:rPr lang="en-US" sz="2800" dirty="0">
                <a:solidFill>
                  <a:srgbClr val="006600"/>
                </a:solidFill>
              </a:rPr>
              <a:t>Authority (Chancellor or Board of Trustees)</a:t>
            </a:r>
          </a:p>
          <a:p>
            <a:pPr marL="742950" lvl="1" indent="-285750">
              <a:buFont typeface="Arial"/>
              <a:buChar char="•"/>
            </a:pPr>
            <a:r>
              <a:rPr lang="en-US" sz="2800" dirty="0">
                <a:solidFill>
                  <a:srgbClr val="006600"/>
                </a:solidFill>
              </a:rPr>
              <a:t>Responsible Office/Policy Owner</a:t>
            </a:r>
          </a:p>
          <a:p>
            <a:pPr marL="742950" lvl="1" indent="-285750">
              <a:buFont typeface="Arial"/>
              <a:buChar char="•"/>
            </a:pPr>
            <a:r>
              <a:rPr lang="en-US" sz="2800" dirty="0">
                <a:solidFill>
                  <a:srgbClr val="006600"/>
                </a:solidFill>
              </a:rPr>
              <a:t>Related Resources</a:t>
            </a:r>
          </a:p>
          <a:p>
            <a:r>
              <a:rPr lang="en-US" sz="2800" dirty="0">
                <a:solidFill>
                  <a:srgbClr val="006600"/>
                </a:solidFill>
              </a:rPr>
              <a:t>(See policy </a:t>
            </a:r>
            <a:r>
              <a:rPr lang="en-US" sz="2800" dirty="0">
                <a:solidFill>
                  <a:srgbClr val="006600"/>
                </a:solidFill>
                <a:hlinkClick r:id="rId2"/>
              </a:rPr>
              <a:t>template</a:t>
            </a:r>
            <a:r>
              <a:rPr lang="en-US" sz="2800" dirty="0">
                <a:solidFill>
                  <a:srgbClr val="006600"/>
                </a:solidFill>
              </a:rPr>
              <a:t>)</a:t>
            </a:r>
          </a:p>
        </p:txBody>
      </p:sp>
    </p:spTree>
    <p:extLst>
      <p:ext uri="{BB962C8B-B14F-4D97-AF65-F5344CB8AC3E}">
        <p14:creationId xmlns:p14="http://schemas.microsoft.com/office/powerpoint/2010/main" val="2450667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143000"/>
          </a:xfrm>
        </p:spPr>
        <p:txBody>
          <a:bodyPr/>
          <a:lstStyle/>
          <a:p>
            <a:r>
              <a:rPr lang="en-US" dirty="0"/>
              <a:t>Approval Exceptions</a:t>
            </a:r>
          </a:p>
        </p:txBody>
      </p:sp>
      <p:sp>
        <p:nvSpPr>
          <p:cNvPr id="5" name="Rectangle 4"/>
          <p:cNvSpPr/>
          <p:nvPr/>
        </p:nvSpPr>
        <p:spPr>
          <a:xfrm>
            <a:off x="838200" y="1219200"/>
            <a:ext cx="7543800" cy="5386090"/>
          </a:xfrm>
          <a:prstGeom prst="rect">
            <a:avLst/>
          </a:prstGeom>
        </p:spPr>
        <p:txBody>
          <a:bodyPr wrap="square">
            <a:spAutoFit/>
          </a:bodyPr>
          <a:lstStyle/>
          <a:p>
            <a:r>
              <a:rPr lang="en-US" sz="2800" b="1" dirty="0">
                <a:solidFill>
                  <a:srgbClr val="006600"/>
                </a:solidFill>
              </a:rPr>
              <a:t>Clerical Changes</a:t>
            </a:r>
          </a:p>
          <a:p>
            <a:pPr marL="342900" indent="-342900">
              <a:buFont typeface="Arial"/>
              <a:buChar char="•"/>
            </a:pPr>
            <a:r>
              <a:rPr lang="en-US" sz="2400" dirty="0">
                <a:solidFill>
                  <a:srgbClr val="006600"/>
                </a:solidFill>
              </a:rPr>
              <a:t>Some clerical or non-substantive revisions to existing University Policies may be approved by the Responsible Office and the Office of Legal Affairs without full review and recommendation by the Chancellor’s Cabinet or approval by the approving authority</a:t>
            </a:r>
          </a:p>
          <a:p>
            <a:endParaRPr lang="en-US" dirty="0">
              <a:solidFill>
                <a:srgbClr val="006600"/>
              </a:solidFill>
            </a:endParaRPr>
          </a:p>
          <a:p>
            <a:r>
              <a:rPr lang="en-US" sz="2800" b="1" dirty="0">
                <a:solidFill>
                  <a:srgbClr val="006600"/>
                </a:solidFill>
              </a:rPr>
              <a:t>Supplemental Procedures or Regulations </a:t>
            </a:r>
          </a:p>
          <a:p>
            <a:pPr marL="342900" indent="-342900">
              <a:buFont typeface="Arial"/>
              <a:buChar char="•"/>
            </a:pPr>
            <a:r>
              <a:rPr lang="en-US" sz="2400" dirty="0">
                <a:solidFill>
                  <a:srgbClr val="006600"/>
                </a:solidFill>
              </a:rPr>
              <a:t>May initially be developed, revised, and approved as part of the approval of a new or revised UP, but may also be revised or updated without additional review and approval of the approving authority</a:t>
            </a:r>
          </a:p>
          <a:p>
            <a:endParaRPr lang="en-US" sz="2400" dirty="0">
              <a:solidFill>
                <a:srgbClr val="006600"/>
              </a:solidFill>
            </a:endParaRPr>
          </a:p>
        </p:txBody>
      </p:sp>
    </p:spTree>
    <p:extLst>
      <p:ext uri="{BB962C8B-B14F-4D97-AF65-F5344CB8AC3E}">
        <p14:creationId xmlns:p14="http://schemas.microsoft.com/office/powerpoint/2010/main" val="823242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685800"/>
          </a:xfrm>
        </p:spPr>
        <p:txBody>
          <a:bodyPr/>
          <a:lstStyle/>
          <a:p>
            <a:r>
              <a:rPr lang="en-US" dirty="0"/>
              <a:t>Policy Review</a:t>
            </a:r>
          </a:p>
        </p:txBody>
      </p:sp>
      <p:sp>
        <p:nvSpPr>
          <p:cNvPr id="5" name="Rectangle 4"/>
          <p:cNvSpPr/>
          <p:nvPr/>
        </p:nvSpPr>
        <p:spPr>
          <a:xfrm>
            <a:off x="1066800" y="1025703"/>
            <a:ext cx="7543800" cy="4893647"/>
          </a:xfrm>
          <a:prstGeom prst="rect">
            <a:avLst/>
          </a:prstGeom>
        </p:spPr>
        <p:txBody>
          <a:bodyPr wrap="square">
            <a:spAutoFit/>
          </a:bodyPr>
          <a:lstStyle/>
          <a:p>
            <a:pPr marL="342900" indent="-342900">
              <a:buFont typeface="Arial"/>
              <a:buChar char="•"/>
            </a:pPr>
            <a:r>
              <a:rPr lang="en-US" sz="2600" dirty="0">
                <a:solidFill>
                  <a:srgbClr val="006600"/>
                </a:solidFill>
              </a:rPr>
              <a:t>Every University Policy will be reviewed </a:t>
            </a:r>
            <a:r>
              <a:rPr lang="en-US" sz="2600" u="sng" dirty="0">
                <a:solidFill>
                  <a:srgbClr val="006600"/>
                </a:solidFill>
              </a:rPr>
              <a:t>at least every five years</a:t>
            </a:r>
            <a:r>
              <a:rPr lang="en-US" sz="2600" dirty="0">
                <a:solidFill>
                  <a:srgbClr val="006600"/>
                </a:solidFill>
              </a:rPr>
              <a:t> by the Responsible Office for that policy, or more frequently, if necessary.  </a:t>
            </a:r>
          </a:p>
          <a:p>
            <a:pPr marL="342900" indent="-342900">
              <a:buFont typeface="Arial"/>
              <a:buChar char="•"/>
            </a:pPr>
            <a:r>
              <a:rPr lang="en-US" sz="2600" dirty="0">
                <a:solidFill>
                  <a:srgbClr val="006600"/>
                </a:solidFill>
              </a:rPr>
              <a:t>Responsible Office will </a:t>
            </a:r>
            <a:r>
              <a:rPr lang="en-US" sz="2600" u="sng" dirty="0">
                <a:solidFill>
                  <a:srgbClr val="006600"/>
                </a:solidFill>
              </a:rPr>
              <a:t>propose revisions or updates </a:t>
            </a:r>
            <a:r>
              <a:rPr lang="en-US" sz="2600" dirty="0">
                <a:solidFill>
                  <a:srgbClr val="006600"/>
                </a:solidFill>
              </a:rPr>
              <a:t>on an as-needed basis to keep the Policy current and </a:t>
            </a:r>
            <a:r>
              <a:rPr lang="en-US" sz="2600" u="sng" dirty="0">
                <a:solidFill>
                  <a:srgbClr val="006600"/>
                </a:solidFill>
              </a:rPr>
              <a:t>whenever necessary</a:t>
            </a:r>
            <a:r>
              <a:rPr lang="en-US" sz="2600" dirty="0">
                <a:solidFill>
                  <a:srgbClr val="006600"/>
                </a:solidFill>
              </a:rPr>
              <a:t> to comply with regulatory changes or changes in business operations. </a:t>
            </a:r>
          </a:p>
          <a:p>
            <a:pPr marL="342900" indent="-342900">
              <a:buFont typeface="Arial"/>
              <a:buChar char="•"/>
            </a:pPr>
            <a:r>
              <a:rPr lang="en-US" sz="2600" dirty="0">
                <a:solidFill>
                  <a:srgbClr val="006600"/>
                </a:solidFill>
              </a:rPr>
              <a:t>Office of Legal Affairs will </a:t>
            </a:r>
            <a:r>
              <a:rPr lang="en-US" sz="2600" u="sng" dirty="0">
                <a:solidFill>
                  <a:srgbClr val="006600"/>
                </a:solidFill>
              </a:rPr>
              <a:t>oversee</a:t>
            </a:r>
            <a:r>
              <a:rPr lang="en-US" sz="2600" dirty="0">
                <a:solidFill>
                  <a:srgbClr val="006600"/>
                </a:solidFill>
              </a:rPr>
              <a:t> the review/revision process. </a:t>
            </a:r>
          </a:p>
          <a:p>
            <a:pPr marL="342900" indent="-342900">
              <a:buFont typeface="Arial"/>
              <a:buChar char="•"/>
            </a:pPr>
            <a:r>
              <a:rPr lang="en-US" sz="2600" dirty="0">
                <a:solidFill>
                  <a:srgbClr val="006600"/>
                </a:solidFill>
              </a:rPr>
              <a:t>Policy revisions will follow the same </a:t>
            </a:r>
            <a:r>
              <a:rPr lang="en-US" sz="2600" u="sng" dirty="0">
                <a:solidFill>
                  <a:srgbClr val="006600"/>
                </a:solidFill>
              </a:rPr>
              <a:t>review and approval process</a:t>
            </a:r>
            <a:r>
              <a:rPr lang="en-US" sz="2600" dirty="0">
                <a:solidFill>
                  <a:srgbClr val="006600"/>
                </a:solidFill>
              </a:rPr>
              <a:t> as for new University Policies.</a:t>
            </a:r>
          </a:p>
        </p:txBody>
      </p:sp>
    </p:spTree>
    <p:extLst>
      <p:ext uri="{BB962C8B-B14F-4D97-AF65-F5344CB8AC3E}">
        <p14:creationId xmlns:p14="http://schemas.microsoft.com/office/powerpoint/2010/main" val="11181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143000"/>
          </a:xfrm>
        </p:spPr>
        <p:txBody>
          <a:bodyPr/>
          <a:lstStyle/>
          <a:p>
            <a:r>
              <a:rPr lang="en-US" dirty="0"/>
              <a:t>Policy Publication/Distribution</a:t>
            </a:r>
          </a:p>
        </p:txBody>
      </p:sp>
      <p:sp>
        <p:nvSpPr>
          <p:cNvPr id="5" name="Rectangle 4"/>
          <p:cNvSpPr/>
          <p:nvPr/>
        </p:nvSpPr>
        <p:spPr>
          <a:xfrm>
            <a:off x="1066800" y="1066800"/>
            <a:ext cx="7543800" cy="4708981"/>
          </a:xfrm>
          <a:prstGeom prst="rect">
            <a:avLst/>
          </a:prstGeom>
        </p:spPr>
        <p:txBody>
          <a:bodyPr wrap="square">
            <a:spAutoFit/>
          </a:bodyPr>
          <a:lstStyle/>
          <a:p>
            <a:pPr marL="342900" indent="-342900">
              <a:buFont typeface="Arial"/>
              <a:buChar char="•"/>
            </a:pPr>
            <a:r>
              <a:rPr lang="en-US" sz="2400" dirty="0">
                <a:solidFill>
                  <a:srgbClr val="006600"/>
                </a:solidFill>
              </a:rPr>
              <a:t>All approved University Policies and supplemental procedures or regulations will be </a:t>
            </a:r>
            <a:r>
              <a:rPr lang="en-US" sz="2400" u="sng" dirty="0">
                <a:solidFill>
                  <a:srgbClr val="006600"/>
                </a:solidFill>
              </a:rPr>
              <a:t>published</a:t>
            </a:r>
            <a:r>
              <a:rPr lang="en-US" sz="2400" dirty="0">
                <a:solidFill>
                  <a:srgbClr val="006600"/>
                </a:solidFill>
              </a:rPr>
              <a:t> on the official University Policy site (</a:t>
            </a:r>
            <a:r>
              <a:rPr lang="en-US" sz="2400" dirty="0">
                <a:solidFill>
                  <a:srgbClr val="006600"/>
                </a:solidFill>
                <a:hlinkClick r:id="rId2"/>
              </a:rPr>
              <a:t>legal.uncc.edu/policies/university-policies</a:t>
            </a:r>
            <a:r>
              <a:rPr lang="en-US" sz="2400" dirty="0">
                <a:solidFill>
                  <a:srgbClr val="006600"/>
                </a:solidFill>
              </a:rPr>
              <a:t>).  </a:t>
            </a:r>
          </a:p>
          <a:p>
            <a:endParaRPr lang="en-US" dirty="0">
              <a:solidFill>
                <a:srgbClr val="006600"/>
              </a:solidFill>
            </a:endParaRPr>
          </a:p>
          <a:p>
            <a:pPr marL="342900" indent="-342900">
              <a:buFont typeface="Arial"/>
              <a:buChar char="•"/>
            </a:pPr>
            <a:r>
              <a:rPr lang="en-US" sz="2400" dirty="0">
                <a:solidFill>
                  <a:srgbClr val="006600"/>
                </a:solidFill>
              </a:rPr>
              <a:t>If a unit wishes to include University Policies on its website, it must do so by </a:t>
            </a:r>
            <a:r>
              <a:rPr lang="en-US" sz="2400" u="sng" dirty="0">
                <a:solidFill>
                  <a:srgbClr val="006600"/>
                </a:solidFill>
              </a:rPr>
              <a:t>linking to the official University Policy site</a:t>
            </a:r>
            <a:r>
              <a:rPr lang="en-US" sz="2400" dirty="0">
                <a:solidFill>
                  <a:srgbClr val="006600"/>
                </a:solidFill>
              </a:rPr>
              <a:t> to ensure that the official version is referenced.  </a:t>
            </a:r>
          </a:p>
          <a:p>
            <a:pPr marL="342900" indent="-342900">
              <a:buFont typeface="Arial"/>
              <a:buChar char="•"/>
            </a:pPr>
            <a:endParaRPr lang="en-US" dirty="0">
              <a:solidFill>
                <a:srgbClr val="006600"/>
              </a:solidFill>
            </a:endParaRPr>
          </a:p>
          <a:p>
            <a:pPr marL="342900" indent="-342900">
              <a:buFont typeface="Arial"/>
              <a:buChar char="•"/>
            </a:pPr>
            <a:r>
              <a:rPr lang="en-US" sz="2400" dirty="0">
                <a:solidFill>
                  <a:srgbClr val="006600"/>
                </a:solidFill>
              </a:rPr>
              <a:t>The official University Policy site will be the only site that carries the assurance that the University Policies posted on it are </a:t>
            </a:r>
            <a:r>
              <a:rPr lang="en-US" sz="2400" u="sng" dirty="0">
                <a:solidFill>
                  <a:srgbClr val="006600"/>
                </a:solidFill>
              </a:rPr>
              <a:t>current and correct</a:t>
            </a:r>
            <a:r>
              <a:rPr lang="en-US" sz="2400" dirty="0">
                <a:solidFill>
                  <a:srgbClr val="006600"/>
                </a:solidFill>
              </a:rPr>
              <a:t>.</a:t>
            </a:r>
          </a:p>
        </p:txBody>
      </p:sp>
    </p:spTree>
    <p:extLst>
      <p:ext uri="{BB962C8B-B14F-4D97-AF65-F5344CB8AC3E}">
        <p14:creationId xmlns:p14="http://schemas.microsoft.com/office/powerpoint/2010/main" val="22505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710"/>
            <a:ext cx="8610600" cy="1020262"/>
          </a:xfrm>
        </p:spPr>
        <p:txBody>
          <a:bodyPr>
            <a:normAutofit fontScale="90000"/>
          </a:bodyPr>
          <a:lstStyle/>
          <a:p>
            <a:r>
              <a:rPr lang="en-US" dirty="0"/>
              <a:t>Policy Development or Revision,</a:t>
            </a:r>
            <a:br>
              <a:rPr lang="en-US" dirty="0"/>
            </a:br>
            <a:r>
              <a:rPr lang="en-US" dirty="0"/>
              <a:t>Step-by-Step</a:t>
            </a:r>
            <a:r>
              <a:rPr lang="en-US" sz="2800" dirty="0"/>
              <a:t/>
            </a:r>
            <a:br>
              <a:rPr lang="en-US" sz="2800" dirty="0"/>
            </a:br>
            <a:r>
              <a:rPr lang="en-US" sz="2200" b="0" dirty="0">
                <a:hlinkClick r:id="rId2" action="ppaction://hlinkfile"/>
              </a:rPr>
              <a:t>legal.uncc.edu/sites/legal.uncc.edu/files/media/UP-805-Procedures.pdf</a:t>
            </a:r>
            <a:endParaRPr lang="en-US" sz="2200" b="0" dirty="0"/>
          </a:p>
        </p:txBody>
      </p:sp>
      <p:sp>
        <p:nvSpPr>
          <p:cNvPr id="4" name="Rectangle 3"/>
          <p:cNvSpPr/>
          <p:nvPr/>
        </p:nvSpPr>
        <p:spPr>
          <a:xfrm>
            <a:off x="838200" y="4152348"/>
            <a:ext cx="7471410" cy="2209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171450" lvl="1">
              <a:spcAft>
                <a:spcPts val="600"/>
              </a:spcAft>
            </a:pPr>
            <a:endParaRPr lang="en-US" sz="2200" dirty="0">
              <a:solidFill>
                <a:srgbClr val="006600"/>
              </a:solidFill>
            </a:endParaRPr>
          </a:p>
          <a:p>
            <a:pPr marL="514350" lvl="1" indent="-342900">
              <a:spcAft>
                <a:spcPts val="600"/>
              </a:spcAft>
              <a:buFont typeface="Arial" panose="020B0604020202020204" pitchFamily="34" charset="0"/>
              <a:buChar char="•"/>
            </a:pPr>
            <a:r>
              <a:rPr lang="en-US" sz="2200" dirty="0">
                <a:solidFill>
                  <a:srgbClr val="006600"/>
                </a:solidFill>
              </a:rPr>
              <a:t>OLA reviews new policy draft or revision</a:t>
            </a:r>
          </a:p>
          <a:p>
            <a:pPr marL="514350" lvl="1" indent="-342900">
              <a:spcAft>
                <a:spcPts val="600"/>
              </a:spcAft>
              <a:buFont typeface="Arial" panose="020B0604020202020204" pitchFamily="34" charset="0"/>
              <a:buChar char="•"/>
            </a:pPr>
            <a:r>
              <a:rPr lang="en-US" sz="2200" dirty="0">
                <a:solidFill>
                  <a:srgbClr val="006600"/>
                </a:solidFill>
              </a:rPr>
              <a:t>OLA works with requestor/Policy Owner to develop draft of the new policy or revision</a:t>
            </a:r>
          </a:p>
          <a:p>
            <a:pPr marL="514350" lvl="1" indent="-342900">
              <a:spcAft>
                <a:spcPts val="600"/>
              </a:spcAft>
              <a:buFont typeface="Arial" panose="020B0604020202020204" pitchFamily="34" charset="0"/>
              <a:buChar char="•"/>
            </a:pPr>
            <a:r>
              <a:rPr lang="en-US" sz="2200" dirty="0">
                <a:solidFill>
                  <a:srgbClr val="006600"/>
                </a:solidFill>
              </a:rPr>
              <a:t>OLA makes recommendations </a:t>
            </a:r>
            <a:r>
              <a:rPr lang="en-US" sz="2400" dirty="0">
                <a:solidFill>
                  <a:srgbClr val="006600"/>
                </a:solidFill>
              </a:rPr>
              <a:t>as to form, format, clarity, substance, and legal implications</a:t>
            </a:r>
            <a:endParaRPr lang="en-US" sz="2200" dirty="0">
              <a:solidFill>
                <a:srgbClr val="006600"/>
              </a:solidFill>
            </a:endParaRPr>
          </a:p>
          <a:p>
            <a:pPr marL="171450" lvl="1"/>
            <a:endParaRPr lang="en-US" sz="2000" dirty="0"/>
          </a:p>
          <a:p>
            <a:pPr marL="171450" lvl="1"/>
            <a:endParaRPr lang="en-US" sz="1600" dirty="0"/>
          </a:p>
        </p:txBody>
      </p:sp>
      <p:sp>
        <p:nvSpPr>
          <p:cNvPr id="5" name="Rectangle 4"/>
          <p:cNvSpPr/>
          <p:nvPr/>
        </p:nvSpPr>
        <p:spPr>
          <a:xfrm>
            <a:off x="3962400" y="3773789"/>
            <a:ext cx="1435608" cy="378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2</a:t>
            </a:r>
          </a:p>
        </p:txBody>
      </p:sp>
      <p:grpSp>
        <p:nvGrpSpPr>
          <p:cNvPr id="7" name="Group 6">
            <a:extLst>
              <a:ext uri="{FF2B5EF4-FFF2-40B4-BE49-F238E27FC236}">
                <a16:creationId xmlns:a16="http://schemas.microsoft.com/office/drawing/2014/main" xmlns="" id="{6D0CE084-6757-DD4D-833A-CDE65C226C52}"/>
              </a:ext>
            </a:extLst>
          </p:cNvPr>
          <p:cNvGrpSpPr/>
          <p:nvPr/>
        </p:nvGrpSpPr>
        <p:grpSpPr>
          <a:xfrm>
            <a:off x="990600" y="1835491"/>
            <a:ext cx="7559040" cy="1530058"/>
            <a:chOff x="838200" y="2123325"/>
            <a:chExt cx="7559040" cy="1530058"/>
          </a:xfrm>
        </p:grpSpPr>
        <p:sp>
          <p:nvSpPr>
            <p:cNvPr id="3" name="Rectangle 2"/>
            <p:cNvSpPr/>
            <p:nvPr/>
          </p:nvSpPr>
          <p:spPr>
            <a:xfrm>
              <a:off x="838200" y="2240687"/>
              <a:ext cx="7559040" cy="141269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	      </a:t>
              </a:r>
            </a:p>
            <a:p>
              <a:endParaRPr lang="en-US" sz="1400" dirty="0"/>
            </a:p>
            <a:p>
              <a:r>
                <a:rPr lang="en-US" sz="1400" dirty="0"/>
                <a:t>	</a:t>
              </a:r>
            </a:p>
            <a:p>
              <a:r>
                <a:rPr lang="en-US" sz="1400" dirty="0"/>
                <a:t>	</a:t>
              </a:r>
            </a:p>
            <a:p>
              <a:pPr marL="342900" indent="-342900">
                <a:spcAft>
                  <a:spcPts val="600"/>
                </a:spcAft>
                <a:buFont typeface="Arial" panose="020B0604020202020204" pitchFamily="34" charset="0"/>
                <a:buChar char="•"/>
              </a:pPr>
              <a:r>
                <a:rPr lang="en-US" sz="2200" dirty="0">
                  <a:solidFill>
                    <a:srgbClr val="006600"/>
                  </a:solidFill>
                </a:rPr>
                <a:t>New policy or revision requests must be initiated by Chancellor or a Chancellor’s Cabinet member or designee</a:t>
              </a:r>
            </a:p>
            <a:p>
              <a:pPr marL="285750" indent="-285750">
                <a:spcAft>
                  <a:spcPts val="600"/>
                </a:spcAft>
                <a:buFont typeface="Arial" panose="020B0604020202020204" pitchFamily="34" charset="0"/>
                <a:buChar char="•"/>
              </a:pPr>
              <a:r>
                <a:rPr lang="en-US" sz="2200" dirty="0">
                  <a:solidFill>
                    <a:srgbClr val="006600"/>
                  </a:solidFill>
                </a:rPr>
                <a:t>Requests must be sent to the Office of Legal Affairs (OLA)</a:t>
              </a:r>
              <a:endParaRPr lang="en-US" sz="1400" dirty="0"/>
            </a:p>
            <a:p>
              <a:endParaRPr lang="en-US" sz="1400" dirty="0"/>
            </a:p>
            <a:p>
              <a:endParaRPr lang="en-US" sz="1400" dirty="0"/>
            </a:p>
          </p:txBody>
        </p:sp>
        <p:sp>
          <p:nvSpPr>
            <p:cNvPr id="6" name="Rectangle 5"/>
            <p:cNvSpPr/>
            <p:nvPr/>
          </p:nvSpPr>
          <p:spPr>
            <a:xfrm>
              <a:off x="3810000" y="2123325"/>
              <a:ext cx="1435608" cy="378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1</a:t>
              </a:r>
            </a:p>
          </p:txBody>
        </p:sp>
      </p:grpSp>
    </p:spTree>
    <p:extLst>
      <p:ext uri="{BB962C8B-B14F-4D97-AF65-F5344CB8AC3E}">
        <p14:creationId xmlns:p14="http://schemas.microsoft.com/office/powerpoint/2010/main" val="353253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066800"/>
          </a:xfrm>
        </p:spPr>
        <p:txBody>
          <a:bodyPr>
            <a:noAutofit/>
          </a:bodyPr>
          <a:lstStyle/>
          <a:p>
            <a:r>
              <a:rPr lang="en-US" sz="3600" dirty="0"/>
              <a:t>Why do we need University Policies, anyway?</a:t>
            </a:r>
          </a:p>
        </p:txBody>
      </p:sp>
      <p:sp>
        <p:nvSpPr>
          <p:cNvPr id="4" name="Rectangle 3"/>
          <p:cNvSpPr/>
          <p:nvPr/>
        </p:nvSpPr>
        <p:spPr>
          <a:xfrm>
            <a:off x="990600" y="1524000"/>
            <a:ext cx="7696200" cy="5109091"/>
          </a:xfrm>
          <a:prstGeom prst="rect">
            <a:avLst/>
          </a:prstGeom>
        </p:spPr>
        <p:txBody>
          <a:bodyPr wrap="square">
            <a:spAutoFit/>
          </a:bodyPr>
          <a:lstStyle/>
          <a:p>
            <a:pPr>
              <a:spcAft>
                <a:spcPts val="600"/>
              </a:spcAft>
            </a:pPr>
            <a:r>
              <a:rPr lang="en-US" sz="2600" dirty="0">
                <a:solidFill>
                  <a:srgbClr val="006600"/>
                </a:solidFill>
              </a:rPr>
              <a:t>University Policies support </a:t>
            </a:r>
            <a:r>
              <a:rPr lang="en-US" sz="2600" u="sng" dirty="0">
                <a:solidFill>
                  <a:srgbClr val="006600"/>
                </a:solidFill>
              </a:rPr>
              <a:t>institutional stability</a:t>
            </a:r>
            <a:r>
              <a:rPr lang="en-US" sz="2600" dirty="0">
                <a:solidFill>
                  <a:srgbClr val="006600"/>
                </a:solidFill>
              </a:rPr>
              <a:t> and enhance </a:t>
            </a:r>
            <a:r>
              <a:rPr lang="en-US" sz="2600" u="sng" dirty="0">
                <a:solidFill>
                  <a:srgbClr val="006600"/>
                </a:solidFill>
              </a:rPr>
              <a:t>University’s mission</a:t>
            </a:r>
            <a:r>
              <a:rPr lang="en-US" sz="2600" dirty="0">
                <a:solidFill>
                  <a:srgbClr val="006600"/>
                </a:solidFill>
              </a:rPr>
              <a:t>:</a:t>
            </a:r>
            <a:endParaRPr lang="en-US" sz="2600" u="sng" dirty="0">
              <a:solidFill>
                <a:srgbClr val="006600"/>
              </a:solidFill>
            </a:endParaRPr>
          </a:p>
          <a:p>
            <a:pPr marL="342900" indent="-342900">
              <a:spcAft>
                <a:spcPts val="600"/>
              </a:spcAft>
              <a:buFont typeface="Arial"/>
              <a:buChar char="•"/>
            </a:pPr>
            <a:r>
              <a:rPr lang="en-US" sz="2600" u="sng" dirty="0">
                <a:solidFill>
                  <a:srgbClr val="006600"/>
                </a:solidFill>
              </a:rPr>
              <a:t>Inform</a:t>
            </a:r>
            <a:r>
              <a:rPr lang="en-US" sz="2600" dirty="0">
                <a:solidFill>
                  <a:srgbClr val="006600"/>
                </a:solidFill>
              </a:rPr>
              <a:t> &amp; </a:t>
            </a:r>
            <a:r>
              <a:rPr lang="en-US" sz="2600" u="sng" dirty="0">
                <a:solidFill>
                  <a:srgbClr val="006600"/>
                </a:solidFill>
              </a:rPr>
              <a:t>educate</a:t>
            </a:r>
            <a:r>
              <a:rPr lang="en-US" sz="2600" dirty="0">
                <a:solidFill>
                  <a:srgbClr val="006600"/>
                </a:solidFill>
              </a:rPr>
              <a:t> University community</a:t>
            </a:r>
          </a:p>
          <a:p>
            <a:pPr marL="342900" indent="-342900">
              <a:spcAft>
                <a:spcPts val="600"/>
              </a:spcAft>
              <a:buFont typeface="Arial"/>
              <a:buChar char="•"/>
            </a:pPr>
            <a:r>
              <a:rPr lang="en-US" sz="2600" dirty="0">
                <a:solidFill>
                  <a:srgbClr val="006600"/>
                </a:solidFill>
              </a:rPr>
              <a:t>Provide </a:t>
            </a:r>
            <a:r>
              <a:rPr lang="en-US" sz="2600" u="sng" dirty="0">
                <a:solidFill>
                  <a:srgbClr val="006600"/>
                </a:solidFill>
              </a:rPr>
              <a:t>clarity</a:t>
            </a:r>
            <a:r>
              <a:rPr lang="en-US" sz="2600" dirty="0">
                <a:solidFill>
                  <a:srgbClr val="006600"/>
                </a:solidFill>
              </a:rPr>
              <a:t> &amp; </a:t>
            </a:r>
            <a:r>
              <a:rPr lang="en-US" sz="2600" u="sng" dirty="0">
                <a:solidFill>
                  <a:srgbClr val="006600"/>
                </a:solidFill>
              </a:rPr>
              <a:t>guidance</a:t>
            </a:r>
            <a:r>
              <a:rPr lang="en-US" sz="2600" dirty="0">
                <a:solidFill>
                  <a:srgbClr val="006600"/>
                </a:solidFill>
              </a:rPr>
              <a:t> to University community</a:t>
            </a:r>
          </a:p>
          <a:p>
            <a:pPr marL="342900" indent="-342900">
              <a:spcAft>
                <a:spcPts val="600"/>
              </a:spcAft>
              <a:buFont typeface="Arial"/>
              <a:buChar char="•"/>
            </a:pPr>
            <a:r>
              <a:rPr lang="en-US" sz="2600" dirty="0">
                <a:solidFill>
                  <a:srgbClr val="006600"/>
                </a:solidFill>
              </a:rPr>
              <a:t>Promote </a:t>
            </a:r>
            <a:r>
              <a:rPr lang="en-US" sz="2600" u="sng" dirty="0">
                <a:solidFill>
                  <a:srgbClr val="006600"/>
                </a:solidFill>
              </a:rPr>
              <a:t>consistency</a:t>
            </a:r>
            <a:r>
              <a:rPr lang="en-US" sz="2600" dirty="0">
                <a:solidFill>
                  <a:srgbClr val="006600"/>
                </a:solidFill>
              </a:rPr>
              <a:t> in treatment of issues</a:t>
            </a:r>
          </a:p>
          <a:p>
            <a:pPr marL="342900" indent="-342900">
              <a:spcAft>
                <a:spcPts val="600"/>
              </a:spcAft>
              <a:buFont typeface="Arial"/>
              <a:buChar char="•"/>
            </a:pPr>
            <a:r>
              <a:rPr lang="en-US" sz="2600" u="sng" dirty="0">
                <a:solidFill>
                  <a:srgbClr val="006600"/>
                </a:solidFill>
              </a:rPr>
              <a:t>Set standards</a:t>
            </a:r>
            <a:r>
              <a:rPr lang="en-US" sz="2600" dirty="0">
                <a:solidFill>
                  <a:srgbClr val="006600"/>
                </a:solidFill>
              </a:rPr>
              <a:t> for </a:t>
            </a:r>
            <a:r>
              <a:rPr lang="en-US" sz="2600" u="sng" dirty="0">
                <a:solidFill>
                  <a:srgbClr val="006600"/>
                </a:solidFill>
              </a:rPr>
              <a:t>community behaviors</a:t>
            </a:r>
          </a:p>
          <a:p>
            <a:pPr marL="342900" indent="-342900">
              <a:spcAft>
                <a:spcPts val="600"/>
              </a:spcAft>
              <a:buFont typeface="Arial"/>
              <a:buChar char="•"/>
            </a:pPr>
            <a:r>
              <a:rPr lang="en-US" sz="2600" dirty="0">
                <a:solidFill>
                  <a:srgbClr val="006600"/>
                </a:solidFill>
              </a:rPr>
              <a:t>Facilitate </a:t>
            </a:r>
            <a:r>
              <a:rPr lang="en-US" sz="2600" u="sng" dirty="0">
                <a:solidFill>
                  <a:srgbClr val="006600"/>
                </a:solidFill>
              </a:rPr>
              <a:t>operational efficiencies</a:t>
            </a:r>
          </a:p>
          <a:p>
            <a:pPr marL="342900" indent="-342900">
              <a:spcAft>
                <a:spcPts val="600"/>
              </a:spcAft>
              <a:buFont typeface="Arial"/>
              <a:buChar char="•"/>
            </a:pPr>
            <a:r>
              <a:rPr lang="en-US" sz="2600" dirty="0">
                <a:solidFill>
                  <a:srgbClr val="006600"/>
                </a:solidFill>
              </a:rPr>
              <a:t>Establish </a:t>
            </a:r>
            <a:r>
              <a:rPr lang="en-US" sz="2600" u="sng" dirty="0">
                <a:solidFill>
                  <a:srgbClr val="006600"/>
                </a:solidFill>
              </a:rPr>
              <a:t>responsibility</a:t>
            </a:r>
            <a:r>
              <a:rPr lang="en-US" sz="2600" dirty="0">
                <a:solidFill>
                  <a:srgbClr val="006600"/>
                </a:solidFill>
              </a:rPr>
              <a:t> &amp; </a:t>
            </a:r>
            <a:r>
              <a:rPr lang="en-US" sz="2600" u="sng" dirty="0">
                <a:solidFill>
                  <a:srgbClr val="006600"/>
                </a:solidFill>
              </a:rPr>
              <a:t>accountability</a:t>
            </a:r>
          </a:p>
          <a:p>
            <a:pPr marL="342900" indent="-342900">
              <a:spcAft>
                <a:spcPts val="600"/>
              </a:spcAft>
              <a:buFont typeface="Arial"/>
              <a:buChar char="•"/>
            </a:pPr>
            <a:r>
              <a:rPr lang="en-US" sz="2600" dirty="0">
                <a:solidFill>
                  <a:srgbClr val="006600"/>
                </a:solidFill>
              </a:rPr>
              <a:t>Enable coordinated </a:t>
            </a:r>
            <a:r>
              <a:rPr lang="en-US" sz="2600" u="sng" dirty="0">
                <a:solidFill>
                  <a:srgbClr val="006600"/>
                </a:solidFill>
              </a:rPr>
              <a:t>compliance</a:t>
            </a:r>
            <a:r>
              <a:rPr lang="en-US" sz="2600" dirty="0">
                <a:solidFill>
                  <a:srgbClr val="006600"/>
                </a:solidFill>
              </a:rPr>
              <a:t> with external laws, regulations, &amp; policies</a:t>
            </a:r>
          </a:p>
          <a:p>
            <a:pPr marL="342900" indent="-342900">
              <a:spcAft>
                <a:spcPts val="600"/>
              </a:spcAft>
              <a:buFont typeface="Arial"/>
              <a:buChar char="•"/>
            </a:pPr>
            <a:r>
              <a:rPr lang="en-US" sz="2600" dirty="0">
                <a:solidFill>
                  <a:srgbClr val="006600"/>
                </a:solidFill>
              </a:rPr>
              <a:t>Reduce </a:t>
            </a:r>
            <a:r>
              <a:rPr lang="en-US" sz="2600" u="sng" dirty="0">
                <a:solidFill>
                  <a:srgbClr val="006600"/>
                </a:solidFill>
              </a:rPr>
              <a:t>institutional risk</a:t>
            </a:r>
            <a:r>
              <a:rPr lang="en-US" sz="2600" dirty="0">
                <a:solidFill>
                  <a:srgbClr val="006600"/>
                </a:solidFill>
              </a:rPr>
              <a:t> </a:t>
            </a:r>
          </a:p>
        </p:txBody>
      </p:sp>
    </p:spTree>
    <p:extLst>
      <p:ext uri="{BB962C8B-B14F-4D97-AF65-F5344CB8AC3E}">
        <p14:creationId xmlns:p14="http://schemas.microsoft.com/office/powerpoint/2010/main" val="326884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7615"/>
            <a:ext cx="8610600" cy="1081227"/>
          </a:xfrm>
        </p:spPr>
        <p:txBody>
          <a:bodyPr>
            <a:noAutofit/>
          </a:bodyPr>
          <a:lstStyle/>
          <a:p>
            <a:r>
              <a:rPr lang="en-US" sz="3600" dirty="0"/>
              <a:t>Policy Development/Revision, </a:t>
            </a:r>
            <a:br>
              <a:rPr lang="en-US" sz="3600" dirty="0"/>
            </a:br>
            <a:r>
              <a:rPr lang="en-US" sz="3600" dirty="0"/>
              <a:t>Step-by-Step</a:t>
            </a:r>
          </a:p>
        </p:txBody>
      </p:sp>
      <p:grpSp>
        <p:nvGrpSpPr>
          <p:cNvPr id="4" name="Group 3">
            <a:extLst>
              <a:ext uri="{FF2B5EF4-FFF2-40B4-BE49-F238E27FC236}">
                <a16:creationId xmlns:a16="http://schemas.microsoft.com/office/drawing/2014/main" xmlns="" id="{D7A28EE4-2515-ED40-96F5-5312D113AFD6}"/>
              </a:ext>
            </a:extLst>
          </p:cNvPr>
          <p:cNvGrpSpPr/>
          <p:nvPr/>
        </p:nvGrpSpPr>
        <p:grpSpPr>
          <a:xfrm>
            <a:off x="914400" y="1388403"/>
            <a:ext cx="7562850" cy="2899409"/>
            <a:chOff x="914400" y="1388403"/>
            <a:chExt cx="7562850" cy="2899409"/>
          </a:xfrm>
        </p:grpSpPr>
        <p:sp>
          <p:nvSpPr>
            <p:cNvPr id="13" name="Rectangle 12"/>
            <p:cNvSpPr/>
            <p:nvPr/>
          </p:nvSpPr>
          <p:spPr>
            <a:xfrm>
              <a:off x="914400" y="1773212"/>
              <a:ext cx="7562850" cy="2514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171450" lvl="1"/>
              <a:endParaRPr lang="en-US" sz="1600" dirty="0"/>
            </a:p>
            <a:p>
              <a:endParaRPr lang="en-US" sz="2400" dirty="0">
                <a:solidFill>
                  <a:srgbClr val="006600"/>
                </a:solidFill>
              </a:endParaRPr>
            </a:p>
            <a:p>
              <a:pPr marL="342900" indent="-342900">
                <a:buFont typeface="Arial"/>
                <a:buChar char="•"/>
              </a:pPr>
              <a:r>
                <a:rPr lang="en-US" sz="2400" dirty="0">
                  <a:solidFill>
                    <a:srgbClr val="006600"/>
                  </a:solidFill>
                </a:rPr>
                <a:t>Once revision/drafting process is complete, OLA determines that draft is in good legal form</a:t>
              </a:r>
            </a:p>
            <a:p>
              <a:pPr marL="285750" indent="-285750">
                <a:buFont typeface="Arial" panose="020B0604020202020204" pitchFamily="34" charset="0"/>
                <a:buChar char="•"/>
              </a:pPr>
              <a:r>
                <a:rPr lang="en-US" sz="2400" dirty="0">
                  <a:solidFill>
                    <a:srgbClr val="006600"/>
                  </a:solidFill>
                </a:rPr>
                <a:t>OLA emails to Chancellor and Cabinet members:</a:t>
              </a:r>
            </a:p>
            <a:p>
              <a:pPr marL="742950" lvl="1" indent="-285750">
                <a:buFont typeface="Wingdings" panose="05000000000000000000" pitchFamily="2" charset="2"/>
                <a:buChar char="Ø"/>
              </a:pPr>
              <a:r>
                <a:rPr lang="en-US" sz="2400" dirty="0">
                  <a:solidFill>
                    <a:srgbClr val="006600"/>
                  </a:solidFill>
                </a:rPr>
                <a:t>New policy draft or redlined version of revised policy</a:t>
              </a:r>
            </a:p>
            <a:p>
              <a:pPr marL="742950" lvl="1" indent="-285750">
                <a:buFont typeface="Wingdings" panose="05000000000000000000" pitchFamily="2" charset="2"/>
                <a:buChar char="Ø"/>
              </a:pPr>
              <a:r>
                <a:rPr lang="en-US" sz="2400" dirty="0">
                  <a:solidFill>
                    <a:srgbClr val="006600"/>
                  </a:solidFill>
                </a:rPr>
                <a:t>Explanatory memo</a:t>
              </a:r>
            </a:p>
            <a:p>
              <a:pPr marL="285750" indent="-285750">
                <a:buFont typeface="Arial" panose="020B0604020202020204" pitchFamily="34" charset="0"/>
                <a:buChar char="•"/>
              </a:pPr>
              <a:r>
                <a:rPr lang="en-US" sz="2400" dirty="0">
                  <a:solidFill>
                    <a:srgbClr val="006600"/>
                  </a:solidFill>
                </a:rPr>
                <a:t>OLA sets a deadline for comments</a:t>
              </a:r>
            </a:p>
            <a:p>
              <a:pPr marL="171450" lvl="1"/>
              <a:endParaRPr lang="en-US" sz="2000" dirty="0"/>
            </a:p>
            <a:p>
              <a:pPr marL="171450" lvl="1"/>
              <a:endParaRPr lang="en-US" sz="1600" dirty="0"/>
            </a:p>
          </p:txBody>
        </p:sp>
        <p:sp>
          <p:nvSpPr>
            <p:cNvPr id="11" name="Rectangle 10"/>
            <p:cNvSpPr/>
            <p:nvPr/>
          </p:nvSpPr>
          <p:spPr>
            <a:xfrm>
              <a:off x="3978021" y="1388403"/>
              <a:ext cx="1435608" cy="378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3</a:t>
              </a:r>
            </a:p>
          </p:txBody>
        </p:sp>
      </p:grpSp>
      <p:grpSp>
        <p:nvGrpSpPr>
          <p:cNvPr id="3" name="Group 2">
            <a:extLst>
              <a:ext uri="{FF2B5EF4-FFF2-40B4-BE49-F238E27FC236}">
                <a16:creationId xmlns:a16="http://schemas.microsoft.com/office/drawing/2014/main" xmlns="" id="{521230F1-C57C-5F4C-BE5E-FB08A387893D}"/>
              </a:ext>
            </a:extLst>
          </p:cNvPr>
          <p:cNvGrpSpPr/>
          <p:nvPr/>
        </p:nvGrpSpPr>
        <p:grpSpPr>
          <a:xfrm>
            <a:off x="704850" y="4495800"/>
            <a:ext cx="7543800" cy="1856582"/>
            <a:chOff x="704850" y="4495800"/>
            <a:chExt cx="7543800" cy="1856582"/>
          </a:xfrm>
        </p:grpSpPr>
        <p:sp>
          <p:nvSpPr>
            <p:cNvPr id="12" name="Rectangle 11"/>
            <p:cNvSpPr/>
            <p:nvPr/>
          </p:nvSpPr>
          <p:spPr>
            <a:xfrm>
              <a:off x="704850" y="4752182"/>
              <a:ext cx="7543800" cy="16002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en-US" sz="1400" dirty="0"/>
                <a:t>	      </a:t>
              </a:r>
            </a:p>
            <a:p>
              <a:endParaRPr lang="en-US" sz="1400" dirty="0"/>
            </a:p>
            <a:p>
              <a:r>
                <a:rPr lang="en-US" sz="1400" dirty="0"/>
                <a:t>	</a:t>
              </a:r>
            </a:p>
            <a:p>
              <a:r>
                <a:rPr lang="en-US" sz="1400" dirty="0"/>
                <a:t>	</a:t>
              </a:r>
            </a:p>
            <a:p>
              <a:endParaRPr lang="en-US" sz="1400" dirty="0"/>
            </a:p>
            <a:p>
              <a:pPr marL="800100" lvl="1" indent="-342900">
                <a:buAutoNum type="arabicPeriod"/>
              </a:pPr>
              <a:endParaRPr lang="en-US" sz="1400" dirty="0"/>
            </a:p>
            <a:p>
              <a:endParaRPr lang="en-US" sz="1400" dirty="0"/>
            </a:p>
            <a:p>
              <a:endParaRPr lang="en-US" sz="2000" dirty="0"/>
            </a:p>
            <a:p>
              <a:pPr marL="285750" indent="-114300">
                <a:buFont typeface="Arial" panose="020B0604020202020204" pitchFamily="34" charset="0"/>
                <a:buChar char="•"/>
              </a:pPr>
              <a:endParaRPr lang="en-US" sz="2400" dirty="0"/>
            </a:p>
            <a:p>
              <a:pPr marL="285750" indent="-114300">
                <a:buFont typeface="Arial" panose="020B0604020202020204" pitchFamily="34" charset="0"/>
                <a:buChar char="•"/>
              </a:pPr>
              <a:endParaRPr lang="en-US" sz="2400" dirty="0">
                <a:solidFill>
                  <a:srgbClr val="006600"/>
                </a:solidFill>
              </a:endParaRPr>
            </a:p>
            <a:p>
              <a:pPr marL="514350" indent="-342900">
                <a:buFont typeface="Arial" panose="020B0604020202020204" pitchFamily="34" charset="0"/>
                <a:buChar char="•"/>
              </a:pPr>
              <a:r>
                <a:rPr lang="en-US" sz="2400" dirty="0">
                  <a:solidFill>
                    <a:srgbClr val="006600"/>
                  </a:solidFill>
                </a:rPr>
                <a:t>OLA collects comments/recommendations  from Chancellor, Cabinet members/designees</a:t>
              </a:r>
            </a:p>
            <a:p>
              <a:pPr marL="514350" indent="-342900">
                <a:buFont typeface="Arial" panose="020B0604020202020204" pitchFamily="34" charset="0"/>
                <a:buChar char="•"/>
              </a:pPr>
              <a:r>
                <a:rPr lang="en-US" sz="2400" dirty="0">
                  <a:solidFill>
                    <a:srgbClr val="006600"/>
                  </a:solidFill>
                </a:rPr>
                <a:t>OLA works with requestor/Policy Owner on additional revisions</a:t>
              </a:r>
            </a:p>
            <a:p>
              <a:pPr marL="171450"/>
              <a:endParaRPr lang="en-US" sz="24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1600" dirty="0"/>
            </a:p>
            <a:p>
              <a:pPr marL="342900" indent="-342900">
                <a:buAutoNum type="arabicPeriod"/>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14" name="Rectangle 13"/>
            <p:cNvSpPr/>
            <p:nvPr/>
          </p:nvSpPr>
          <p:spPr>
            <a:xfrm>
              <a:off x="3959185" y="4495800"/>
              <a:ext cx="1435608" cy="378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4</a:t>
              </a:r>
            </a:p>
          </p:txBody>
        </p:sp>
      </p:grpSp>
    </p:spTree>
    <p:extLst>
      <p:ext uri="{BB962C8B-B14F-4D97-AF65-F5344CB8AC3E}">
        <p14:creationId xmlns:p14="http://schemas.microsoft.com/office/powerpoint/2010/main" val="202859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762000"/>
          </a:xfrm>
        </p:spPr>
        <p:txBody>
          <a:bodyPr>
            <a:noAutofit/>
          </a:bodyPr>
          <a:lstStyle/>
          <a:p>
            <a:r>
              <a:rPr lang="en-US" sz="3600" dirty="0"/>
              <a:t>Policy Development/Revision, </a:t>
            </a:r>
            <a:br>
              <a:rPr lang="en-US" sz="3600" dirty="0"/>
            </a:br>
            <a:r>
              <a:rPr lang="en-US" sz="3600" dirty="0"/>
              <a:t>Step-by-Step</a:t>
            </a:r>
          </a:p>
        </p:txBody>
      </p:sp>
      <p:sp>
        <p:nvSpPr>
          <p:cNvPr id="7" name="Rectangle 6"/>
          <p:cNvSpPr/>
          <p:nvPr/>
        </p:nvSpPr>
        <p:spPr>
          <a:xfrm>
            <a:off x="4120896" y="1232021"/>
            <a:ext cx="1435608"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5</a:t>
            </a:r>
          </a:p>
        </p:txBody>
      </p:sp>
      <p:sp>
        <p:nvSpPr>
          <p:cNvPr id="10" name="Rectangle 9"/>
          <p:cNvSpPr/>
          <p:nvPr/>
        </p:nvSpPr>
        <p:spPr>
          <a:xfrm>
            <a:off x="4120896" y="3756393"/>
            <a:ext cx="1435608" cy="378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6</a:t>
            </a:r>
          </a:p>
        </p:txBody>
      </p:sp>
      <p:sp>
        <p:nvSpPr>
          <p:cNvPr id="3" name="Rectangle 2">
            <a:extLst>
              <a:ext uri="{FF2B5EF4-FFF2-40B4-BE49-F238E27FC236}">
                <a16:creationId xmlns:a16="http://schemas.microsoft.com/office/drawing/2014/main" xmlns="" id="{FE459534-FA0F-D140-A5C7-9FDE158006B0}"/>
              </a:ext>
            </a:extLst>
          </p:cNvPr>
          <p:cNvSpPr/>
          <p:nvPr/>
        </p:nvSpPr>
        <p:spPr>
          <a:xfrm>
            <a:off x="800100" y="4191000"/>
            <a:ext cx="8077200" cy="2677656"/>
          </a:xfrm>
          <a:prstGeom prst="rect">
            <a:avLst/>
          </a:prstGeom>
        </p:spPr>
        <p:txBody>
          <a:bodyPr wrap="square">
            <a:spAutoFit/>
          </a:bodyPr>
          <a:lstStyle/>
          <a:p>
            <a:pPr marL="342900" lvl="1" indent="-171450">
              <a:buFont typeface="Arial" panose="020B0604020202020204" pitchFamily="34" charset="0"/>
              <a:buChar char="•"/>
            </a:pPr>
            <a:r>
              <a:rPr lang="en-US" sz="2400" dirty="0">
                <a:solidFill>
                  <a:srgbClr val="006600"/>
                </a:solidFill>
              </a:rPr>
              <a:t>If under Step 5, Chancellor determines further editing/revisions, OLA will:</a:t>
            </a:r>
          </a:p>
          <a:p>
            <a:pPr marL="685800" lvl="2" indent="-342900">
              <a:buFont typeface="Wingdings" panose="05000000000000000000" pitchFamily="2" charset="2"/>
              <a:buChar char="Ø"/>
            </a:pPr>
            <a:r>
              <a:rPr lang="en-US" sz="2400" dirty="0">
                <a:solidFill>
                  <a:srgbClr val="006600"/>
                </a:solidFill>
              </a:rPr>
              <a:t>work with unit/Policy Owner to draft revisions</a:t>
            </a:r>
          </a:p>
          <a:p>
            <a:pPr marL="685800" lvl="2" indent="-342900">
              <a:buFont typeface="Wingdings" panose="05000000000000000000" pitchFamily="2" charset="2"/>
              <a:buChar char="Ø"/>
            </a:pPr>
            <a:r>
              <a:rPr lang="en-US" sz="2400" dirty="0">
                <a:solidFill>
                  <a:srgbClr val="006600"/>
                </a:solidFill>
              </a:rPr>
              <a:t>re-submit revised draft for Cabinet review or solely to Chancellor, if so requested</a:t>
            </a:r>
          </a:p>
          <a:p>
            <a:pPr marL="685800" lvl="2" indent="-342900">
              <a:buFont typeface="Wingdings" panose="05000000000000000000" pitchFamily="2" charset="2"/>
              <a:buChar char="Ø"/>
            </a:pPr>
            <a:r>
              <a:rPr lang="en-US" sz="2400" dirty="0">
                <a:solidFill>
                  <a:srgbClr val="006600"/>
                </a:solidFill>
              </a:rPr>
              <a:t>step 6 will repeat, if necessary, until policy </a:t>
            </a:r>
          </a:p>
          <a:p>
            <a:pPr marL="342900" lvl="2"/>
            <a:r>
              <a:rPr lang="en-US" sz="2400" dirty="0">
                <a:solidFill>
                  <a:srgbClr val="006600"/>
                </a:solidFill>
              </a:rPr>
              <a:t>approved</a:t>
            </a:r>
          </a:p>
        </p:txBody>
      </p:sp>
      <p:sp>
        <p:nvSpPr>
          <p:cNvPr id="5" name="Rectangle 4">
            <a:extLst>
              <a:ext uri="{FF2B5EF4-FFF2-40B4-BE49-F238E27FC236}">
                <a16:creationId xmlns:a16="http://schemas.microsoft.com/office/drawing/2014/main" xmlns="" id="{A373FD8C-8E57-7840-91B0-DBCD3EF6DAE6}"/>
              </a:ext>
            </a:extLst>
          </p:cNvPr>
          <p:cNvSpPr/>
          <p:nvPr/>
        </p:nvSpPr>
        <p:spPr>
          <a:xfrm>
            <a:off x="800100" y="1613021"/>
            <a:ext cx="8077200" cy="2308324"/>
          </a:xfrm>
          <a:prstGeom prst="rect">
            <a:avLst/>
          </a:prstGeom>
        </p:spPr>
        <p:txBody>
          <a:bodyPr wrap="square">
            <a:spAutoFit/>
          </a:bodyPr>
          <a:lstStyle/>
          <a:p>
            <a:pPr marL="342900" lvl="1" indent="-171450">
              <a:buFont typeface="Arial" panose="020B0604020202020204" pitchFamily="34" charset="0"/>
              <a:buChar char="•"/>
            </a:pPr>
            <a:r>
              <a:rPr lang="en-US" sz="2400" dirty="0">
                <a:solidFill>
                  <a:srgbClr val="006600"/>
                </a:solidFill>
              </a:rPr>
              <a:t>Once policy finalized, it is placed on Cabinet meeting agenda:</a:t>
            </a:r>
          </a:p>
          <a:p>
            <a:pPr marL="971550" lvl="2" indent="-342900">
              <a:buFont typeface="Wingdings" panose="05000000000000000000" pitchFamily="2" charset="2"/>
              <a:buChar char="Ø"/>
            </a:pPr>
            <a:r>
              <a:rPr lang="en-US" sz="2400" dirty="0">
                <a:solidFill>
                  <a:srgbClr val="006600"/>
                </a:solidFill>
              </a:rPr>
              <a:t>3 weeks time, if no revisions</a:t>
            </a:r>
          </a:p>
          <a:p>
            <a:pPr marL="971550" lvl="2" indent="-342900">
              <a:buFont typeface="Wingdings" panose="05000000000000000000" pitchFamily="2" charset="2"/>
              <a:buChar char="Ø"/>
            </a:pPr>
            <a:r>
              <a:rPr lang="en-US" sz="2400" dirty="0">
                <a:solidFill>
                  <a:srgbClr val="006600"/>
                </a:solidFill>
              </a:rPr>
              <a:t>follow-up Cabinet meeting, if necessary</a:t>
            </a:r>
          </a:p>
          <a:p>
            <a:pPr marL="971550" lvl="2" indent="-342900">
              <a:buFont typeface="Wingdings" panose="05000000000000000000" pitchFamily="2" charset="2"/>
              <a:buChar char="Ø"/>
            </a:pPr>
            <a:r>
              <a:rPr lang="en-US" sz="2400" dirty="0">
                <a:solidFill>
                  <a:srgbClr val="006600"/>
                </a:solidFill>
              </a:rPr>
              <a:t>additional Cabinet meetings, if inability to resolve issues</a:t>
            </a:r>
          </a:p>
        </p:txBody>
      </p:sp>
    </p:spTree>
    <p:extLst>
      <p:ext uri="{BB962C8B-B14F-4D97-AF65-F5344CB8AC3E}">
        <p14:creationId xmlns:p14="http://schemas.microsoft.com/office/powerpoint/2010/main" val="95289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7626"/>
            <a:ext cx="8610600" cy="609600"/>
          </a:xfrm>
        </p:spPr>
        <p:txBody>
          <a:bodyPr>
            <a:noAutofit/>
          </a:bodyPr>
          <a:lstStyle/>
          <a:p>
            <a:r>
              <a:rPr lang="en-US" sz="3600" dirty="0"/>
              <a:t>Policy Development/Revision, </a:t>
            </a:r>
            <a:br>
              <a:rPr lang="en-US" sz="3600" dirty="0"/>
            </a:br>
            <a:r>
              <a:rPr lang="en-US" sz="3600" dirty="0"/>
              <a:t>Step-by-Step</a:t>
            </a:r>
          </a:p>
        </p:txBody>
      </p:sp>
      <p:sp>
        <p:nvSpPr>
          <p:cNvPr id="11" name="Rectangle 10"/>
          <p:cNvSpPr/>
          <p:nvPr/>
        </p:nvSpPr>
        <p:spPr>
          <a:xfrm>
            <a:off x="4114800" y="1600200"/>
            <a:ext cx="1435608" cy="378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7</a:t>
            </a:r>
          </a:p>
        </p:txBody>
      </p:sp>
      <p:sp>
        <p:nvSpPr>
          <p:cNvPr id="3" name="TextBox 2">
            <a:extLst>
              <a:ext uri="{FF2B5EF4-FFF2-40B4-BE49-F238E27FC236}">
                <a16:creationId xmlns:a16="http://schemas.microsoft.com/office/drawing/2014/main" xmlns="" id="{67DBF51C-8F48-E14B-A912-BE54EFA30BBA}"/>
              </a:ext>
            </a:extLst>
          </p:cNvPr>
          <p:cNvSpPr txBox="1"/>
          <p:nvPr/>
        </p:nvSpPr>
        <p:spPr>
          <a:xfrm>
            <a:off x="1365504" y="2133600"/>
            <a:ext cx="693420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6600"/>
                </a:solidFill>
              </a:rPr>
              <a:t>If Chancellor authorized to approve, OLA produces an approval letter for Chancellor’s signature, along with final draft (approval process complete) </a:t>
            </a:r>
          </a:p>
          <a:p>
            <a:pPr marL="285750" indent="-285750">
              <a:buFont typeface="Arial" panose="020B0604020202020204" pitchFamily="34" charset="0"/>
              <a:buChar char="•"/>
            </a:pPr>
            <a:r>
              <a:rPr lang="en-US" sz="2800" dirty="0">
                <a:solidFill>
                  <a:srgbClr val="006600"/>
                </a:solidFill>
              </a:rPr>
              <a:t>If BOT authorized to approve, OLA places it on BOT agenda for next regular meeting, along with resolution and memo and final draft, if approved (process complete)</a:t>
            </a:r>
          </a:p>
          <a:p>
            <a:endParaRPr lang="en-US" dirty="0"/>
          </a:p>
        </p:txBody>
      </p:sp>
    </p:spTree>
    <p:extLst>
      <p:ext uri="{BB962C8B-B14F-4D97-AF65-F5344CB8AC3E}">
        <p14:creationId xmlns:p14="http://schemas.microsoft.com/office/powerpoint/2010/main" val="2018608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066800"/>
          </a:xfrm>
        </p:spPr>
        <p:txBody>
          <a:bodyPr>
            <a:noAutofit/>
          </a:bodyPr>
          <a:lstStyle/>
          <a:p>
            <a:r>
              <a:rPr lang="en-US" sz="3600" dirty="0"/>
              <a:t>Policy Development/Revision, </a:t>
            </a:r>
            <a:br>
              <a:rPr lang="en-US" sz="3600" dirty="0"/>
            </a:br>
            <a:r>
              <a:rPr lang="en-US" sz="3600" dirty="0"/>
              <a:t>Step-by-Step</a:t>
            </a:r>
          </a:p>
        </p:txBody>
      </p:sp>
      <p:sp>
        <p:nvSpPr>
          <p:cNvPr id="7" name="Rectangle 6"/>
          <p:cNvSpPr/>
          <p:nvPr/>
        </p:nvSpPr>
        <p:spPr>
          <a:xfrm>
            <a:off x="3543300" y="5123435"/>
            <a:ext cx="2590800" cy="349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9 – FINAL </a:t>
            </a:r>
          </a:p>
        </p:txBody>
      </p:sp>
      <p:sp>
        <p:nvSpPr>
          <p:cNvPr id="3" name="TextBox 2">
            <a:extLst>
              <a:ext uri="{FF2B5EF4-FFF2-40B4-BE49-F238E27FC236}">
                <a16:creationId xmlns:a16="http://schemas.microsoft.com/office/drawing/2014/main" xmlns="" id="{ADBEC309-E49C-7B44-9623-C207FE943F92}"/>
              </a:ext>
            </a:extLst>
          </p:cNvPr>
          <p:cNvSpPr txBox="1"/>
          <p:nvPr/>
        </p:nvSpPr>
        <p:spPr>
          <a:xfrm>
            <a:off x="1695236" y="1849348"/>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xmlns="" id="{A69E71AC-F167-054F-A858-75A97A5FDB5B}"/>
              </a:ext>
            </a:extLst>
          </p:cNvPr>
          <p:cNvSpPr/>
          <p:nvPr/>
        </p:nvSpPr>
        <p:spPr>
          <a:xfrm>
            <a:off x="1219200" y="1904807"/>
            <a:ext cx="7543800" cy="2590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285750" indent="-114300">
              <a:buFont typeface="Arial" panose="020B0604020202020204" pitchFamily="34" charset="0"/>
              <a:buChar char="•"/>
            </a:pPr>
            <a:endParaRPr lang="en-US" sz="2400" dirty="0"/>
          </a:p>
          <a:p>
            <a:pPr marL="285750" lvl="1"/>
            <a:endParaRPr lang="en-US" sz="2200" dirty="0"/>
          </a:p>
        </p:txBody>
      </p:sp>
      <p:sp>
        <p:nvSpPr>
          <p:cNvPr id="9" name="Rectangle 8">
            <a:extLst>
              <a:ext uri="{FF2B5EF4-FFF2-40B4-BE49-F238E27FC236}">
                <a16:creationId xmlns:a16="http://schemas.microsoft.com/office/drawing/2014/main" xmlns="" id="{CB97C52C-E914-E341-B1A1-C59590BB2963}"/>
              </a:ext>
            </a:extLst>
          </p:cNvPr>
          <p:cNvSpPr/>
          <p:nvPr/>
        </p:nvSpPr>
        <p:spPr>
          <a:xfrm>
            <a:off x="4120896" y="1259644"/>
            <a:ext cx="1435608" cy="378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Step 8</a:t>
            </a:r>
          </a:p>
        </p:txBody>
      </p:sp>
      <p:sp>
        <p:nvSpPr>
          <p:cNvPr id="4" name="Rectangle 3">
            <a:extLst>
              <a:ext uri="{FF2B5EF4-FFF2-40B4-BE49-F238E27FC236}">
                <a16:creationId xmlns:a16="http://schemas.microsoft.com/office/drawing/2014/main" xmlns="" id="{034FE11A-C2EA-454A-BFD2-3F06E4030B4C}"/>
              </a:ext>
            </a:extLst>
          </p:cNvPr>
          <p:cNvSpPr/>
          <p:nvPr/>
        </p:nvSpPr>
        <p:spPr>
          <a:xfrm>
            <a:off x="1219200" y="1606540"/>
            <a:ext cx="7499493" cy="3416320"/>
          </a:xfrm>
          <a:prstGeom prst="rect">
            <a:avLst/>
          </a:prstGeom>
        </p:spPr>
        <p:txBody>
          <a:bodyPr wrap="square">
            <a:spAutoFit/>
          </a:bodyPr>
          <a:lstStyle/>
          <a:p>
            <a:pPr marL="514350" indent="-342900">
              <a:buFont typeface="Arial"/>
              <a:buChar char="•"/>
            </a:pPr>
            <a:r>
              <a:rPr lang="en-US" sz="2400" dirty="0">
                <a:solidFill>
                  <a:srgbClr val="006600"/>
                </a:solidFill>
              </a:rPr>
              <a:t>Once final approval complete, OLA will:</a:t>
            </a:r>
          </a:p>
          <a:p>
            <a:pPr marL="685800" lvl="1" indent="-400050">
              <a:buFont typeface="Wingdings" panose="05000000000000000000" pitchFamily="2" charset="2"/>
              <a:buChar char="Ø"/>
            </a:pPr>
            <a:r>
              <a:rPr lang="en-US" sz="2400" dirty="0">
                <a:solidFill>
                  <a:srgbClr val="006600"/>
                </a:solidFill>
              </a:rPr>
              <a:t>post new policy on OLA website</a:t>
            </a:r>
          </a:p>
          <a:p>
            <a:pPr marL="685800" lvl="1" indent="-400050">
              <a:buFont typeface="Wingdings" panose="05000000000000000000" pitchFamily="2" charset="2"/>
              <a:buChar char="Ø"/>
            </a:pPr>
            <a:r>
              <a:rPr lang="en-US" sz="2400" dirty="0">
                <a:solidFill>
                  <a:srgbClr val="006600"/>
                </a:solidFill>
              </a:rPr>
              <a:t>create revision page for policy under “Recent Revisions” web page</a:t>
            </a:r>
          </a:p>
          <a:p>
            <a:pPr marL="685800" lvl="1" indent="-400050">
              <a:buFont typeface="Wingdings" panose="05000000000000000000" pitchFamily="2" charset="2"/>
              <a:buChar char="Ø"/>
            </a:pPr>
            <a:r>
              <a:rPr lang="en-US" sz="2400" dirty="0">
                <a:solidFill>
                  <a:srgbClr val="006600"/>
                </a:solidFill>
              </a:rPr>
              <a:t>Submit announcement to </a:t>
            </a:r>
            <a:r>
              <a:rPr lang="en-US" sz="2400" i="1" dirty="0">
                <a:solidFill>
                  <a:srgbClr val="006600"/>
                </a:solidFill>
              </a:rPr>
              <a:t>Inside UNC Charlotte </a:t>
            </a:r>
            <a:r>
              <a:rPr lang="en-US" sz="2400" dirty="0">
                <a:solidFill>
                  <a:srgbClr val="006600"/>
                </a:solidFill>
              </a:rPr>
              <a:t>for publication </a:t>
            </a:r>
          </a:p>
          <a:p>
            <a:pPr marL="685800" lvl="1" indent="-400050">
              <a:buFont typeface="Wingdings" panose="05000000000000000000" pitchFamily="2" charset="2"/>
              <a:buChar char="Ø"/>
            </a:pPr>
            <a:r>
              <a:rPr lang="en-US" sz="2400" dirty="0">
                <a:solidFill>
                  <a:srgbClr val="006600"/>
                </a:solidFill>
              </a:rPr>
              <a:t>Notify Policy Owner and Cabinet Members and request that they disseminate the new/revised policy to their units, as appropriate.</a:t>
            </a:r>
          </a:p>
        </p:txBody>
      </p:sp>
      <p:sp>
        <p:nvSpPr>
          <p:cNvPr id="5" name="Rectangle 4">
            <a:extLst>
              <a:ext uri="{FF2B5EF4-FFF2-40B4-BE49-F238E27FC236}">
                <a16:creationId xmlns:a16="http://schemas.microsoft.com/office/drawing/2014/main" xmlns="" id="{1A68C570-E611-574C-AAE0-1BD286DFFBBD}"/>
              </a:ext>
            </a:extLst>
          </p:cNvPr>
          <p:cNvSpPr/>
          <p:nvPr/>
        </p:nvSpPr>
        <p:spPr>
          <a:xfrm>
            <a:off x="1282824" y="5472587"/>
            <a:ext cx="7321943" cy="830997"/>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6600"/>
                </a:solidFill>
              </a:rPr>
              <a:t>OLA maintains a digital copy of the expired version of the policy in its archive files</a:t>
            </a:r>
          </a:p>
        </p:txBody>
      </p:sp>
    </p:spTree>
    <p:extLst>
      <p:ext uri="{BB962C8B-B14F-4D97-AF65-F5344CB8AC3E}">
        <p14:creationId xmlns:p14="http://schemas.microsoft.com/office/powerpoint/2010/main" val="370847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610600" cy="1143000"/>
          </a:xfrm>
        </p:spPr>
        <p:txBody>
          <a:bodyPr/>
          <a:lstStyle/>
          <a:p>
            <a:r>
              <a:rPr lang="en-US" dirty="0"/>
              <a:t>Questions?</a:t>
            </a:r>
          </a:p>
        </p:txBody>
      </p:sp>
      <p:sp>
        <p:nvSpPr>
          <p:cNvPr id="3" name="Rectangle 2"/>
          <p:cNvSpPr/>
          <p:nvPr/>
        </p:nvSpPr>
        <p:spPr>
          <a:xfrm>
            <a:off x="762000" y="1249942"/>
            <a:ext cx="7696200" cy="3342453"/>
          </a:xfrm>
          <a:prstGeom prst="rect">
            <a:avLst/>
          </a:prstGeom>
        </p:spPr>
        <p:txBody>
          <a:bodyPr wrap="square">
            <a:spAutoFit/>
          </a:bodyPr>
          <a:lstStyle/>
          <a:p>
            <a:pPr marL="457200" indent="-457200">
              <a:spcBef>
                <a:spcPct val="20000"/>
              </a:spcBef>
              <a:buFont typeface="Arial"/>
              <a:buChar char="•"/>
              <a:defRPr/>
            </a:pPr>
            <a:r>
              <a:rPr lang="en-US" sz="3200" b="1" dirty="0">
                <a:solidFill>
                  <a:srgbClr val="00703C"/>
                </a:solidFill>
                <a:cs typeface="Arial" pitchFamily="34" charset="0"/>
              </a:rPr>
              <a:t>Amy S. Kelso</a:t>
            </a:r>
          </a:p>
          <a:p>
            <a:pPr marL="742950" lvl="1" indent="-285750">
              <a:spcBef>
                <a:spcPct val="20000"/>
              </a:spcBef>
              <a:buFont typeface="Arial"/>
              <a:buChar char="•"/>
              <a:defRPr/>
            </a:pPr>
            <a:r>
              <a:rPr lang="en-US" sz="3200" dirty="0">
                <a:solidFill>
                  <a:srgbClr val="00703C"/>
                </a:solidFill>
                <a:cs typeface="Arial" pitchFamily="34" charset="0"/>
              </a:rPr>
              <a:t>Senior Associate General Counsel, Office of Legal Affairs</a:t>
            </a:r>
          </a:p>
          <a:p>
            <a:pPr marL="742950" lvl="1" indent="-285750">
              <a:spcBef>
                <a:spcPct val="20000"/>
              </a:spcBef>
              <a:buFont typeface="Arial"/>
              <a:buChar char="•"/>
              <a:defRPr/>
            </a:pPr>
            <a:r>
              <a:rPr lang="en-US" sz="3200" dirty="0">
                <a:solidFill>
                  <a:srgbClr val="00703C"/>
                </a:solidFill>
                <a:cs typeface="Arial" pitchFamily="34" charset="0"/>
              </a:rPr>
              <a:t>Phone: 828-232-4990, Email: </a:t>
            </a:r>
            <a:r>
              <a:rPr lang="en-US" sz="3200">
                <a:solidFill>
                  <a:srgbClr val="00703C"/>
                </a:solidFill>
                <a:cs typeface="Arial" pitchFamily="34" charset="0"/>
                <a:hlinkClick r:id="rId2"/>
              </a:rPr>
              <a:t>amy.kelso@uncc.edu</a:t>
            </a:r>
            <a:endParaRPr lang="en-US" sz="3200" dirty="0">
              <a:solidFill>
                <a:srgbClr val="00703C"/>
              </a:solidFill>
              <a:cs typeface="Arial" pitchFamily="34" charset="0"/>
            </a:endParaRPr>
          </a:p>
          <a:p>
            <a:pPr>
              <a:spcBef>
                <a:spcPct val="20000"/>
              </a:spcBef>
              <a:defRPr/>
            </a:pPr>
            <a:endParaRPr lang="en-US" sz="3200" dirty="0">
              <a:solidFill>
                <a:srgbClr val="00703C"/>
              </a:solidFill>
              <a:cs typeface="Arial" pitchFamily="34" charset="0"/>
            </a:endParaRPr>
          </a:p>
        </p:txBody>
      </p:sp>
    </p:spTree>
    <p:extLst>
      <p:ext uri="{BB962C8B-B14F-4D97-AF65-F5344CB8AC3E}">
        <p14:creationId xmlns:p14="http://schemas.microsoft.com/office/powerpoint/2010/main" val="195831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07" y="1447800"/>
            <a:ext cx="8610600" cy="914400"/>
          </a:xfrm>
        </p:spPr>
        <p:txBody>
          <a:bodyPr>
            <a:normAutofit/>
          </a:bodyPr>
          <a:lstStyle/>
          <a:p>
            <a:pPr algn="ctr"/>
            <a:r>
              <a:rPr lang="en-US" dirty="0"/>
              <a:t>Navigating University Policies</a:t>
            </a:r>
          </a:p>
        </p:txBody>
      </p:sp>
      <p:grpSp>
        <p:nvGrpSpPr>
          <p:cNvPr id="4" name="Group 3">
            <a:extLst>
              <a:ext uri="{FF2B5EF4-FFF2-40B4-BE49-F238E27FC236}">
                <a16:creationId xmlns:a16="http://schemas.microsoft.com/office/drawing/2014/main" xmlns="" id="{3B665189-34D4-3249-9DD7-904B094B0FCE}"/>
              </a:ext>
            </a:extLst>
          </p:cNvPr>
          <p:cNvGrpSpPr/>
          <p:nvPr/>
        </p:nvGrpSpPr>
        <p:grpSpPr>
          <a:xfrm>
            <a:off x="1866900" y="2667000"/>
            <a:ext cx="5943600" cy="3505200"/>
            <a:chOff x="1866900" y="2667000"/>
            <a:chExt cx="5943600" cy="3505200"/>
          </a:xfrm>
        </p:grpSpPr>
        <p:sp>
          <p:nvSpPr>
            <p:cNvPr id="5" name="TextBox 4"/>
            <p:cNvSpPr txBox="1"/>
            <p:nvPr/>
          </p:nvSpPr>
          <p:spPr>
            <a:xfrm>
              <a:off x="1866900" y="2667000"/>
              <a:ext cx="5943600" cy="1323439"/>
            </a:xfrm>
            <a:prstGeom prst="rect">
              <a:avLst/>
            </a:prstGeom>
            <a:noFill/>
          </p:spPr>
          <p:txBody>
            <a:bodyPr wrap="square" rtlCol="0">
              <a:spAutoFit/>
            </a:bodyPr>
            <a:lstStyle/>
            <a:p>
              <a:pPr algn="ctr"/>
              <a:r>
                <a:rPr lang="en-US" sz="4000" b="1" i="1" dirty="0">
                  <a:solidFill>
                    <a:srgbClr val="00703C"/>
                  </a:solidFill>
                </a:rPr>
                <a:t>Where to find them?</a:t>
              </a:r>
            </a:p>
            <a:p>
              <a:pPr algn="ctr"/>
              <a:endParaRPr lang="en-US" sz="4000" b="1" i="1" dirty="0">
                <a:solidFill>
                  <a:srgbClr val="00703C"/>
                </a:solidFill>
              </a:endParaRPr>
            </a:p>
          </p:txBody>
        </p:sp>
        <p:pic>
          <p:nvPicPr>
            <p:cNvPr id="3" name="Picture 2">
              <a:extLst>
                <a:ext uri="{FF2B5EF4-FFF2-40B4-BE49-F238E27FC236}">
                  <a16:creationId xmlns:a16="http://schemas.microsoft.com/office/drawing/2014/main" xmlns="" id="{81A474F7-49A3-E44E-AA9A-1F4ADA337C84}"/>
                </a:ext>
              </a:extLst>
            </p:cNvPr>
            <p:cNvPicPr>
              <a:picLocks noChangeAspect="1"/>
            </p:cNvPicPr>
            <p:nvPr/>
          </p:nvPicPr>
          <p:blipFill>
            <a:blip r:embed="rId2"/>
            <a:stretch>
              <a:fillRect/>
            </a:stretch>
          </p:blipFill>
          <p:spPr>
            <a:xfrm>
              <a:off x="3581400" y="3657600"/>
              <a:ext cx="2514600" cy="2514600"/>
            </a:xfrm>
            <a:prstGeom prst="rect">
              <a:avLst/>
            </a:prstGeom>
          </p:spPr>
        </p:pic>
      </p:grpSp>
    </p:spTree>
    <p:extLst>
      <p:ext uri="{BB962C8B-B14F-4D97-AF65-F5344CB8AC3E}">
        <p14:creationId xmlns:p14="http://schemas.microsoft.com/office/powerpoint/2010/main" val="144704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4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1" y="144168"/>
            <a:ext cx="8617448" cy="1227432"/>
          </a:xfrm>
        </p:spPr>
        <p:txBody>
          <a:bodyPr>
            <a:noAutofit/>
          </a:bodyPr>
          <a:lstStyle/>
          <a:p>
            <a:r>
              <a:rPr lang="en-US" sz="2800" dirty="0"/>
              <a:t>Quickly access University Policies page &amp; subject chapters from drop-down menu at </a:t>
            </a:r>
            <a:r>
              <a:rPr lang="en-US" sz="2800" b="0" dirty="0">
                <a:hlinkClick r:id="rId2"/>
              </a:rPr>
              <a:t>legal.uncc.edu</a:t>
            </a:r>
            <a:endParaRPr lang="en-US" sz="2800" b="0" dirty="0">
              <a:solidFill>
                <a:srgbClr val="006600"/>
              </a:solidFill>
            </a:endParaRPr>
          </a:p>
        </p:txBody>
      </p:sp>
      <p:grpSp>
        <p:nvGrpSpPr>
          <p:cNvPr id="10" name="Group 9">
            <a:extLst>
              <a:ext uri="{FF2B5EF4-FFF2-40B4-BE49-F238E27FC236}">
                <a16:creationId xmlns:a16="http://schemas.microsoft.com/office/drawing/2014/main" xmlns="" id="{3CDE9666-019D-CA44-866F-A212EAEBCF80}"/>
              </a:ext>
            </a:extLst>
          </p:cNvPr>
          <p:cNvGrpSpPr/>
          <p:nvPr/>
        </p:nvGrpSpPr>
        <p:grpSpPr>
          <a:xfrm>
            <a:off x="1529137" y="1295400"/>
            <a:ext cx="6625975" cy="4759708"/>
            <a:chOff x="4231313" y="746635"/>
            <a:chExt cx="5659545" cy="3657853"/>
          </a:xfrm>
        </p:grpSpPr>
        <p:pic>
          <p:nvPicPr>
            <p:cNvPr id="11" name="Picture 10">
              <a:extLst>
                <a:ext uri="{FF2B5EF4-FFF2-40B4-BE49-F238E27FC236}">
                  <a16:creationId xmlns:a16="http://schemas.microsoft.com/office/drawing/2014/main" xmlns="" id="{ECB8D292-C010-9D41-B8C4-19E67A7B9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313" y="917821"/>
              <a:ext cx="5659545" cy="3486667"/>
            </a:xfrm>
            <a:prstGeom prst="rect">
              <a:avLst/>
            </a:prstGeom>
          </p:spPr>
        </p:pic>
        <p:sp>
          <p:nvSpPr>
            <p:cNvPr id="12" name="Down Arrow 11">
              <a:extLst>
                <a:ext uri="{FF2B5EF4-FFF2-40B4-BE49-F238E27FC236}">
                  <a16:creationId xmlns:a16="http://schemas.microsoft.com/office/drawing/2014/main" xmlns="" id="{FA46949A-0B32-1943-B932-4062B1D583CC}"/>
                </a:ext>
              </a:extLst>
            </p:cNvPr>
            <p:cNvSpPr/>
            <p:nvPr/>
          </p:nvSpPr>
          <p:spPr>
            <a:xfrm rot="2633419">
              <a:off x="6557480" y="746635"/>
              <a:ext cx="522204" cy="754584"/>
            </a:xfrm>
            <a:prstGeom prst="downArrow">
              <a:avLst/>
            </a:prstGeom>
            <a:solidFill>
              <a:srgbClr val="FFFF00">
                <a:alpha val="8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856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41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763808" y="1417638"/>
            <a:ext cx="6759165" cy="4980563"/>
            <a:chOff x="763808" y="1417638"/>
            <a:chExt cx="6759165" cy="498056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17638"/>
              <a:ext cx="6303773" cy="4980563"/>
            </a:xfrm>
            <a:prstGeom prst="rect">
              <a:avLst/>
            </a:prstGeom>
          </p:spPr>
        </p:pic>
        <p:sp>
          <p:nvSpPr>
            <p:cNvPr id="17" name="Down Arrow 16">
              <a:extLst>
                <a:ext uri="{FF2B5EF4-FFF2-40B4-BE49-F238E27FC236}">
                  <a16:creationId xmlns:a16="http://schemas.microsoft.com/office/drawing/2014/main" xmlns="" id="{8DED9078-E618-3B46-AEF8-46116636EA18}"/>
                </a:ext>
              </a:extLst>
            </p:cNvPr>
            <p:cNvSpPr/>
            <p:nvPr/>
          </p:nvSpPr>
          <p:spPr>
            <a:xfrm rot="19839375">
              <a:off x="763808" y="2279990"/>
              <a:ext cx="533400" cy="1069524"/>
            </a:xfrm>
            <a:prstGeom prst="downArrow">
              <a:avLst/>
            </a:prstGeom>
            <a:solidFill>
              <a:srgbClr val="FFFF00">
                <a:alpha val="81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667000" y="1066799"/>
            <a:ext cx="3127122" cy="5586345"/>
            <a:chOff x="2761841" y="1066800"/>
            <a:chExt cx="3127122" cy="558634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066800"/>
              <a:ext cx="2002763" cy="5586345"/>
            </a:xfrm>
            <a:prstGeom prst="rect">
              <a:avLst/>
            </a:prstGeom>
          </p:spPr>
        </p:pic>
        <p:sp>
          <p:nvSpPr>
            <p:cNvPr id="8" name="Down Arrow 7">
              <a:extLst>
                <a:ext uri="{FF2B5EF4-FFF2-40B4-BE49-F238E27FC236}">
                  <a16:creationId xmlns:a16="http://schemas.microsoft.com/office/drawing/2014/main" xmlns="" id="{8DED9078-E618-3B46-AEF8-46116636EA18}"/>
                </a:ext>
              </a:extLst>
            </p:cNvPr>
            <p:cNvSpPr/>
            <p:nvPr/>
          </p:nvSpPr>
          <p:spPr>
            <a:xfrm rot="16200000">
              <a:off x="3056069" y="1001172"/>
              <a:ext cx="522204" cy="1110660"/>
            </a:xfrm>
            <a:prstGeom prst="downArrow">
              <a:avLst/>
            </a:prstGeom>
            <a:solidFill>
              <a:srgbClr val="FFFF00">
                <a:alpha val="8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xmlns="" id="{E998E653-5915-2145-BB1D-0538B39E8C14}"/>
                </a:ext>
              </a:extLst>
            </p:cNvPr>
            <p:cNvSpPr/>
            <p:nvPr/>
          </p:nvSpPr>
          <p:spPr>
            <a:xfrm rot="16200000">
              <a:off x="3056069" y="1915572"/>
              <a:ext cx="522204" cy="1110660"/>
            </a:xfrm>
            <a:prstGeom prst="downArrow">
              <a:avLst/>
            </a:prstGeom>
            <a:solidFill>
              <a:srgbClr val="FFFF00">
                <a:alpha val="8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35968" y="144168"/>
            <a:ext cx="8614881" cy="1143000"/>
          </a:xfrm>
        </p:spPr>
        <p:txBody>
          <a:bodyPr>
            <a:normAutofit/>
          </a:bodyPr>
          <a:lstStyle/>
          <a:p>
            <a:r>
              <a:rPr lang="en-US" sz="3600" dirty="0"/>
              <a:t>University Policies Website</a:t>
            </a:r>
            <a:r>
              <a:rPr lang="en-US" sz="2800" dirty="0">
                <a:hlinkClick r:id="rId4" action="ppaction://hlinkfile">
                  <a:extLst>
                    <a:ext uri="{A12FA001-AC4F-418D-AE19-62706E023703}">
                      <ahyp:hlinkClr xmlns:ahyp="http://schemas.microsoft.com/office/drawing/2018/hyperlinkcolor" xmlns="" val="tx"/>
                    </a:ext>
                  </a:extLst>
                </a:hlinkClick>
              </a:rPr>
              <a:t/>
            </a:r>
            <a:br>
              <a:rPr lang="en-US" sz="2800" dirty="0">
                <a:hlinkClick r:id="rId4" action="ppaction://hlinkfile">
                  <a:extLst>
                    <a:ext uri="{A12FA001-AC4F-418D-AE19-62706E023703}">
                      <ahyp:hlinkClr xmlns:ahyp="http://schemas.microsoft.com/office/drawing/2018/hyperlinkcolor" xmlns="" val="tx"/>
                    </a:ext>
                  </a:extLst>
                </a:hlinkClick>
              </a:rPr>
            </a:br>
            <a:r>
              <a:rPr lang="en-US" sz="2800" b="0" dirty="0">
                <a:solidFill>
                  <a:srgbClr val="006600"/>
                </a:solidFill>
                <a:hlinkClick r:id="rId4" action="ppaction://hlinkfile">
                  <a:extLst>
                    <a:ext uri="{A12FA001-AC4F-418D-AE19-62706E023703}">
                      <ahyp:hlinkClr xmlns:ahyp="http://schemas.microsoft.com/office/drawing/2018/hyperlinkcolor" xmlns="" val="tx"/>
                    </a:ext>
                  </a:extLst>
                </a:hlinkClick>
              </a:rPr>
              <a:t>legal.uncc.edu/university-policies</a:t>
            </a:r>
            <a:endParaRPr lang="en-US" sz="2800" b="0" dirty="0">
              <a:solidFill>
                <a:srgbClr val="006600"/>
              </a:solidFill>
            </a:endParaRPr>
          </a:p>
        </p:txBody>
      </p:sp>
    </p:spTree>
    <p:extLst>
      <p:ext uri="{BB962C8B-B14F-4D97-AF65-F5344CB8AC3E}">
        <p14:creationId xmlns:p14="http://schemas.microsoft.com/office/powerpoint/2010/main" val="39640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p:tgtEl>
                                          <p:spTgt spid="5"/>
                                        </p:tgtEl>
                                        <p:attrNameLst>
                                          <p:attrName>ppt_x</p:attrName>
                                        </p:attrNameLst>
                                      </p:cBhvr>
                                      <p:tavLst>
                                        <p:tav tm="0">
                                          <p:val>
                                            <p:strVal val="#ppt_x-#ppt_w*1.125000"/>
                                          </p:val>
                                        </p:tav>
                                        <p:tav tm="100000">
                                          <p:val>
                                            <p:strVal val="#ppt_x"/>
                                          </p:val>
                                        </p:tav>
                                      </p:tavLst>
                                    </p:anim>
                                    <p:animEffect transition="in" filter="wipe(righ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610600" cy="914400"/>
          </a:xfrm>
        </p:spPr>
        <p:txBody>
          <a:bodyPr>
            <a:normAutofit/>
          </a:bodyPr>
          <a:lstStyle/>
          <a:p>
            <a:pPr algn="ctr"/>
            <a:r>
              <a:rPr lang="en-US" dirty="0"/>
              <a:t>What IS a University Policy?</a:t>
            </a:r>
          </a:p>
        </p:txBody>
      </p:sp>
      <p:pic>
        <p:nvPicPr>
          <p:cNvPr id="4" name="Picture 3">
            <a:extLst>
              <a:ext uri="{FF2B5EF4-FFF2-40B4-BE49-F238E27FC236}">
                <a16:creationId xmlns:a16="http://schemas.microsoft.com/office/drawing/2014/main" xmlns="" id="{8E9DE2C6-4AB6-F04C-9999-D7CBCE9CF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013" y="2299918"/>
            <a:ext cx="1097373" cy="1142781"/>
          </a:xfrm>
          <a:prstGeom prst="rect">
            <a:avLst/>
          </a:prstGeom>
        </p:spPr>
      </p:pic>
      <p:grpSp>
        <p:nvGrpSpPr>
          <p:cNvPr id="8" name="Group 7">
            <a:extLst>
              <a:ext uri="{FF2B5EF4-FFF2-40B4-BE49-F238E27FC236}">
                <a16:creationId xmlns:a16="http://schemas.microsoft.com/office/drawing/2014/main" xmlns="" id="{4073ABBE-F072-DF44-8738-7744EC5330A5}"/>
              </a:ext>
            </a:extLst>
          </p:cNvPr>
          <p:cNvGrpSpPr/>
          <p:nvPr/>
        </p:nvGrpSpPr>
        <p:grpSpPr>
          <a:xfrm>
            <a:off x="1866899" y="3477802"/>
            <a:ext cx="5943600" cy="1856840"/>
            <a:chOff x="1866900" y="3429000"/>
            <a:chExt cx="5943600" cy="1856840"/>
          </a:xfrm>
        </p:grpSpPr>
        <p:sp>
          <p:nvSpPr>
            <p:cNvPr id="5" name="TextBox 4"/>
            <p:cNvSpPr txBox="1"/>
            <p:nvPr/>
          </p:nvSpPr>
          <p:spPr>
            <a:xfrm>
              <a:off x="1866900" y="3429000"/>
              <a:ext cx="5943600" cy="1323439"/>
            </a:xfrm>
            <a:prstGeom prst="rect">
              <a:avLst/>
            </a:prstGeom>
            <a:noFill/>
          </p:spPr>
          <p:txBody>
            <a:bodyPr wrap="square" rtlCol="0">
              <a:spAutoFit/>
            </a:bodyPr>
            <a:lstStyle/>
            <a:p>
              <a:pPr algn="ctr"/>
              <a:r>
                <a:rPr lang="en-US" sz="4000" b="1" i="1" dirty="0">
                  <a:solidFill>
                    <a:srgbClr val="00703C"/>
                  </a:solidFill>
                </a:rPr>
                <a:t>And what is NOT?</a:t>
              </a:r>
            </a:p>
            <a:p>
              <a:pPr algn="ctr"/>
              <a:endParaRPr lang="en-US" sz="4000" b="1" i="1" dirty="0">
                <a:solidFill>
                  <a:srgbClr val="00703C"/>
                </a:solidFill>
              </a:endParaRPr>
            </a:p>
          </p:txBody>
        </p:sp>
        <p:pic>
          <p:nvPicPr>
            <p:cNvPr id="7" name="Picture 6">
              <a:extLst>
                <a:ext uri="{FF2B5EF4-FFF2-40B4-BE49-F238E27FC236}">
                  <a16:creationId xmlns:a16="http://schemas.microsoft.com/office/drawing/2014/main" xmlns="" id="{CD53B212-A786-5F4E-868B-6749C96C3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373" y="4187826"/>
              <a:ext cx="1098014" cy="1098014"/>
            </a:xfrm>
            <a:prstGeom prst="rect">
              <a:avLst/>
            </a:prstGeom>
          </p:spPr>
        </p:pic>
      </p:grpSp>
    </p:spTree>
    <p:extLst>
      <p:ext uri="{BB962C8B-B14F-4D97-AF65-F5344CB8AC3E}">
        <p14:creationId xmlns:p14="http://schemas.microsoft.com/office/powerpoint/2010/main" val="1403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143000"/>
          </a:xfrm>
        </p:spPr>
        <p:txBody>
          <a:bodyPr>
            <a:normAutofit/>
          </a:bodyPr>
          <a:lstStyle/>
          <a:p>
            <a:r>
              <a:rPr lang="en-US" sz="3600" dirty="0"/>
              <a:t>What IS a University Policy?</a:t>
            </a:r>
          </a:p>
        </p:txBody>
      </p:sp>
      <p:sp>
        <p:nvSpPr>
          <p:cNvPr id="4" name="Rectangle 3"/>
          <p:cNvSpPr/>
          <p:nvPr/>
        </p:nvSpPr>
        <p:spPr>
          <a:xfrm>
            <a:off x="990600" y="1447800"/>
            <a:ext cx="7696200" cy="4201150"/>
          </a:xfrm>
          <a:prstGeom prst="rect">
            <a:avLst/>
          </a:prstGeom>
        </p:spPr>
        <p:txBody>
          <a:bodyPr wrap="square">
            <a:spAutoFit/>
          </a:bodyPr>
          <a:lstStyle/>
          <a:p>
            <a:pPr marL="342900" indent="-342900">
              <a:spcAft>
                <a:spcPts val="600"/>
              </a:spcAft>
              <a:buFont typeface="Arial"/>
              <a:buChar char="•"/>
            </a:pPr>
            <a:r>
              <a:rPr lang="en-US" sz="2800" dirty="0">
                <a:solidFill>
                  <a:srgbClr val="006600"/>
                </a:solidFill>
                <a:cs typeface="Arial"/>
              </a:rPr>
              <a:t>A written statement of policy of </a:t>
            </a:r>
            <a:r>
              <a:rPr lang="en-US" sz="2800" u="sng" dirty="0">
                <a:solidFill>
                  <a:srgbClr val="006600"/>
                </a:solidFill>
                <a:cs typeface="Arial"/>
              </a:rPr>
              <a:t>general applicability</a:t>
            </a:r>
            <a:r>
              <a:rPr lang="en-US" sz="2800" dirty="0">
                <a:solidFill>
                  <a:srgbClr val="006600"/>
                </a:solidFill>
                <a:cs typeface="Arial"/>
              </a:rPr>
              <a:t> to members of the University community</a:t>
            </a:r>
          </a:p>
          <a:p>
            <a:pPr marL="342900" indent="-342900">
              <a:spcAft>
                <a:spcPts val="600"/>
              </a:spcAft>
              <a:buFont typeface="Arial"/>
              <a:buChar char="•"/>
            </a:pPr>
            <a:r>
              <a:rPr lang="en-US" sz="2800" u="sng" dirty="0">
                <a:solidFill>
                  <a:srgbClr val="006600"/>
                </a:solidFill>
                <a:cs typeface="Arial"/>
              </a:rPr>
              <a:t>Developed</a:t>
            </a:r>
            <a:r>
              <a:rPr lang="en-US" sz="2800" dirty="0">
                <a:solidFill>
                  <a:srgbClr val="006600"/>
                </a:solidFill>
                <a:cs typeface="Arial"/>
              </a:rPr>
              <a:t> by a college, department, or unit (responsible office/owner) </a:t>
            </a:r>
          </a:p>
          <a:p>
            <a:pPr marL="342900" indent="-342900">
              <a:spcAft>
                <a:spcPts val="600"/>
              </a:spcAft>
              <a:buFont typeface="Arial"/>
              <a:buChar char="•"/>
            </a:pPr>
            <a:r>
              <a:rPr lang="en-US" sz="2800" u="sng" dirty="0">
                <a:solidFill>
                  <a:srgbClr val="006600"/>
                </a:solidFill>
                <a:cs typeface="Arial"/>
              </a:rPr>
              <a:t>Reviewed/recommended</a:t>
            </a:r>
            <a:r>
              <a:rPr lang="en-US" sz="2800" dirty="0">
                <a:solidFill>
                  <a:srgbClr val="006600"/>
                </a:solidFill>
                <a:cs typeface="Arial"/>
              </a:rPr>
              <a:t> by Chancellor’s Cabinet</a:t>
            </a:r>
          </a:p>
          <a:p>
            <a:pPr marL="342900" indent="-342900">
              <a:spcAft>
                <a:spcPts val="600"/>
              </a:spcAft>
              <a:buFont typeface="Arial"/>
              <a:buChar char="•"/>
            </a:pPr>
            <a:r>
              <a:rPr lang="en-US" sz="2800" u="sng" dirty="0">
                <a:solidFill>
                  <a:srgbClr val="006600"/>
                </a:solidFill>
                <a:cs typeface="Arial"/>
              </a:rPr>
              <a:t>Approved</a:t>
            </a:r>
            <a:r>
              <a:rPr lang="en-US" sz="2800" dirty="0">
                <a:solidFill>
                  <a:srgbClr val="006600"/>
                </a:solidFill>
                <a:cs typeface="Arial"/>
              </a:rPr>
              <a:t> by Chancellor (or Board of Trustees, when required)</a:t>
            </a:r>
          </a:p>
        </p:txBody>
      </p:sp>
    </p:spTree>
    <p:extLst>
      <p:ext uri="{BB962C8B-B14F-4D97-AF65-F5344CB8AC3E}">
        <p14:creationId xmlns:p14="http://schemas.microsoft.com/office/powerpoint/2010/main" val="5093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143000"/>
          </a:xfrm>
        </p:spPr>
        <p:txBody>
          <a:bodyPr>
            <a:normAutofit/>
          </a:bodyPr>
          <a:lstStyle/>
          <a:p>
            <a:r>
              <a:rPr lang="en-US" sz="3600" dirty="0"/>
              <a:t>What IS a University Policy? </a:t>
            </a:r>
            <a:r>
              <a:rPr lang="en-US" sz="3200" i="1" dirty="0"/>
              <a:t>contd.</a:t>
            </a:r>
          </a:p>
        </p:txBody>
      </p:sp>
      <p:sp>
        <p:nvSpPr>
          <p:cNvPr id="4" name="Rectangle 3"/>
          <p:cNvSpPr/>
          <p:nvPr/>
        </p:nvSpPr>
        <p:spPr>
          <a:xfrm>
            <a:off x="990600" y="1371600"/>
            <a:ext cx="7696200" cy="5016758"/>
          </a:xfrm>
          <a:prstGeom prst="rect">
            <a:avLst/>
          </a:prstGeom>
        </p:spPr>
        <p:txBody>
          <a:bodyPr wrap="square">
            <a:spAutoFit/>
          </a:bodyPr>
          <a:lstStyle/>
          <a:p>
            <a:pPr marL="342900" indent="-342900">
              <a:spcAft>
                <a:spcPts val="600"/>
              </a:spcAft>
              <a:buFont typeface="Arial"/>
              <a:buChar char="•"/>
            </a:pPr>
            <a:r>
              <a:rPr lang="en-US" sz="2800" dirty="0">
                <a:solidFill>
                  <a:srgbClr val="006600"/>
                </a:solidFill>
                <a:cs typeface="Arial"/>
              </a:rPr>
              <a:t>Declares </a:t>
            </a:r>
            <a:r>
              <a:rPr lang="en-US" sz="2800" u="sng" dirty="0">
                <a:solidFill>
                  <a:srgbClr val="006600"/>
                </a:solidFill>
                <a:cs typeface="Arial"/>
              </a:rPr>
              <a:t>institutional principles &amp; standards</a:t>
            </a:r>
          </a:p>
          <a:p>
            <a:pPr marL="342900" indent="-342900">
              <a:spcAft>
                <a:spcPts val="600"/>
              </a:spcAft>
              <a:buFont typeface="Arial"/>
              <a:buChar char="•"/>
            </a:pPr>
            <a:r>
              <a:rPr lang="en-US" sz="2800" dirty="0">
                <a:solidFill>
                  <a:srgbClr val="006600"/>
                </a:solidFill>
                <a:cs typeface="Arial"/>
              </a:rPr>
              <a:t>Establishes </a:t>
            </a:r>
            <a:r>
              <a:rPr lang="en-US" sz="2800" u="sng" dirty="0">
                <a:solidFill>
                  <a:srgbClr val="006600"/>
                </a:solidFill>
                <a:cs typeface="Arial"/>
              </a:rPr>
              <a:t>definitions</a:t>
            </a:r>
            <a:r>
              <a:rPr lang="en-US" sz="2800" dirty="0">
                <a:solidFill>
                  <a:srgbClr val="006600"/>
                </a:solidFill>
                <a:cs typeface="Arial"/>
              </a:rPr>
              <a:t> &amp; </a:t>
            </a:r>
            <a:r>
              <a:rPr lang="en-US" sz="2800" u="sng" dirty="0">
                <a:solidFill>
                  <a:srgbClr val="006600"/>
                </a:solidFill>
                <a:cs typeface="Arial"/>
              </a:rPr>
              <a:t>applicability</a:t>
            </a:r>
          </a:p>
          <a:p>
            <a:pPr marL="342900" indent="-342900">
              <a:spcAft>
                <a:spcPts val="600"/>
              </a:spcAft>
              <a:buFont typeface="Arial"/>
              <a:buChar char="•"/>
            </a:pPr>
            <a:r>
              <a:rPr lang="en-US" sz="2800" dirty="0">
                <a:solidFill>
                  <a:srgbClr val="006600"/>
                </a:solidFill>
                <a:cs typeface="Arial"/>
              </a:rPr>
              <a:t>Establishes </a:t>
            </a:r>
            <a:r>
              <a:rPr lang="en-US" sz="2800" u="sng" dirty="0">
                <a:solidFill>
                  <a:srgbClr val="006600"/>
                </a:solidFill>
                <a:cs typeface="Arial"/>
              </a:rPr>
              <a:t>procedures</a:t>
            </a:r>
          </a:p>
          <a:p>
            <a:pPr marL="342900" indent="-342900">
              <a:spcAft>
                <a:spcPts val="600"/>
              </a:spcAft>
              <a:buFont typeface="Arial"/>
              <a:buChar char="•"/>
            </a:pPr>
            <a:r>
              <a:rPr lang="en-US" sz="2800" dirty="0">
                <a:solidFill>
                  <a:srgbClr val="006600"/>
                </a:solidFill>
                <a:cs typeface="Arial"/>
              </a:rPr>
              <a:t>Prescribes/proscribes </a:t>
            </a:r>
            <a:r>
              <a:rPr lang="en-US" sz="2800" u="sng" dirty="0">
                <a:solidFill>
                  <a:srgbClr val="006600"/>
                </a:solidFill>
                <a:cs typeface="Arial"/>
              </a:rPr>
              <a:t>behavior</a:t>
            </a:r>
          </a:p>
          <a:p>
            <a:pPr marL="342900" indent="-342900">
              <a:spcAft>
                <a:spcPts val="600"/>
              </a:spcAft>
              <a:buFont typeface="Arial"/>
              <a:buChar char="•"/>
            </a:pPr>
            <a:r>
              <a:rPr lang="en-US" sz="2800" dirty="0">
                <a:solidFill>
                  <a:srgbClr val="006600"/>
                </a:solidFill>
                <a:cs typeface="Arial"/>
              </a:rPr>
              <a:t>Establishes </a:t>
            </a:r>
            <a:r>
              <a:rPr lang="en-US" sz="2800" u="sng" dirty="0">
                <a:solidFill>
                  <a:srgbClr val="006600"/>
                </a:solidFill>
                <a:cs typeface="Arial"/>
              </a:rPr>
              <a:t>consequences</a:t>
            </a:r>
            <a:r>
              <a:rPr lang="en-US" sz="2800" dirty="0">
                <a:solidFill>
                  <a:srgbClr val="006600"/>
                </a:solidFill>
                <a:cs typeface="Arial"/>
              </a:rPr>
              <a:t> for violations</a:t>
            </a:r>
          </a:p>
          <a:p>
            <a:pPr marL="342900" indent="-342900">
              <a:spcAft>
                <a:spcPts val="600"/>
              </a:spcAft>
              <a:buFont typeface="Arial"/>
              <a:buChar char="•"/>
            </a:pPr>
            <a:r>
              <a:rPr lang="en-US" sz="2800" dirty="0">
                <a:solidFill>
                  <a:srgbClr val="006600"/>
                </a:solidFill>
                <a:cs typeface="Arial"/>
              </a:rPr>
              <a:t>Assigns </a:t>
            </a:r>
            <a:r>
              <a:rPr lang="en-US" sz="2800" u="sng" dirty="0">
                <a:solidFill>
                  <a:srgbClr val="006600"/>
                </a:solidFill>
                <a:cs typeface="Arial"/>
              </a:rPr>
              <a:t>roles and responsibilities</a:t>
            </a:r>
            <a:endParaRPr lang="en-US" sz="2800" dirty="0">
              <a:solidFill>
                <a:srgbClr val="006600"/>
              </a:solidFill>
              <a:cs typeface="Arial"/>
            </a:endParaRPr>
          </a:p>
          <a:p>
            <a:pPr marL="342900" indent="-342900">
              <a:spcAft>
                <a:spcPts val="600"/>
              </a:spcAft>
              <a:buFont typeface="Arial"/>
              <a:buChar char="•"/>
            </a:pPr>
            <a:r>
              <a:rPr lang="en-US" sz="2800" dirty="0">
                <a:solidFill>
                  <a:srgbClr val="006600"/>
                </a:solidFill>
                <a:cs typeface="Arial"/>
              </a:rPr>
              <a:t>Includes revision </a:t>
            </a:r>
            <a:r>
              <a:rPr lang="en-US" sz="2800" u="sng" dirty="0">
                <a:solidFill>
                  <a:srgbClr val="006600"/>
                </a:solidFill>
                <a:cs typeface="Arial"/>
              </a:rPr>
              <a:t>history</a:t>
            </a:r>
            <a:r>
              <a:rPr lang="en-US" sz="2800" dirty="0">
                <a:solidFill>
                  <a:srgbClr val="006600"/>
                </a:solidFill>
                <a:cs typeface="Arial"/>
              </a:rPr>
              <a:t>, approval </a:t>
            </a:r>
            <a:r>
              <a:rPr lang="en-US" sz="2800" u="sng" dirty="0">
                <a:solidFill>
                  <a:srgbClr val="006600"/>
                </a:solidFill>
                <a:cs typeface="Arial"/>
              </a:rPr>
              <a:t>authority</a:t>
            </a:r>
            <a:r>
              <a:rPr lang="en-US" sz="2800" dirty="0">
                <a:solidFill>
                  <a:srgbClr val="006600"/>
                </a:solidFill>
                <a:cs typeface="Arial"/>
              </a:rPr>
              <a:t>, </a:t>
            </a:r>
            <a:r>
              <a:rPr lang="en-US" sz="2800" u="sng" dirty="0">
                <a:solidFill>
                  <a:srgbClr val="006600"/>
                </a:solidFill>
                <a:cs typeface="Arial"/>
              </a:rPr>
              <a:t>responsible office/owner</a:t>
            </a:r>
          </a:p>
          <a:p>
            <a:pPr marL="342900" indent="-342900">
              <a:spcAft>
                <a:spcPts val="600"/>
              </a:spcAft>
              <a:buFont typeface="Arial"/>
              <a:buChar char="•"/>
            </a:pPr>
            <a:r>
              <a:rPr lang="en-US" sz="2800" dirty="0">
                <a:solidFill>
                  <a:srgbClr val="006600"/>
                </a:solidFill>
                <a:cs typeface="Arial"/>
              </a:rPr>
              <a:t>Lists </a:t>
            </a:r>
            <a:r>
              <a:rPr lang="en-US" sz="2800" u="sng" dirty="0">
                <a:solidFill>
                  <a:srgbClr val="006600"/>
                </a:solidFill>
                <a:cs typeface="Arial"/>
              </a:rPr>
              <a:t>related resources</a:t>
            </a:r>
          </a:p>
          <a:p>
            <a:pPr>
              <a:spcAft>
                <a:spcPts val="600"/>
              </a:spcAft>
            </a:pPr>
            <a:r>
              <a:rPr lang="en-US" sz="2800" i="1" dirty="0">
                <a:solidFill>
                  <a:srgbClr val="006600"/>
                </a:solidFill>
                <a:cs typeface="Arial"/>
              </a:rPr>
              <a:t>(see University Policy 805)</a:t>
            </a:r>
          </a:p>
        </p:txBody>
      </p:sp>
    </p:spTree>
    <p:extLst>
      <p:ext uri="{BB962C8B-B14F-4D97-AF65-F5344CB8AC3E}">
        <p14:creationId xmlns:p14="http://schemas.microsoft.com/office/powerpoint/2010/main" val="2506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{8F3F5059-21DC-8A49-977F-DF36F64333D7}tf10001072</Template>
  <TotalTime>10823</TotalTime>
  <Words>1715</Words>
  <Application>Microsoft Macintosh PowerPoint</Application>
  <PresentationFormat>On-screen Show (4:3)</PresentationFormat>
  <Paragraphs>252</Paragraphs>
  <Slides>34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Franklin Gothic Book</vt:lpstr>
      <vt:lpstr>Wingdings</vt:lpstr>
      <vt:lpstr>Crop</vt:lpstr>
      <vt:lpstr>Do We Have a Policy About That? Do We Need One?  Tips on Navigating and Developing University Policies</vt:lpstr>
      <vt:lpstr>Overview</vt:lpstr>
      <vt:lpstr>Why do we need University Policies, anyway?</vt:lpstr>
      <vt:lpstr>Navigating University Policies</vt:lpstr>
      <vt:lpstr>Quickly access University Policies page &amp; subject chapters from drop-down menu at legal.uncc.edu</vt:lpstr>
      <vt:lpstr>University Policies Website legal.uncc.edu/university-policies</vt:lpstr>
      <vt:lpstr>What IS a University Policy?</vt:lpstr>
      <vt:lpstr>What IS a University Policy?</vt:lpstr>
      <vt:lpstr>What IS a University Policy? contd.</vt:lpstr>
      <vt:lpstr>What is NOT a University Policy?</vt:lpstr>
      <vt:lpstr>What is NOT a University Policy? contd.</vt:lpstr>
      <vt:lpstr>New University Policies…</vt:lpstr>
      <vt:lpstr>Step 1: Do we have a policy about that?</vt:lpstr>
      <vt:lpstr>Step 1: Do we have a University Policy about that? contd.</vt:lpstr>
      <vt:lpstr>Step 2: So there isn’t a University Policy; how do I know whether we need one?</vt:lpstr>
      <vt:lpstr>Step 3: Identify responsible office</vt:lpstr>
      <vt:lpstr>Step 4: Ask the big questions</vt:lpstr>
      <vt:lpstr>Step 5: Organize &amp; draft </vt:lpstr>
      <vt:lpstr>Download University Policy template  </vt:lpstr>
      <vt:lpstr>Overview of University Policy 805 (“policy on policies”)</vt:lpstr>
      <vt:lpstr>Roles and Responsibilities</vt:lpstr>
      <vt:lpstr>Roles and Responsibilities (contd)</vt:lpstr>
      <vt:lpstr>Roles and Responsibilities (contd)</vt:lpstr>
      <vt:lpstr>Policy Standards</vt:lpstr>
      <vt:lpstr>Policy Format</vt:lpstr>
      <vt:lpstr>Approval Exceptions</vt:lpstr>
      <vt:lpstr>Policy Review</vt:lpstr>
      <vt:lpstr>Policy Publication/Distribution</vt:lpstr>
      <vt:lpstr>Policy Development or Revision, Step-by-Step legal.uncc.edu/sites/legal.uncc.edu/files/media/UP-805-Procedures.pdf</vt:lpstr>
      <vt:lpstr>Policy Development/Revision,  Step-by-Step</vt:lpstr>
      <vt:lpstr>Policy Development/Revision,  Step-by-Step</vt:lpstr>
      <vt:lpstr>Policy Development/Revision,  Step-by-Step</vt:lpstr>
      <vt:lpstr>Policy Development/Revision,  Step-by-Step</vt:lpstr>
      <vt:lpstr>Questions?</vt:lpstr>
    </vt:vector>
  </TitlesOfParts>
  <Company>UNC Charlotte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44 bold</dc:title>
  <dc:creator>Cindy Jones</dc:creator>
  <cp:lastModifiedBy>Microsoft Office User</cp:lastModifiedBy>
  <cp:revision>246</cp:revision>
  <cp:lastPrinted>2015-10-05T17:33:31Z</cp:lastPrinted>
  <dcterms:created xsi:type="dcterms:W3CDTF">2014-04-28T15:04:37Z</dcterms:created>
  <dcterms:modified xsi:type="dcterms:W3CDTF">2018-10-16T01:39:59Z</dcterms:modified>
</cp:coreProperties>
</file>