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61" r:id="rId2"/>
  </p:sldMasterIdLst>
  <p:notesMasterIdLst>
    <p:notesMasterId r:id="rId28"/>
  </p:notesMasterIdLst>
  <p:handoutMasterIdLst>
    <p:handoutMasterId r:id="rId29"/>
  </p:handoutMasterIdLst>
  <p:sldIdLst>
    <p:sldId id="301" r:id="rId3"/>
    <p:sldId id="319" r:id="rId4"/>
    <p:sldId id="304" r:id="rId5"/>
    <p:sldId id="299" r:id="rId6"/>
    <p:sldId id="330" r:id="rId7"/>
    <p:sldId id="321" r:id="rId8"/>
    <p:sldId id="322" r:id="rId9"/>
    <p:sldId id="308" r:id="rId10"/>
    <p:sldId id="324" r:id="rId11"/>
    <p:sldId id="325" r:id="rId12"/>
    <p:sldId id="328" r:id="rId13"/>
    <p:sldId id="326" r:id="rId14"/>
    <p:sldId id="327" r:id="rId15"/>
    <p:sldId id="331" r:id="rId16"/>
    <p:sldId id="332" r:id="rId17"/>
    <p:sldId id="333" r:id="rId18"/>
    <p:sldId id="334" r:id="rId19"/>
    <p:sldId id="335" r:id="rId20"/>
    <p:sldId id="336" r:id="rId21"/>
    <p:sldId id="337" r:id="rId22"/>
    <p:sldId id="338" r:id="rId23"/>
    <p:sldId id="339" r:id="rId24"/>
    <p:sldId id="340" r:id="rId25"/>
    <p:sldId id="341" r:id="rId26"/>
    <p:sldId id="318"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CA21"/>
    <a:srgbClr val="DAA600"/>
    <a:srgbClr val="FFFFFF"/>
    <a:srgbClr val="009900"/>
    <a:srgbClr val="FCFEFE"/>
    <a:srgbClr val="EAEAE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3" autoAdjust="0"/>
    <p:restoredTop sz="88556" autoAdjust="0"/>
  </p:normalViewPr>
  <p:slideViewPr>
    <p:cSldViewPr>
      <p:cViewPr varScale="1">
        <p:scale>
          <a:sx n="43" d="100"/>
          <a:sy n="43" d="100"/>
        </p:scale>
        <p:origin x="-797"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551C7D-A3BF-4AC6-9F4D-948CF0628CAB}" type="datetimeFigureOut">
              <a:rPr lang="en-US" smtClean="0"/>
              <a:pPr/>
              <a:t>10/31/2013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9CF5584-0335-44A7-B0A5-F4C87381DC20}" type="slidenum">
              <a:rPr lang="en-US" smtClean="0"/>
              <a:pPr/>
              <a:t>‹#›</a:t>
            </a:fld>
            <a:endParaRPr lang="en-US" dirty="0"/>
          </a:p>
        </p:txBody>
      </p:sp>
    </p:spTree>
    <p:extLst>
      <p:ext uri="{BB962C8B-B14F-4D97-AF65-F5344CB8AC3E}">
        <p14:creationId xmlns="" xmlns:p14="http://schemas.microsoft.com/office/powerpoint/2010/main" val="22299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33BB91B-2466-4440-AB8B-9522321B36E2}" type="datetimeFigureOut">
              <a:rPr lang="en-US" smtClean="0"/>
              <a:pPr/>
              <a:t>10/31/2013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F78226B-52CD-43A5-AA69-F0D641991AF3}" type="slidenum">
              <a:rPr lang="en-US" smtClean="0"/>
              <a:pPr/>
              <a:t>‹#›</a:t>
            </a:fld>
            <a:endParaRPr lang="en-US" dirty="0"/>
          </a:p>
        </p:txBody>
      </p:sp>
    </p:spTree>
    <p:extLst>
      <p:ext uri="{BB962C8B-B14F-4D97-AF65-F5344CB8AC3E}">
        <p14:creationId xmlns="" xmlns:p14="http://schemas.microsoft.com/office/powerpoint/2010/main" val="3344180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a:t>
            </a:r>
            <a:r>
              <a:rPr lang="en-US" baseline="0" dirty="0" smtClean="0"/>
              <a:t> for NSF, a research project can go forward with an unmanaged </a:t>
            </a:r>
            <a:r>
              <a:rPr lang="en-US" baseline="0" dirty="0" err="1" smtClean="0"/>
              <a:t>CoI</a:t>
            </a:r>
            <a:r>
              <a:rPr lang="en-US" baseline="0" dirty="0" smtClean="0"/>
              <a:t> if the university feels that it is in the best interest of society to do so;  NIH is concerned solely with the integrity of the research and would not support proceeding with an unmanaged </a:t>
            </a:r>
            <a:r>
              <a:rPr lang="en-US" baseline="0" dirty="0" err="1" smtClean="0"/>
              <a:t>CoI</a:t>
            </a:r>
            <a:endParaRPr lang="en-US" baseline="0" dirty="0" smtClean="0"/>
          </a:p>
          <a:p>
            <a:r>
              <a:rPr lang="en-US" baseline="0" dirty="0" smtClean="0"/>
              <a:t>For –profit companies primarily want to make sure that (a) their secrets are not accessible by their competitors and (b) that work they fund is not contaminated by another company’s trade secrets.</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14</a:t>
            </a:fld>
            <a:endParaRPr lang="en-US" dirty="0"/>
          </a:p>
        </p:txBody>
      </p:sp>
    </p:spTree>
    <p:extLst>
      <p:ext uri="{BB962C8B-B14F-4D97-AF65-F5344CB8AC3E}">
        <p14:creationId xmlns="" xmlns:p14="http://schemas.microsoft.com/office/powerpoint/2010/main" val="1447964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David noted, there</a:t>
            </a:r>
            <a:r>
              <a:rPr lang="en-US" baseline="0" dirty="0" smtClean="0"/>
              <a:t> are laws and system policies in addition to our own policies</a:t>
            </a:r>
          </a:p>
          <a:p>
            <a:r>
              <a:rPr lang="en-US" baseline="0" dirty="0" smtClean="0"/>
              <a:t>NSF policy has been around for about twenty years</a:t>
            </a:r>
          </a:p>
          <a:p>
            <a:r>
              <a:rPr lang="en-US" baseline="0" dirty="0" smtClean="0"/>
              <a:t>NIH policy revisions went into effect about one year ago</a:t>
            </a:r>
          </a:p>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15</a:t>
            </a:fld>
            <a:endParaRPr lang="en-US" dirty="0"/>
          </a:p>
        </p:txBody>
      </p:sp>
    </p:spTree>
    <p:extLst>
      <p:ext uri="{BB962C8B-B14F-4D97-AF65-F5344CB8AC3E}">
        <p14:creationId xmlns="" xmlns:p14="http://schemas.microsoft.com/office/powerpoint/2010/main" val="54379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Covered</a:t>
            </a:r>
            <a:r>
              <a:rPr lang="en-US" baseline="0" dirty="0" smtClean="0"/>
              <a:t> Persons include all faculty, all EPA non-faculty staff, and anyone designated as responsible for the design, conduct, or reporting of PHS-funded research</a:t>
            </a:r>
          </a:p>
          <a:p>
            <a:r>
              <a:rPr lang="en-US" baseline="0" dirty="0" smtClean="0"/>
              <a:t>Can include non-paid non-employees!</a:t>
            </a:r>
          </a:p>
          <a:p>
            <a:r>
              <a:rPr lang="en-US" baseline="0" dirty="0" smtClean="0"/>
              <a:t>Software requires reporting when applying for new grant</a:t>
            </a:r>
          </a:p>
          <a:p>
            <a:r>
              <a:rPr lang="en-US" baseline="0" dirty="0" smtClean="0"/>
              <a:t>If on a PHS grant, must report a new SFI within 30 days of discovery or acquisition (purchase, marriage, inheritance)</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16</a:t>
            </a:fld>
            <a:endParaRPr lang="en-US" dirty="0"/>
          </a:p>
        </p:txBody>
      </p:sp>
    </p:spTree>
    <p:extLst>
      <p:ext uri="{BB962C8B-B14F-4D97-AF65-F5344CB8AC3E}">
        <p14:creationId xmlns="" xmlns:p14="http://schemas.microsoft.com/office/powerpoint/2010/main" val="612802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Until 2011 NSF rules and NIH rules</a:t>
            </a:r>
            <a:r>
              <a:rPr lang="en-US" baseline="0" dirty="0" smtClean="0"/>
              <a:t> were virtually identical</a:t>
            </a:r>
            <a:endParaRPr lang="en-US" dirty="0" smtClean="0"/>
          </a:p>
          <a:p>
            <a:r>
              <a:rPr lang="en-US" dirty="0" smtClean="0"/>
              <a:t>NSF asks you to project</a:t>
            </a:r>
            <a:r>
              <a:rPr lang="en-US" baseline="0" dirty="0" smtClean="0"/>
              <a:t> your compensation over the coming year</a:t>
            </a:r>
          </a:p>
          <a:p>
            <a:r>
              <a:rPr lang="en-US" baseline="0" dirty="0" smtClean="0"/>
              <a:t>NIH wants to know what you received in the previous year</a:t>
            </a:r>
          </a:p>
          <a:p>
            <a:r>
              <a:rPr lang="en-US" baseline="0" dirty="0" smtClean="0"/>
              <a:t>NSF gives the researcher the responsibility of determining which financial interests are related to his/her funded research</a:t>
            </a:r>
          </a:p>
          <a:p>
            <a:r>
              <a:rPr lang="en-US" baseline="0" dirty="0" smtClean="0"/>
              <a:t>NIH requires full reporting, puts onus on university to determine which interests may be related to University Duties</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17</a:t>
            </a:fld>
            <a:endParaRPr lang="en-US" dirty="0"/>
          </a:p>
        </p:txBody>
      </p:sp>
    </p:spTree>
    <p:extLst>
      <p:ext uri="{BB962C8B-B14F-4D97-AF65-F5344CB8AC3E}">
        <p14:creationId xmlns="" xmlns:p14="http://schemas.microsoft.com/office/powerpoint/2010/main" val="577732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Significant inconsistencies across campus – in</a:t>
            </a:r>
            <a:r>
              <a:rPr lang="en-US" baseline="0" dirty="0" smtClean="0"/>
              <a:t> 2011 one College reported that 9.5% of its faculty had conflicts of interest while two schools reported that 0% had conflicts.</a:t>
            </a:r>
          </a:p>
          <a:p>
            <a:r>
              <a:rPr lang="en-US" baseline="0" dirty="0" smtClean="0"/>
              <a:t>Lack of training, lack of oversight was considered to be a major reason for this inconsistency.</a:t>
            </a:r>
          </a:p>
          <a:p>
            <a:r>
              <a:rPr lang="en-US" baseline="0" dirty="0" smtClean="0"/>
              <a:t>Dean’s Council asked for a revision to improve consistency</a:t>
            </a:r>
          </a:p>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18</a:t>
            </a:fld>
            <a:endParaRPr lang="en-US" dirty="0"/>
          </a:p>
        </p:txBody>
      </p:sp>
    </p:spTree>
    <p:extLst>
      <p:ext uri="{BB962C8B-B14F-4D97-AF65-F5344CB8AC3E}">
        <p14:creationId xmlns="" xmlns:p14="http://schemas.microsoft.com/office/powerpoint/2010/main" val="2764514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now hired a </a:t>
            </a:r>
            <a:r>
              <a:rPr lang="en-US" dirty="0" err="1" smtClean="0"/>
              <a:t>CoI</a:t>
            </a:r>
            <a:r>
              <a:rPr lang="en-US" dirty="0" smtClean="0"/>
              <a:t> Manager,</a:t>
            </a:r>
            <a:r>
              <a:rPr lang="en-US" baseline="0" dirty="0" smtClean="0"/>
              <a:t> comes on line on November 1</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19</a:t>
            </a:fld>
            <a:endParaRPr lang="en-US" dirty="0"/>
          </a:p>
        </p:txBody>
      </p:sp>
    </p:spTree>
    <p:extLst>
      <p:ext uri="{BB962C8B-B14F-4D97-AF65-F5344CB8AC3E}">
        <p14:creationId xmlns="" xmlns:p14="http://schemas.microsoft.com/office/powerpoint/2010/main" val="211184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Also included:  receiving compensation</a:t>
            </a:r>
            <a:r>
              <a:rPr lang="en-US" baseline="0" dirty="0" smtClean="0"/>
              <a:t> from a person or company that does business with the university</a:t>
            </a: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22</a:t>
            </a:fld>
            <a:endParaRPr lang="en-US" dirty="0"/>
          </a:p>
        </p:txBody>
      </p:sp>
    </p:spTree>
    <p:extLst>
      <p:ext uri="{BB962C8B-B14F-4D97-AF65-F5344CB8AC3E}">
        <p14:creationId xmlns="" xmlns:p14="http://schemas.microsoft.com/office/powerpoint/2010/main" val="1692262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25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ctr"/>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78226B-52CD-43A5-AA69-F0D641991AF3}" type="slidenum">
              <a:rPr lang="en-US" smtClean="0"/>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baseline="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685800" y="1752601"/>
            <a:ext cx="7772400" cy="1829761"/>
          </a:xfrm>
          <a:prstGeom prst="rect">
            <a:avLst/>
          </a:prstGeo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a:prstGeom prst="rect">
            <a:avLst/>
          </a:prstGeo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6727032" y="6407944"/>
            <a:ext cx="1920240" cy="365760"/>
          </a:xfrm>
          <a:prstGeom prst="rect">
            <a:avLst/>
          </a:prstGeom>
        </p:spPr>
        <p:txBody>
          <a:bodyPr/>
          <a:lstStyle>
            <a:lvl1pPr>
              <a:defRPr>
                <a:solidFill>
                  <a:srgbClr val="FFFFFF"/>
                </a:solidFill>
              </a:defRPr>
            </a:lvl1pPr>
            <a:extLst/>
          </a:lstStyle>
          <a:p>
            <a:fld id="{544213AF-26F6-41FA-8D85-E2C5388D6E58}" type="datetimeFigureOut">
              <a:rPr lang="en-US" smtClean="0"/>
              <a:pPr/>
              <a:t>10/31/2013</a:t>
            </a:fld>
            <a:endParaRPr lang="en-US" dirty="0">
              <a:solidFill>
                <a:srgbClr val="FFFFFF"/>
              </a:solidFill>
            </a:endParaRPr>
          </a:p>
        </p:txBody>
      </p:sp>
      <p:sp>
        <p:nvSpPr>
          <p:cNvPr id="19" name="Footer Placeholder 18"/>
          <p:cNvSpPr>
            <a:spLocks noGrp="1"/>
          </p:cNvSpPr>
          <p:nvPr>
            <p:ph type="ftr" sz="quarter" idx="11"/>
          </p:nvPr>
        </p:nvSpPr>
        <p:spPr>
          <a:xfrm>
            <a:off x="4380072" y="6407944"/>
            <a:ext cx="2350681" cy="365125"/>
          </a:xfrm>
          <a:prstGeom prst="rect">
            <a:avLst/>
          </a:prstGeom>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a:xfrm>
            <a:off x="8647272" y="6407944"/>
            <a:ext cx="365760" cy="365125"/>
          </a:xfrm>
          <a:prstGeom prst="rect">
            <a:avLst/>
          </a:prstGeom>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bg>
      <p:bgPr>
        <a:blipFill dpi="0" rotWithShape="1">
          <a:blip r:embed="rId2" cstate="print">
            <a:lum/>
          </a:blip>
          <a:srcRect/>
          <a:stretch>
            <a:fillRect t="-1000" b="-1000"/>
          </a:stretch>
        </a:blipFill>
        <a:effectLst/>
      </p:bgPr>
    </p:bg>
    <p:spTree>
      <p:nvGrpSpPr>
        <p:cNvPr id="1" name=""/>
        <p:cNvGrpSpPr/>
        <p:nvPr/>
      </p:nvGrpSpPr>
      <p:grpSpPr>
        <a:xfrm>
          <a:off x="0" y="0"/>
          <a:ext cx="0" cy="0"/>
          <a:chOff x="0" y="0"/>
          <a:chExt cx="0" cy="0"/>
        </a:xfrm>
      </p:grpSpPr>
      <p:pic>
        <p:nvPicPr>
          <p:cNvPr id="5" name="Picture 4" descr="Swirl.png"/>
          <p:cNvPicPr>
            <a:picLocks noChangeAspect="1"/>
          </p:cNvPicPr>
          <p:nvPr/>
        </p:nvPicPr>
        <p:blipFill>
          <a:blip r:embed="rId3" cstate="print"/>
          <a:stretch>
            <a:fillRect/>
          </a:stretch>
        </p:blipFill>
        <p:spPr>
          <a:xfrm>
            <a:off x="0" y="1295400"/>
            <a:ext cx="9144000" cy="3202682"/>
          </a:xfrm>
          <a:prstGeom prst="rect">
            <a:avLst/>
          </a:prstGeom>
        </p:spPr>
      </p:pic>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924800" cy="9144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731963" y="1722438"/>
            <a:ext cx="7031037" cy="452596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p:nvPr/>
        </p:nvSpPr>
        <p:spPr>
          <a:xfrm>
            <a:off x="0" y="0"/>
            <a:ext cx="9144000" cy="16002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l="-1000" r="-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Lst>
  <p:transition>
    <p:fade/>
  </p:transition>
  <p:timing>
    <p:tnLst>
      <p:par>
        <p:cTn id="1" dur="indefinite" restart="never" nodeType="tmRoot"/>
      </p:par>
    </p:tnLst>
  </p:timing>
  <p:txStyles>
    <p:title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p:titleStyle>
    <p:body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1999" rtl="0" eaLnBrk="1" latinLnBrk="0" hangingPunct="1">
        <a:defRPr sz="2100" kern="1200">
          <a:solidFill>
            <a:schemeClr val="tx1"/>
          </a:solidFill>
          <a:latin typeface="+mn-lt"/>
          <a:ea typeface="+mn-ea"/>
          <a:cs typeface="+mn-cs"/>
        </a:defRPr>
      </a:lvl1pPr>
      <a:lvl2pPr marL="511999" algn="l" defTabSz="511999" rtl="0" eaLnBrk="1" latinLnBrk="0" hangingPunct="1">
        <a:defRPr sz="2100" kern="1200">
          <a:solidFill>
            <a:schemeClr val="tx1"/>
          </a:solidFill>
          <a:latin typeface="+mn-lt"/>
          <a:ea typeface="+mn-ea"/>
          <a:cs typeface="+mn-cs"/>
        </a:defRPr>
      </a:lvl2pPr>
      <a:lvl3pPr marL="1023999" algn="l" defTabSz="511999" rtl="0" eaLnBrk="1" latinLnBrk="0" hangingPunct="1">
        <a:defRPr sz="2100" kern="1200">
          <a:solidFill>
            <a:schemeClr val="tx1"/>
          </a:solidFill>
          <a:latin typeface="+mn-lt"/>
          <a:ea typeface="+mn-ea"/>
          <a:cs typeface="+mn-cs"/>
        </a:defRPr>
      </a:lvl3pPr>
      <a:lvl4pPr marL="1535998" algn="l" defTabSz="511999" rtl="0" eaLnBrk="1" latinLnBrk="0" hangingPunct="1">
        <a:defRPr sz="2100" kern="1200">
          <a:solidFill>
            <a:schemeClr val="tx1"/>
          </a:solidFill>
          <a:latin typeface="+mn-lt"/>
          <a:ea typeface="+mn-ea"/>
          <a:cs typeface="+mn-cs"/>
        </a:defRPr>
      </a:lvl4pPr>
      <a:lvl5pPr marL="2047997" algn="l" defTabSz="511999" rtl="0" eaLnBrk="1" latinLnBrk="0" hangingPunct="1">
        <a:defRPr sz="2100" kern="1200">
          <a:solidFill>
            <a:schemeClr val="tx1"/>
          </a:solidFill>
          <a:latin typeface="+mn-lt"/>
          <a:ea typeface="+mn-ea"/>
          <a:cs typeface="+mn-cs"/>
        </a:defRPr>
      </a:lvl5pPr>
      <a:lvl6pPr marL="2559997" algn="l" defTabSz="511999" rtl="0" eaLnBrk="1" latinLnBrk="0" hangingPunct="1">
        <a:defRPr sz="2100" kern="1200">
          <a:solidFill>
            <a:schemeClr val="tx1"/>
          </a:solidFill>
          <a:latin typeface="+mn-lt"/>
          <a:ea typeface="+mn-ea"/>
          <a:cs typeface="+mn-cs"/>
        </a:defRPr>
      </a:lvl6pPr>
      <a:lvl7pPr marL="3071997" algn="l" defTabSz="511999" rtl="0" eaLnBrk="1" latinLnBrk="0" hangingPunct="1">
        <a:defRPr sz="2100" kern="1200">
          <a:solidFill>
            <a:schemeClr val="tx1"/>
          </a:solidFill>
          <a:latin typeface="+mn-lt"/>
          <a:ea typeface="+mn-ea"/>
          <a:cs typeface="+mn-cs"/>
        </a:defRPr>
      </a:lvl7pPr>
      <a:lvl8pPr marL="3583997" algn="l" defTabSz="511999" rtl="0" eaLnBrk="1" latinLnBrk="0" hangingPunct="1">
        <a:defRPr sz="2100" kern="1200">
          <a:solidFill>
            <a:schemeClr val="tx1"/>
          </a:solidFill>
          <a:latin typeface="+mn-lt"/>
          <a:ea typeface="+mn-ea"/>
          <a:cs typeface="+mn-cs"/>
        </a:defRPr>
      </a:lvl8pPr>
      <a:lvl9pPr marL="4095996" algn="l" defTabSz="511999"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hyperlink" Target="http://www.ncga.state.nc.us/gascripts/statutes/statutelookup.pl?statute=14-234" TargetMode="External"/><Relationship Id="rId2" Type="http://schemas.openxmlformats.org/officeDocument/2006/relationships/notesSlide" Target="../notesSlides/notesSlide17.xml"/><Relationship Id="rId1" Type="http://schemas.openxmlformats.org/officeDocument/2006/relationships/slideLayout" Target="../slideLayouts/slideLayout8.xml"/><Relationship Id="rId6" Type="http://schemas.openxmlformats.org/officeDocument/2006/relationships/hyperlink" Target="http://legal.uncc.edu/policies/up-804" TargetMode="External"/><Relationship Id="rId5" Type="http://schemas.openxmlformats.org/officeDocument/2006/relationships/hyperlink" Target="http://www.ncga.state.nc.us/EnactedLegislation/Statutes/HTML/ByChapter/Chapter_138A.html" TargetMode="External"/><Relationship Id="rId4" Type="http://schemas.openxmlformats.org/officeDocument/2006/relationships/hyperlink" Target="http://www.ncga.state.nc.us/gascripts/statutes/statutelookup.pl?statute=133-3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1524000"/>
            <a:ext cx="9144000" cy="1295399"/>
          </a:xfrm>
        </p:spPr>
        <p:txBody>
          <a:bodyPr>
            <a:normAutofit fontScale="90000"/>
          </a:bodyPr>
          <a:lstStyle/>
          <a:p>
            <a:pPr algn="ctr">
              <a:spcBef>
                <a:spcPts val="1800"/>
              </a:spcBef>
            </a:pP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a:r>
            <a:br>
              <a:rPr lang="en-US" sz="5000" b="0" dirty="0" smtClean="0">
                <a:solidFill>
                  <a:schemeClr val="tx1"/>
                </a:solidFill>
                <a:effectLst/>
                <a:latin typeface="Arial Black" pitchFamily="34" charset="0"/>
              </a:rPr>
            </a:br>
            <a:r>
              <a:rPr lang="en-US" sz="5000" b="0" dirty="0" smtClean="0">
                <a:solidFill>
                  <a:schemeClr val="tx1"/>
                </a:solidFill>
                <a:effectLst/>
                <a:latin typeface="Arial Black" pitchFamily="34" charset="0"/>
              </a:rPr>
              <a:t> CONFLICTS OF INTEREST</a:t>
            </a:r>
            <a:r>
              <a:rPr lang="en-US" sz="2400" dirty="0" smtClean="0">
                <a:effectLst/>
              </a:rPr>
              <a:t>  </a:t>
            </a:r>
            <a:r>
              <a:rPr lang="en-US" sz="5000" dirty="0" smtClean="0">
                <a:effectLst/>
              </a:rPr>
              <a:t/>
            </a:r>
            <a:br>
              <a:rPr lang="en-US" sz="5000" dirty="0" smtClean="0">
                <a:effectLst/>
              </a:rPr>
            </a:br>
            <a:endParaRPr lang="en-US" sz="2400" dirty="0"/>
          </a:p>
        </p:txBody>
      </p:sp>
      <p:sp>
        <p:nvSpPr>
          <p:cNvPr id="7" name="Subtitle 6"/>
          <p:cNvSpPr>
            <a:spLocks noGrp="1"/>
          </p:cNvSpPr>
          <p:nvPr>
            <p:ph type="subTitle" idx="1"/>
          </p:nvPr>
        </p:nvSpPr>
        <p:spPr>
          <a:xfrm>
            <a:off x="228600" y="3048000"/>
            <a:ext cx="8610600" cy="3352800"/>
          </a:xfrm>
        </p:spPr>
        <p:txBody>
          <a:bodyPr>
            <a:normAutofit fontScale="85000" lnSpcReduction="10000"/>
          </a:bodyPr>
          <a:lstStyle/>
          <a:p>
            <a:pPr algn="l"/>
            <a:r>
              <a:rPr lang="en-US" sz="2700" dirty="0" smtClean="0">
                <a:solidFill>
                  <a:srgbClr val="006600"/>
                </a:solidFill>
                <a:latin typeface="Arial Black" pitchFamily="34" charset="0"/>
              </a:rPr>
              <a:t>Presented by: </a:t>
            </a:r>
          </a:p>
          <a:p>
            <a:pPr algn="l"/>
            <a:r>
              <a:rPr lang="en-US" sz="2700" dirty="0" smtClean="0">
                <a:solidFill>
                  <a:srgbClr val="006600"/>
                </a:solidFill>
                <a:latin typeface="Arial Black" pitchFamily="34" charset="0"/>
              </a:rPr>
              <a:t>David E. Broome, Jr. </a:t>
            </a:r>
          </a:p>
          <a:p>
            <a:pPr algn="l"/>
            <a:r>
              <a:rPr lang="en-US" sz="2700" dirty="0" smtClean="0">
                <a:solidFill>
                  <a:srgbClr val="006600"/>
                </a:solidFill>
                <a:latin typeface="Arial Black" pitchFamily="34" charset="0"/>
              </a:rPr>
              <a:t>Vice Chancellor and General Counsel</a:t>
            </a:r>
          </a:p>
          <a:p>
            <a:pPr algn="l"/>
            <a:endParaRPr lang="en-US" sz="2700" dirty="0" smtClean="0">
              <a:solidFill>
                <a:srgbClr val="006600"/>
              </a:solidFill>
              <a:latin typeface="Arial Black" pitchFamily="34" charset="0"/>
            </a:endParaRPr>
          </a:p>
          <a:p>
            <a:pPr algn="l"/>
            <a:r>
              <a:rPr lang="en-US" sz="2700" dirty="0" smtClean="0">
                <a:solidFill>
                  <a:srgbClr val="006600"/>
                </a:solidFill>
                <a:latin typeface="Arial Black" pitchFamily="34" charset="0"/>
              </a:rPr>
              <a:t>Carl P.B. Mahler, II</a:t>
            </a:r>
          </a:p>
          <a:p>
            <a:pPr algn="l"/>
            <a:r>
              <a:rPr lang="en-US" sz="2700" dirty="0" smtClean="0">
                <a:solidFill>
                  <a:srgbClr val="006600"/>
                </a:solidFill>
                <a:latin typeface="Arial Black" pitchFamily="34" charset="0"/>
              </a:rPr>
              <a:t>Executive Director, Office of Technology Transfer</a:t>
            </a:r>
          </a:p>
          <a:p>
            <a:pPr algn="l"/>
            <a:endParaRPr lang="en-US" sz="2700" dirty="0" smtClean="0">
              <a:solidFill>
                <a:srgbClr val="006600"/>
              </a:solidFill>
              <a:latin typeface="Arial Black" pitchFamily="34" charset="0"/>
            </a:endParaRPr>
          </a:p>
          <a:p>
            <a:pPr algn="l"/>
            <a:r>
              <a:rPr lang="en-US" sz="2700" dirty="0" smtClean="0">
                <a:solidFill>
                  <a:srgbClr val="006600"/>
                </a:solidFill>
                <a:latin typeface="Arial Black" pitchFamily="34" charset="0"/>
              </a:rPr>
              <a:t>October 30, 2013</a:t>
            </a:r>
          </a:p>
          <a:p>
            <a:pPr algn="l"/>
            <a:endParaRPr lang="en-US" sz="2700" dirty="0" smtClean="0">
              <a:solidFill>
                <a:schemeClr val="tx1"/>
              </a:solidFill>
              <a:latin typeface="Arial Black" pitchFamily="34" charset="0"/>
            </a:endParaRPr>
          </a:p>
          <a:p>
            <a:pPr algn="l"/>
            <a:endParaRPr lang="en-US" sz="2700" dirty="0" smtClean="0">
              <a:solidFill>
                <a:schemeClr val="tx1"/>
              </a:solidFill>
              <a:latin typeface="Arial Black" pitchFamily="34" charset="0"/>
            </a:endParaRPr>
          </a:p>
          <a:p>
            <a:pPr algn="l"/>
            <a:endParaRPr lang="en-US" dirty="0" smtClean="0"/>
          </a:p>
          <a:p>
            <a:pPr algn="l"/>
            <a:endParaRPr lang="en-US"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normAutofit fontScale="90000"/>
          </a:bodyPr>
          <a:lstStyle/>
          <a:p>
            <a:pPr algn="l"/>
            <a:r>
              <a:rPr lang="en-US" sz="4200" b="0" dirty="0" smtClean="0">
                <a:solidFill>
                  <a:schemeClr val="tx1"/>
                </a:solidFill>
                <a:effectLst/>
                <a:latin typeface="Arial Black" pitchFamily="34" charset="0"/>
              </a:rPr>
              <a:t>N.C. Gen. Stat. Ch. 138A</a:t>
            </a:r>
            <a:r>
              <a:rPr lang="en-US" sz="4200" dirty="0" smtClean="0">
                <a:solidFill>
                  <a:schemeClr val="tx1"/>
                </a:solidFill>
                <a:effectLst/>
                <a:latin typeface="Arial Black" pitchFamily="34" charset="0"/>
              </a:rPr>
              <a:t/>
            </a:r>
            <a:br>
              <a:rPr lang="en-US" sz="4200" dirty="0" smtClean="0">
                <a:solidFill>
                  <a:schemeClr val="tx1"/>
                </a:solidFill>
                <a:effectLst/>
                <a:latin typeface="Arial Black" pitchFamily="34" charset="0"/>
              </a:rPr>
            </a:br>
            <a:r>
              <a:rPr lang="en-US" sz="3600" dirty="0">
                <a:solidFill>
                  <a:schemeClr val="tx1"/>
                </a:solidFill>
                <a:latin typeface="Arial Black" pitchFamily="34" charset="0"/>
              </a:rPr>
              <a:t/>
            </a:r>
            <a:br>
              <a:rPr lang="en-US" sz="3600" dirty="0">
                <a:solidFill>
                  <a:schemeClr val="tx1"/>
                </a:solidFill>
                <a:latin typeface="Arial Black" pitchFamily="34" charset="0"/>
              </a:rPr>
            </a:br>
            <a:r>
              <a:rPr lang="en-US" dirty="0" smtClean="0"/>
              <a:t/>
            </a:r>
            <a:br>
              <a:rPr lang="en-US" dirty="0" smtClean="0"/>
            </a:br>
            <a:endParaRPr lang="en-US" dirty="0"/>
          </a:p>
        </p:txBody>
      </p:sp>
      <p:sp>
        <p:nvSpPr>
          <p:cNvPr id="3" name="Text Placeholder 2"/>
          <p:cNvSpPr>
            <a:spLocks noGrp="1"/>
          </p:cNvSpPr>
          <p:nvPr>
            <p:ph idx="1"/>
          </p:nvPr>
        </p:nvSpPr>
        <p:spPr>
          <a:xfrm>
            <a:off x="533401" y="1600200"/>
            <a:ext cx="8229600" cy="4648200"/>
          </a:xfrm>
        </p:spPr>
        <p:txBody>
          <a:bodyPr>
            <a:normAutofit lnSpcReduction="10000"/>
          </a:bodyPr>
          <a:lstStyle/>
          <a:p>
            <a:pPr marL="288925" indent="-288925">
              <a:spcBef>
                <a:spcPts val="0"/>
              </a:spcBef>
              <a:spcAft>
                <a:spcPts val="1200"/>
              </a:spcAft>
            </a:pPr>
            <a:r>
              <a:rPr lang="en-US" sz="3600" dirty="0" smtClean="0"/>
              <a:t>The State Government Ethics Act</a:t>
            </a:r>
          </a:p>
          <a:p>
            <a:pPr marL="288925" indent="-288925">
              <a:spcBef>
                <a:spcPts val="0"/>
              </a:spcBef>
              <a:spcAft>
                <a:spcPts val="1200"/>
              </a:spcAft>
              <a:buNone/>
            </a:pPr>
            <a:endParaRPr lang="en-US" sz="3600" dirty="0" smtClean="0"/>
          </a:p>
          <a:p>
            <a:pPr marL="288925" indent="-288925">
              <a:spcBef>
                <a:spcPts val="0"/>
              </a:spcBef>
              <a:spcAft>
                <a:spcPts val="1200"/>
              </a:spcAft>
            </a:pPr>
            <a:r>
              <a:rPr lang="en-US" sz="3600" dirty="0" err="1" smtClean="0"/>
              <a:t>BoT</a:t>
            </a:r>
            <a:r>
              <a:rPr lang="en-US" sz="3600" dirty="0" smtClean="0"/>
              <a:t> members, Chancellor and VCs</a:t>
            </a:r>
          </a:p>
          <a:p>
            <a:pPr marL="288925" indent="-288925">
              <a:spcBef>
                <a:spcPts val="0"/>
              </a:spcBef>
              <a:spcAft>
                <a:spcPts val="1200"/>
              </a:spcAft>
              <a:buNone/>
            </a:pPr>
            <a:endParaRPr lang="en-US" sz="3600" dirty="0" smtClean="0"/>
          </a:p>
          <a:p>
            <a:pPr marL="288925" indent="-288925">
              <a:spcBef>
                <a:spcPts val="0"/>
              </a:spcBef>
              <a:spcAft>
                <a:spcPts val="1200"/>
              </a:spcAft>
            </a:pPr>
            <a:r>
              <a:rPr lang="en-US" sz="3600" dirty="0" smtClean="0"/>
              <a:t>Statement of Economic Interests</a:t>
            </a:r>
          </a:p>
          <a:p>
            <a:pPr marL="288925" indent="-288925">
              <a:spcBef>
                <a:spcPts val="0"/>
              </a:spcBef>
              <a:spcAft>
                <a:spcPts val="1200"/>
              </a:spcAft>
              <a:buNone/>
            </a:pPr>
            <a:endParaRPr lang="en-US" sz="3600" dirty="0" smtClean="0"/>
          </a:p>
          <a:p>
            <a:pPr marL="288925" indent="-288925">
              <a:spcBef>
                <a:spcPts val="0"/>
              </a:spcBef>
              <a:spcAft>
                <a:spcPts val="1200"/>
              </a:spcAft>
            </a:pPr>
            <a:r>
              <a:rPr lang="en-US" sz="3600" dirty="0" smtClean="0"/>
              <a:t>Regulation of Gifts</a:t>
            </a:r>
            <a:endParaRPr lang="en-US" sz="36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686800" cy="914400"/>
          </a:xfrm>
        </p:spPr>
        <p:txBody>
          <a:bodyPr/>
          <a:lstStyle/>
          <a:p>
            <a:pPr algn="l"/>
            <a:r>
              <a:rPr lang="en-US" sz="3800" dirty="0" smtClean="0">
                <a:latin typeface="Arial Black" pitchFamily="34" charset="0"/>
              </a:rPr>
              <a:t>External Professional Activities for Pay</a:t>
            </a:r>
            <a:endParaRPr lang="en-US" sz="3800" dirty="0">
              <a:latin typeface="Arial Black" pitchFamily="34" charset="0"/>
            </a:endParaRPr>
          </a:p>
        </p:txBody>
      </p:sp>
      <p:sp>
        <p:nvSpPr>
          <p:cNvPr id="3" name="Content Placeholder 2"/>
          <p:cNvSpPr>
            <a:spLocks noGrp="1"/>
          </p:cNvSpPr>
          <p:nvPr>
            <p:ph idx="1"/>
          </p:nvPr>
        </p:nvSpPr>
        <p:spPr>
          <a:xfrm>
            <a:off x="457200" y="2133600"/>
            <a:ext cx="8305800" cy="4114800"/>
          </a:xfrm>
        </p:spPr>
        <p:txBody>
          <a:bodyPr/>
          <a:lstStyle/>
          <a:p>
            <a:pPr marL="288925" indent="-288925">
              <a:spcBef>
                <a:spcPts val="0"/>
              </a:spcBef>
              <a:spcAft>
                <a:spcPts val="1200"/>
              </a:spcAft>
            </a:pPr>
            <a:r>
              <a:rPr lang="en-US" dirty="0" smtClean="0"/>
              <a:t>UNC Policy Manual 300.2.2.1[R], et seq.</a:t>
            </a:r>
          </a:p>
          <a:p>
            <a:pPr marL="288925" indent="-288925">
              <a:spcBef>
                <a:spcPts val="0"/>
              </a:spcBef>
              <a:spcAft>
                <a:spcPts val="1200"/>
              </a:spcAft>
              <a:buNone/>
            </a:pPr>
            <a:endParaRPr lang="en-US" dirty="0" smtClean="0"/>
          </a:p>
          <a:p>
            <a:pPr marL="288925" indent="-288925">
              <a:spcBef>
                <a:spcPts val="0"/>
              </a:spcBef>
              <a:spcAft>
                <a:spcPts val="1200"/>
              </a:spcAft>
            </a:pPr>
            <a:r>
              <a:rPr lang="en-US" dirty="0" smtClean="0"/>
              <a:t>UNC Charlotte Policy 102.1</a:t>
            </a:r>
            <a:endParaRPr lang="en-US" dirty="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normAutofit fontScale="90000"/>
          </a:bodyPr>
          <a:lstStyle/>
          <a:p>
            <a:pPr algn="l"/>
            <a:r>
              <a:rPr lang="en-US" sz="4200" b="0" dirty="0" smtClean="0">
                <a:solidFill>
                  <a:schemeClr val="tx1"/>
                </a:solidFill>
                <a:effectLst/>
                <a:latin typeface="Arial Black" pitchFamily="34" charset="0"/>
              </a:rPr>
              <a:t>University Policy 804</a:t>
            </a:r>
            <a:r>
              <a:rPr lang="en-US" sz="4200" dirty="0" smtClean="0">
                <a:solidFill>
                  <a:schemeClr val="tx1"/>
                </a:solidFill>
                <a:effectLst/>
                <a:latin typeface="Arial Black" pitchFamily="34" charset="0"/>
              </a:rPr>
              <a:t/>
            </a:r>
            <a:br>
              <a:rPr lang="en-US" sz="4200" dirty="0" smtClean="0">
                <a:solidFill>
                  <a:schemeClr val="tx1"/>
                </a:solidFill>
                <a:effectLst/>
                <a:latin typeface="Arial Black" pitchFamily="34" charset="0"/>
              </a:rPr>
            </a:br>
            <a:r>
              <a:rPr lang="en-US" sz="3600" dirty="0">
                <a:solidFill>
                  <a:schemeClr val="tx1"/>
                </a:solidFill>
                <a:latin typeface="Arial Black" pitchFamily="34" charset="0"/>
              </a:rPr>
              <a:t/>
            </a:r>
            <a:br>
              <a:rPr lang="en-US" sz="3600" dirty="0">
                <a:solidFill>
                  <a:schemeClr val="tx1"/>
                </a:solidFill>
                <a:latin typeface="Arial Black" pitchFamily="34" charset="0"/>
              </a:rPr>
            </a:br>
            <a:r>
              <a:rPr lang="en-US" dirty="0" smtClean="0"/>
              <a:t/>
            </a:r>
            <a:br>
              <a:rPr lang="en-US" dirty="0" smtClean="0"/>
            </a:br>
            <a:endParaRPr lang="en-US" dirty="0"/>
          </a:p>
        </p:txBody>
      </p:sp>
      <p:sp>
        <p:nvSpPr>
          <p:cNvPr id="3" name="Text Placeholder 2"/>
          <p:cNvSpPr>
            <a:spLocks noGrp="1"/>
          </p:cNvSpPr>
          <p:nvPr>
            <p:ph idx="1"/>
          </p:nvPr>
        </p:nvSpPr>
        <p:spPr>
          <a:xfrm>
            <a:off x="533401" y="1524000"/>
            <a:ext cx="8229600" cy="4724400"/>
          </a:xfrm>
        </p:spPr>
        <p:txBody>
          <a:bodyPr>
            <a:normAutofit lnSpcReduction="10000"/>
          </a:bodyPr>
          <a:lstStyle/>
          <a:p>
            <a:pPr marL="288925" indent="-288925">
              <a:spcBef>
                <a:spcPts val="0"/>
              </a:spcBef>
              <a:spcAft>
                <a:spcPts val="1200"/>
              </a:spcAft>
            </a:pPr>
            <a:r>
              <a:rPr lang="en-US" sz="3800" dirty="0" smtClean="0"/>
              <a:t>New University Code of Ethics</a:t>
            </a:r>
          </a:p>
          <a:p>
            <a:pPr marL="288925" indent="-288925">
              <a:spcBef>
                <a:spcPts val="0"/>
              </a:spcBef>
              <a:spcAft>
                <a:spcPts val="1200"/>
              </a:spcAft>
            </a:pPr>
            <a:endParaRPr lang="en-US" sz="3800" dirty="0" smtClean="0"/>
          </a:p>
          <a:p>
            <a:pPr marL="288925" indent="-288925">
              <a:spcBef>
                <a:spcPts val="0"/>
              </a:spcBef>
              <a:spcAft>
                <a:spcPts val="1200"/>
              </a:spcAft>
            </a:pPr>
            <a:r>
              <a:rPr lang="en-US" sz="3800" dirty="0" smtClean="0"/>
              <a:t>Expectations – reference to other policies </a:t>
            </a:r>
          </a:p>
          <a:p>
            <a:pPr marL="288925" indent="-288925">
              <a:spcBef>
                <a:spcPts val="0"/>
              </a:spcBef>
              <a:spcAft>
                <a:spcPts val="1200"/>
              </a:spcAft>
            </a:pPr>
            <a:endParaRPr lang="en-US" sz="3800" dirty="0" smtClean="0"/>
          </a:p>
          <a:p>
            <a:pPr marL="288925" indent="-288925">
              <a:spcBef>
                <a:spcPts val="0"/>
              </a:spcBef>
              <a:spcAft>
                <a:spcPts val="1200"/>
              </a:spcAft>
            </a:pPr>
            <a:r>
              <a:rPr lang="en-US" sz="3800" dirty="0" smtClean="0"/>
              <a:t>Culture of Compliance and Ethical Behavior </a:t>
            </a:r>
            <a:endParaRPr lang="en-US" sz="3800"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normAutofit fontScale="90000"/>
          </a:bodyPr>
          <a:lstStyle/>
          <a:p>
            <a:pPr algn="l"/>
            <a:r>
              <a:rPr lang="en-US" sz="4700" b="0" dirty="0" smtClean="0">
                <a:solidFill>
                  <a:schemeClr val="tx1"/>
                </a:solidFill>
                <a:effectLst/>
                <a:latin typeface="Arial Black" pitchFamily="34" charset="0"/>
              </a:rPr>
              <a:t>Regulation of CoI</a:t>
            </a:r>
            <a:r>
              <a:rPr lang="en-US" sz="4200" dirty="0" smtClean="0">
                <a:solidFill>
                  <a:schemeClr val="tx1"/>
                </a:solidFill>
                <a:effectLst/>
                <a:latin typeface="Arial Black" pitchFamily="34" charset="0"/>
              </a:rPr>
              <a:t/>
            </a:r>
            <a:br>
              <a:rPr lang="en-US" sz="4200" dirty="0" smtClean="0">
                <a:solidFill>
                  <a:schemeClr val="tx1"/>
                </a:solidFill>
                <a:effectLst/>
                <a:latin typeface="Arial Black" pitchFamily="34" charset="0"/>
              </a:rPr>
            </a:br>
            <a:r>
              <a:rPr lang="en-US" sz="3600" dirty="0">
                <a:solidFill>
                  <a:schemeClr val="tx1"/>
                </a:solidFill>
                <a:latin typeface="Arial Black" pitchFamily="34" charset="0"/>
              </a:rPr>
              <a:t/>
            </a:r>
            <a:br>
              <a:rPr lang="en-US" sz="3600" dirty="0">
                <a:solidFill>
                  <a:schemeClr val="tx1"/>
                </a:solidFill>
                <a:latin typeface="Arial Black" pitchFamily="34" charset="0"/>
              </a:rPr>
            </a:br>
            <a:r>
              <a:rPr lang="en-US" dirty="0" smtClean="0"/>
              <a:t/>
            </a:r>
            <a:br>
              <a:rPr lang="en-US" dirty="0" smtClean="0"/>
            </a:br>
            <a:endParaRPr lang="en-US" dirty="0"/>
          </a:p>
        </p:txBody>
      </p:sp>
      <p:sp>
        <p:nvSpPr>
          <p:cNvPr id="3" name="Text Placeholder 2"/>
          <p:cNvSpPr>
            <a:spLocks noGrp="1"/>
          </p:cNvSpPr>
          <p:nvPr>
            <p:ph idx="1"/>
          </p:nvPr>
        </p:nvSpPr>
        <p:spPr>
          <a:xfrm>
            <a:off x="304800" y="1600200"/>
            <a:ext cx="8839200" cy="4724400"/>
          </a:xfrm>
        </p:spPr>
        <p:txBody>
          <a:bodyPr>
            <a:normAutofit/>
          </a:bodyPr>
          <a:lstStyle/>
          <a:p>
            <a:pPr marL="288925" indent="-288925">
              <a:spcBef>
                <a:spcPts val="0"/>
              </a:spcBef>
              <a:spcAft>
                <a:spcPts val="1200"/>
              </a:spcAft>
            </a:pPr>
            <a:r>
              <a:rPr lang="en-US" sz="3800" dirty="0" smtClean="0"/>
              <a:t>UNC Policy Manual 300.2.2 and 300.2.2[G]</a:t>
            </a:r>
          </a:p>
          <a:p>
            <a:pPr marL="288925" indent="-288925">
              <a:spcBef>
                <a:spcPts val="0"/>
              </a:spcBef>
              <a:spcAft>
                <a:spcPts val="1200"/>
              </a:spcAft>
              <a:buNone/>
            </a:pPr>
            <a:endParaRPr lang="en-US" sz="3800" dirty="0" smtClean="0"/>
          </a:p>
          <a:p>
            <a:pPr marL="288925" indent="-288925">
              <a:spcBef>
                <a:spcPts val="0"/>
              </a:spcBef>
              <a:spcAft>
                <a:spcPts val="1200"/>
              </a:spcAft>
            </a:pPr>
            <a:r>
              <a:rPr lang="en-US" sz="3800" dirty="0" smtClean="0"/>
              <a:t>UNC Charlotte Policy 102.2</a:t>
            </a:r>
            <a:endParaRPr lang="en-US" sz="38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1066800"/>
          </a:xfrm>
        </p:spPr>
        <p:txBody>
          <a:bodyPr/>
          <a:lstStyle/>
          <a:p>
            <a:pPr algn="l"/>
            <a:r>
              <a:rPr lang="en-US" sz="4200" dirty="0" err="1" smtClean="0">
                <a:latin typeface="Arial Black" panose="020B0A04020102020204" pitchFamily="34" charset="0"/>
              </a:rPr>
              <a:t>CoI</a:t>
            </a:r>
            <a:r>
              <a:rPr lang="en-US" sz="4200" dirty="0" smtClean="0">
                <a:latin typeface="Arial Black" panose="020B0A04020102020204" pitchFamily="34" charset="0"/>
              </a:rPr>
              <a:t> – Funder’s Views</a:t>
            </a:r>
            <a:endParaRPr lang="en-US" sz="4200" dirty="0">
              <a:latin typeface="Arial Black" panose="020B0A04020102020204" pitchFamily="34" charset="0"/>
            </a:endParaRPr>
          </a:p>
        </p:txBody>
      </p:sp>
      <p:sp>
        <p:nvSpPr>
          <p:cNvPr id="3" name="Content Placeholder 2"/>
          <p:cNvSpPr>
            <a:spLocks noGrp="1"/>
          </p:cNvSpPr>
          <p:nvPr>
            <p:ph idx="1"/>
          </p:nvPr>
        </p:nvSpPr>
        <p:spPr>
          <a:xfrm>
            <a:off x="457200" y="1447800"/>
            <a:ext cx="8305801" cy="4800600"/>
          </a:xfrm>
        </p:spPr>
        <p:txBody>
          <a:bodyPr/>
          <a:lstStyle/>
          <a:p>
            <a:r>
              <a:rPr lang="en-US" dirty="0" smtClean="0"/>
              <a:t>NIH and NSF – ensure integrity of research</a:t>
            </a:r>
          </a:p>
          <a:p>
            <a:r>
              <a:rPr lang="en-US" dirty="0" err="1" smtClean="0"/>
              <a:t>DoD</a:t>
            </a:r>
            <a:r>
              <a:rPr lang="en-US" dirty="0" smtClean="0"/>
              <a:t> – falls under the rubric of “fraud, waste, and abuse”</a:t>
            </a:r>
          </a:p>
          <a:p>
            <a:r>
              <a:rPr lang="en-US" dirty="0" smtClean="0"/>
              <a:t>Private companies – primarily concerned about researchers’ relationships with the funder’s competitors</a:t>
            </a:r>
            <a:endParaRPr lang="en-US" dirty="0"/>
          </a:p>
        </p:txBody>
      </p:sp>
    </p:spTree>
    <p:extLst>
      <p:ext uri="{BB962C8B-B14F-4D97-AF65-F5344CB8AC3E}">
        <p14:creationId xmlns="" xmlns:p14="http://schemas.microsoft.com/office/powerpoint/2010/main" val="167706851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lstStyle/>
          <a:p>
            <a:pPr algn="l"/>
            <a:r>
              <a:rPr lang="en-US" sz="4200" dirty="0" smtClean="0">
                <a:latin typeface="Arial Black" panose="020B0A04020102020204" pitchFamily="34" charset="0"/>
              </a:rPr>
              <a:t>Sources of </a:t>
            </a:r>
            <a:r>
              <a:rPr lang="en-US" sz="4200" dirty="0" err="1" smtClean="0">
                <a:latin typeface="Arial Black" panose="020B0A04020102020204" pitchFamily="34" charset="0"/>
              </a:rPr>
              <a:t>CoI</a:t>
            </a:r>
            <a:r>
              <a:rPr lang="en-US" sz="4200" dirty="0" smtClean="0">
                <a:latin typeface="Arial Black" panose="020B0A04020102020204" pitchFamily="34" charset="0"/>
              </a:rPr>
              <a:t> Regulation</a:t>
            </a:r>
            <a:endParaRPr lang="en-US" sz="4200" dirty="0">
              <a:latin typeface="Arial Black" panose="020B0A04020102020204" pitchFamily="34" charset="0"/>
            </a:endParaRPr>
          </a:p>
        </p:txBody>
      </p:sp>
      <p:sp>
        <p:nvSpPr>
          <p:cNvPr id="3" name="Content Placeholder 2"/>
          <p:cNvSpPr>
            <a:spLocks noGrp="1"/>
          </p:cNvSpPr>
          <p:nvPr>
            <p:ph idx="1"/>
          </p:nvPr>
        </p:nvSpPr>
        <p:spPr>
          <a:xfrm>
            <a:off x="457201" y="1752600"/>
            <a:ext cx="8305800" cy="4495800"/>
          </a:xfrm>
        </p:spPr>
        <p:txBody>
          <a:bodyPr/>
          <a:lstStyle/>
          <a:p>
            <a:r>
              <a:rPr lang="en-US" sz="4400" dirty="0" smtClean="0"/>
              <a:t>NC State Law</a:t>
            </a:r>
          </a:p>
          <a:p>
            <a:r>
              <a:rPr lang="en-US" sz="4400" dirty="0" smtClean="0"/>
              <a:t>UNC System Policies</a:t>
            </a:r>
          </a:p>
          <a:p>
            <a:r>
              <a:rPr lang="en-US" sz="4400" dirty="0" smtClean="0"/>
              <a:t>UNC Charlotte Policies</a:t>
            </a:r>
          </a:p>
          <a:p>
            <a:r>
              <a:rPr lang="en-US" sz="4400" dirty="0" smtClean="0"/>
              <a:t>NIH Policies</a:t>
            </a:r>
          </a:p>
          <a:p>
            <a:r>
              <a:rPr lang="en-US" sz="4400" dirty="0" smtClean="0"/>
              <a:t>NSF Policies</a:t>
            </a:r>
            <a:endParaRPr lang="en-US" sz="4400" dirty="0"/>
          </a:p>
        </p:txBody>
      </p:sp>
    </p:spTree>
    <p:extLst>
      <p:ext uri="{BB962C8B-B14F-4D97-AF65-F5344CB8AC3E}">
        <p14:creationId xmlns="" xmlns:p14="http://schemas.microsoft.com/office/powerpoint/2010/main" val="58412953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1219200"/>
          </a:xfrm>
        </p:spPr>
        <p:txBody>
          <a:bodyPr/>
          <a:lstStyle/>
          <a:p>
            <a:pPr algn="l"/>
            <a:r>
              <a:rPr lang="en-US" dirty="0" err="1" smtClean="0">
                <a:latin typeface="Arial Black" panose="020B0A04020102020204" pitchFamily="34" charset="0"/>
              </a:rPr>
              <a:t>CoI</a:t>
            </a:r>
            <a:r>
              <a:rPr lang="en-US" dirty="0" smtClean="0">
                <a:latin typeface="Arial Black" panose="020B0A04020102020204" pitchFamily="34" charset="0"/>
              </a:rPr>
              <a:t> Reporting</a:t>
            </a:r>
            <a:endParaRPr lang="en-US" dirty="0">
              <a:latin typeface="Arial Black" panose="020B0A04020102020204" pitchFamily="34" charset="0"/>
            </a:endParaRPr>
          </a:p>
        </p:txBody>
      </p:sp>
      <p:sp>
        <p:nvSpPr>
          <p:cNvPr id="3" name="Content Placeholder 2"/>
          <p:cNvSpPr>
            <a:spLocks noGrp="1"/>
          </p:cNvSpPr>
          <p:nvPr>
            <p:ph idx="1"/>
          </p:nvPr>
        </p:nvSpPr>
        <p:spPr>
          <a:xfrm>
            <a:off x="457200" y="1600200"/>
            <a:ext cx="7031037" cy="4525962"/>
          </a:xfrm>
        </p:spPr>
        <p:txBody>
          <a:bodyPr/>
          <a:lstStyle/>
          <a:p>
            <a:r>
              <a:rPr lang="en-US" dirty="0" smtClean="0"/>
              <a:t>All covered persons (i.e., all EPA employees plus some others) must submit annual reports</a:t>
            </a:r>
          </a:p>
          <a:p>
            <a:r>
              <a:rPr lang="en-US" dirty="0" smtClean="0"/>
              <a:t>Must submit report when applying for a new grant</a:t>
            </a:r>
          </a:p>
          <a:p>
            <a:r>
              <a:rPr lang="en-US" dirty="0" smtClean="0"/>
              <a:t>Must update “when appropriate” throughout the year</a:t>
            </a:r>
            <a:endParaRPr lang="en-US" dirty="0"/>
          </a:p>
        </p:txBody>
      </p:sp>
    </p:spTree>
    <p:extLst>
      <p:ext uri="{BB962C8B-B14F-4D97-AF65-F5344CB8AC3E}">
        <p14:creationId xmlns="" xmlns:p14="http://schemas.microsoft.com/office/powerpoint/2010/main" val="1568899244"/>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1066800"/>
          </a:xfrm>
        </p:spPr>
        <p:txBody>
          <a:bodyPr/>
          <a:lstStyle/>
          <a:p>
            <a:pPr algn="l"/>
            <a:r>
              <a:rPr lang="en-US" sz="4500" dirty="0" smtClean="0">
                <a:latin typeface="Arial Black" panose="020B0A04020102020204" pitchFamily="34" charset="0"/>
              </a:rPr>
              <a:t>NSF Rules v NIH Rules</a:t>
            </a:r>
            <a:endParaRPr lang="en-US" sz="4500" dirty="0">
              <a:latin typeface="Arial Black" panose="020B0A04020102020204" pitchFamily="34" charset="0"/>
            </a:endParaRPr>
          </a:p>
        </p:txBody>
      </p:sp>
      <p:sp>
        <p:nvSpPr>
          <p:cNvPr id="3" name="Content Placeholder 2"/>
          <p:cNvSpPr>
            <a:spLocks noGrp="1"/>
          </p:cNvSpPr>
          <p:nvPr>
            <p:ph idx="1"/>
          </p:nvPr>
        </p:nvSpPr>
        <p:spPr>
          <a:xfrm>
            <a:off x="533401" y="1524000"/>
            <a:ext cx="8229600" cy="4724400"/>
          </a:xfrm>
        </p:spPr>
        <p:txBody>
          <a:bodyPr/>
          <a:lstStyle/>
          <a:p>
            <a:r>
              <a:rPr lang="en-US" dirty="0" smtClean="0"/>
              <a:t>NSF is prospective, NIH retrospective</a:t>
            </a:r>
          </a:p>
          <a:p>
            <a:r>
              <a:rPr lang="en-US" dirty="0" smtClean="0"/>
              <a:t>NSF lets you decide which of your financial interests relate to your funded research</a:t>
            </a:r>
          </a:p>
          <a:p>
            <a:r>
              <a:rPr lang="en-US" dirty="0" smtClean="0"/>
              <a:t>NIH has you report all financial interests that relate to your university responsibilities</a:t>
            </a:r>
          </a:p>
          <a:p>
            <a:endParaRPr lang="en-US" dirty="0"/>
          </a:p>
        </p:txBody>
      </p:sp>
    </p:spTree>
    <p:extLst>
      <p:ext uri="{BB962C8B-B14F-4D97-AF65-F5344CB8AC3E}">
        <p14:creationId xmlns="" xmlns:p14="http://schemas.microsoft.com/office/powerpoint/2010/main" val="4048025640"/>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82000" cy="990600"/>
          </a:xfrm>
        </p:spPr>
        <p:txBody>
          <a:bodyPr/>
          <a:lstStyle/>
          <a:p>
            <a:pPr algn="l"/>
            <a:r>
              <a:rPr lang="en-US" sz="3800" dirty="0" smtClean="0">
                <a:latin typeface="Arial Black" panose="020B0A04020102020204" pitchFamily="34" charset="0"/>
              </a:rPr>
              <a:t>UNC Charlotte </a:t>
            </a:r>
            <a:r>
              <a:rPr lang="en-US" sz="3800" dirty="0" err="1" smtClean="0">
                <a:latin typeface="Arial Black" panose="020B0A04020102020204" pitchFamily="34" charset="0"/>
              </a:rPr>
              <a:t>CoI</a:t>
            </a:r>
            <a:r>
              <a:rPr lang="en-US" sz="3800" dirty="0" smtClean="0">
                <a:latin typeface="Arial Black" panose="020B0A04020102020204" pitchFamily="34" charset="0"/>
              </a:rPr>
              <a:t> Process – I</a:t>
            </a:r>
            <a:endParaRPr lang="en-US" sz="3800" dirty="0">
              <a:latin typeface="Arial Black" panose="020B0A04020102020204" pitchFamily="34" charset="0"/>
            </a:endParaRPr>
          </a:p>
        </p:txBody>
      </p:sp>
      <p:sp>
        <p:nvSpPr>
          <p:cNvPr id="3" name="Content Placeholder 2"/>
          <p:cNvSpPr>
            <a:spLocks noGrp="1"/>
          </p:cNvSpPr>
          <p:nvPr>
            <p:ph idx="1"/>
          </p:nvPr>
        </p:nvSpPr>
        <p:spPr>
          <a:xfrm>
            <a:off x="457201" y="1676400"/>
            <a:ext cx="8305800" cy="4572000"/>
          </a:xfrm>
        </p:spPr>
        <p:txBody>
          <a:bodyPr/>
          <a:lstStyle/>
          <a:p>
            <a:r>
              <a:rPr lang="en-US" dirty="0" smtClean="0"/>
              <a:t>Previous Process:  </a:t>
            </a:r>
          </a:p>
          <a:p>
            <a:pPr lvl="1"/>
            <a:r>
              <a:rPr lang="en-US" dirty="0" smtClean="0"/>
              <a:t>Department Chairs determined whether a </a:t>
            </a:r>
            <a:r>
              <a:rPr lang="en-US" dirty="0" err="1" smtClean="0"/>
              <a:t>CoI</a:t>
            </a:r>
            <a:r>
              <a:rPr lang="en-US" dirty="0" smtClean="0"/>
              <a:t> existed</a:t>
            </a:r>
          </a:p>
          <a:p>
            <a:pPr lvl="1"/>
            <a:r>
              <a:rPr lang="en-US" dirty="0" smtClean="0"/>
              <a:t>Deans devised and implemented management plans</a:t>
            </a:r>
          </a:p>
          <a:p>
            <a:pPr lvl="1"/>
            <a:r>
              <a:rPr lang="en-US" dirty="0" smtClean="0"/>
              <a:t>Provost was notified of plans</a:t>
            </a:r>
            <a:endParaRPr lang="en-US" dirty="0"/>
          </a:p>
        </p:txBody>
      </p:sp>
    </p:spTree>
    <p:extLst>
      <p:ext uri="{BB962C8B-B14F-4D97-AF65-F5344CB8AC3E}">
        <p14:creationId xmlns="" xmlns:p14="http://schemas.microsoft.com/office/powerpoint/2010/main" val="414131759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371600"/>
          </a:xfrm>
        </p:spPr>
        <p:txBody>
          <a:bodyPr/>
          <a:lstStyle/>
          <a:p>
            <a:pPr algn="l"/>
            <a:r>
              <a:rPr lang="en-US" sz="3800" dirty="0">
                <a:latin typeface="Arial Black" panose="020B0A04020102020204" pitchFamily="34" charset="0"/>
              </a:rPr>
              <a:t>UNC Charlotte </a:t>
            </a:r>
            <a:r>
              <a:rPr lang="en-US" sz="3800" dirty="0" err="1">
                <a:latin typeface="Arial Black" panose="020B0A04020102020204" pitchFamily="34" charset="0"/>
              </a:rPr>
              <a:t>CoI</a:t>
            </a:r>
            <a:r>
              <a:rPr lang="en-US" sz="3800" dirty="0">
                <a:latin typeface="Arial Black" panose="020B0A04020102020204" pitchFamily="34" charset="0"/>
              </a:rPr>
              <a:t> Process – </a:t>
            </a:r>
            <a:r>
              <a:rPr lang="en-US" sz="3800" dirty="0" smtClean="0">
                <a:latin typeface="Arial Black" panose="020B0A04020102020204" pitchFamily="34" charset="0"/>
              </a:rPr>
              <a:t>II</a:t>
            </a:r>
            <a:endParaRPr lang="en-US" sz="3800" dirty="0">
              <a:latin typeface="Arial Black" panose="020B0A04020102020204" pitchFamily="34" charset="0"/>
            </a:endParaRPr>
          </a:p>
        </p:txBody>
      </p:sp>
      <p:sp>
        <p:nvSpPr>
          <p:cNvPr id="3" name="Content Placeholder 2"/>
          <p:cNvSpPr>
            <a:spLocks noGrp="1"/>
          </p:cNvSpPr>
          <p:nvPr>
            <p:ph idx="1"/>
          </p:nvPr>
        </p:nvSpPr>
        <p:spPr>
          <a:xfrm>
            <a:off x="381000" y="1371600"/>
            <a:ext cx="8402637" cy="4724400"/>
          </a:xfrm>
        </p:spPr>
        <p:txBody>
          <a:bodyPr/>
          <a:lstStyle/>
          <a:p>
            <a:r>
              <a:rPr lang="en-US" dirty="0" err="1" smtClean="0"/>
              <a:t>CoI</a:t>
            </a:r>
            <a:r>
              <a:rPr lang="en-US" dirty="0" smtClean="0"/>
              <a:t> Manager Reviews all Disclosures including EPAP info</a:t>
            </a:r>
          </a:p>
          <a:p>
            <a:r>
              <a:rPr lang="en-US" dirty="0" err="1" smtClean="0"/>
              <a:t>CoI</a:t>
            </a:r>
            <a:r>
              <a:rPr lang="en-US" dirty="0" smtClean="0"/>
              <a:t> Manager Determines if </a:t>
            </a:r>
            <a:r>
              <a:rPr lang="en-US" dirty="0" err="1" smtClean="0"/>
              <a:t>CoI</a:t>
            </a:r>
            <a:r>
              <a:rPr lang="en-US" dirty="0" smtClean="0"/>
              <a:t> Exists</a:t>
            </a:r>
          </a:p>
          <a:p>
            <a:r>
              <a:rPr lang="en-US" dirty="0" smtClean="0"/>
              <a:t>If Decision is “Yes” then Discusses with Dean or Dean’s Designee</a:t>
            </a:r>
          </a:p>
          <a:p>
            <a:r>
              <a:rPr lang="en-US" dirty="0" smtClean="0"/>
              <a:t>Dean or Researcher can Appeal to </a:t>
            </a:r>
            <a:r>
              <a:rPr lang="en-US" dirty="0" err="1" smtClean="0"/>
              <a:t>CoI</a:t>
            </a:r>
            <a:r>
              <a:rPr lang="en-US" dirty="0" smtClean="0"/>
              <a:t> Committee</a:t>
            </a:r>
            <a:endParaRPr lang="en-US" dirty="0"/>
          </a:p>
        </p:txBody>
      </p:sp>
    </p:spTree>
    <p:extLst>
      <p:ext uri="{BB962C8B-B14F-4D97-AF65-F5344CB8AC3E}">
        <p14:creationId xmlns="" xmlns:p14="http://schemas.microsoft.com/office/powerpoint/2010/main" val="79637132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533400"/>
            <a:ext cx="8305800" cy="990600"/>
          </a:xfrm>
        </p:spPr>
        <p:txBody>
          <a:bodyPr>
            <a:normAutofit fontScale="90000"/>
          </a:bodyPr>
          <a:lstStyle/>
          <a:p>
            <a:pPr algn="l"/>
            <a:r>
              <a:rPr lang="en-US" sz="5400" dirty="0" smtClean="0">
                <a:solidFill>
                  <a:schemeClr val="tx1"/>
                </a:solidFill>
                <a:effectLst/>
                <a:latin typeface="Arial Black" pitchFamily="34" charset="0"/>
              </a:rPr>
              <a:t>Conflicts of Interest</a:t>
            </a:r>
            <a:br>
              <a:rPr lang="en-US" sz="5400" dirty="0" smtClean="0">
                <a:solidFill>
                  <a:schemeClr val="tx1"/>
                </a:solidFill>
                <a:effectLst/>
                <a:latin typeface="Arial Black" pitchFamily="34" charset="0"/>
              </a:rPr>
            </a:br>
            <a:r>
              <a:rPr lang="en-US" sz="5400" dirty="0" smtClean="0">
                <a:solidFill>
                  <a:schemeClr val="tx1"/>
                </a:solidFill>
                <a:effectLst/>
              </a:rPr>
              <a:t/>
            </a:r>
            <a:br>
              <a:rPr lang="en-US" sz="5400" dirty="0" smtClean="0">
                <a:solidFill>
                  <a:schemeClr val="tx1"/>
                </a:solidFill>
                <a:effectLst/>
              </a:rPr>
            </a:br>
            <a:r>
              <a:rPr lang="en-US" sz="5400" dirty="0" smtClean="0">
                <a:solidFill>
                  <a:schemeClr val="bg2">
                    <a:lumMod val="50000"/>
                  </a:schemeClr>
                </a:solidFill>
                <a:effectLst/>
              </a:rPr>
              <a:t/>
            </a:r>
            <a:br>
              <a:rPr lang="en-US" sz="5400" dirty="0" smtClean="0">
                <a:solidFill>
                  <a:schemeClr val="bg2">
                    <a:lumMod val="50000"/>
                  </a:schemeClr>
                </a:solidFill>
                <a:effectLst/>
              </a:rPr>
            </a:br>
            <a:r>
              <a:rPr lang="en-US" sz="4400" dirty="0">
                <a:solidFill>
                  <a:schemeClr val="bg1"/>
                </a:solidFill>
              </a:rPr>
              <a:t/>
            </a:r>
            <a:br>
              <a:rPr lang="en-US" sz="4400" dirty="0">
                <a:solidFill>
                  <a:schemeClr val="bg1"/>
                </a:solidFill>
              </a:rPr>
            </a:br>
            <a:endParaRPr lang="en-US" sz="4400" dirty="0">
              <a:solidFill>
                <a:schemeClr val="bg1"/>
              </a:solidFill>
            </a:endParaRPr>
          </a:p>
        </p:txBody>
      </p:sp>
      <p:sp>
        <p:nvSpPr>
          <p:cNvPr id="3" name="Content Placeholder 2"/>
          <p:cNvSpPr>
            <a:spLocks noGrp="1"/>
          </p:cNvSpPr>
          <p:nvPr>
            <p:ph idx="1"/>
          </p:nvPr>
        </p:nvSpPr>
        <p:spPr>
          <a:xfrm>
            <a:off x="304800" y="1905000"/>
            <a:ext cx="8305800" cy="3264091"/>
          </a:xfrm>
        </p:spPr>
        <p:txBody>
          <a:bodyPr/>
          <a:lstStyle/>
          <a:p>
            <a:endParaRPr lang="en-US" dirty="0" smtClean="0"/>
          </a:p>
          <a:p>
            <a:r>
              <a:rPr lang="en-US" sz="3600" b="1" dirty="0" smtClean="0">
                <a:latin typeface="+mj-lt"/>
                <a:cs typeface="Times New Roman" pitchFamily="18" charset="0"/>
              </a:rPr>
              <a:t>What it is</a:t>
            </a:r>
          </a:p>
          <a:p>
            <a:r>
              <a:rPr lang="en-US" b="1" dirty="0" smtClean="0">
                <a:latin typeface="+mj-lt"/>
                <a:cs typeface="Times New Roman" pitchFamily="18" charset="0"/>
              </a:rPr>
              <a:t>Why it matters</a:t>
            </a:r>
            <a:endParaRPr lang="en-US" sz="3600" b="1" dirty="0" smtClean="0">
              <a:latin typeface="+mj-lt"/>
              <a:cs typeface="Times New Roman" pitchFamily="18" charset="0"/>
            </a:endParaRPr>
          </a:p>
          <a:p>
            <a:r>
              <a:rPr lang="en-US" b="1" dirty="0" smtClean="0">
                <a:latin typeface="+mj-lt"/>
                <a:cs typeface="Times New Roman" pitchFamily="18" charset="0"/>
              </a:rPr>
              <a:t>How we manage</a:t>
            </a:r>
            <a:endParaRPr lang="en-US" sz="3600" b="1" dirty="0" smtClean="0">
              <a:latin typeface="+mj-lt"/>
              <a:cs typeface="Times New Roman" pitchFamily="18" charset="0"/>
            </a:endParaRPr>
          </a:p>
        </p:txBody>
      </p:sp>
      <p:pic>
        <p:nvPicPr>
          <p:cNvPr id="8" name="Picture 7" descr="coi.jpg"/>
          <p:cNvPicPr>
            <a:picLocks noChangeAspect="1"/>
          </p:cNvPicPr>
          <p:nvPr/>
        </p:nvPicPr>
        <p:blipFill>
          <a:blip r:embed="rId2" cstate="print"/>
          <a:stretch>
            <a:fillRect/>
          </a:stretch>
        </p:blipFill>
        <p:spPr>
          <a:xfrm>
            <a:off x="5181600" y="2514600"/>
            <a:ext cx="3962400" cy="1676400"/>
          </a:xfrm>
          <a:prstGeom prst="rect">
            <a:avLst/>
          </a:prstGeom>
        </p:spPr>
      </p:pic>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305800" cy="1143000"/>
          </a:xfrm>
        </p:spPr>
        <p:txBody>
          <a:bodyPr/>
          <a:lstStyle/>
          <a:p>
            <a:pPr algn="l"/>
            <a:r>
              <a:rPr lang="en-US" sz="3500" dirty="0" smtClean="0">
                <a:latin typeface="Arial Black" panose="020B0A04020102020204" pitchFamily="34" charset="0"/>
              </a:rPr>
              <a:t>UNC Charlotte </a:t>
            </a:r>
            <a:r>
              <a:rPr lang="en-US" sz="3500" dirty="0" err="1" smtClean="0">
                <a:latin typeface="Arial Black" panose="020B0A04020102020204" pitchFamily="34" charset="0"/>
              </a:rPr>
              <a:t>CoI</a:t>
            </a:r>
            <a:r>
              <a:rPr lang="en-US" sz="3500" dirty="0" smtClean="0">
                <a:latin typeface="Arial Black" panose="020B0A04020102020204" pitchFamily="34" charset="0"/>
              </a:rPr>
              <a:t> Process - III</a:t>
            </a:r>
            <a:endParaRPr lang="en-US" sz="3500" dirty="0">
              <a:latin typeface="Arial Black" panose="020B0A04020102020204" pitchFamily="34" charset="0"/>
            </a:endParaRPr>
          </a:p>
        </p:txBody>
      </p:sp>
      <p:sp>
        <p:nvSpPr>
          <p:cNvPr id="3" name="Content Placeholder 2"/>
          <p:cNvSpPr>
            <a:spLocks noGrp="1"/>
          </p:cNvSpPr>
          <p:nvPr>
            <p:ph idx="1"/>
          </p:nvPr>
        </p:nvSpPr>
        <p:spPr>
          <a:xfrm>
            <a:off x="380999" y="1447800"/>
            <a:ext cx="8382001" cy="4800600"/>
          </a:xfrm>
        </p:spPr>
        <p:txBody>
          <a:bodyPr/>
          <a:lstStyle/>
          <a:p>
            <a:pPr marL="382588" indent="-382588"/>
            <a:r>
              <a:rPr lang="en-US" dirty="0" err="1" smtClean="0"/>
              <a:t>CoI</a:t>
            </a:r>
            <a:r>
              <a:rPr lang="en-US" dirty="0" smtClean="0"/>
              <a:t> Manager and Dean or Dean’s Designee Design Management Plan with Researcher Approval</a:t>
            </a:r>
          </a:p>
          <a:p>
            <a:r>
              <a:rPr lang="en-US" dirty="0" smtClean="0"/>
              <a:t>Dean or Designee Oversee Plan</a:t>
            </a:r>
          </a:p>
          <a:p>
            <a:r>
              <a:rPr lang="en-US" dirty="0" err="1" smtClean="0"/>
              <a:t>CoI</a:t>
            </a:r>
            <a:r>
              <a:rPr lang="en-US" dirty="0" smtClean="0"/>
              <a:t> Committee Reviews Samples of </a:t>
            </a:r>
            <a:r>
              <a:rPr lang="en-US" dirty="0" err="1" smtClean="0"/>
              <a:t>CoI</a:t>
            </a:r>
            <a:r>
              <a:rPr lang="en-US" dirty="0" smtClean="0"/>
              <a:t> Manager Decisions and Management Plans Twice/Year</a:t>
            </a:r>
            <a:endParaRPr lang="en-US" dirty="0"/>
          </a:p>
        </p:txBody>
      </p:sp>
    </p:spTree>
    <p:extLst>
      <p:ext uri="{BB962C8B-B14F-4D97-AF65-F5344CB8AC3E}">
        <p14:creationId xmlns="" xmlns:p14="http://schemas.microsoft.com/office/powerpoint/2010/main" val="2927318365"/>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914400"/>
          </a:xfrm>
        </p:spPr>
        <p:txBody>
          <a:bodyPr/>
          <a:lstStyle/>
          <a:p>
            <a:pPr algn="l"/>
            <a:r>
              <a:rPr lang="en-US" sz="3700" dirty="0" smtClean="0">
                <a:latin typeface="Arial Black" panose="020B0A04020102020204" pitchFamily="34" charset="0"/>
              </a:rPr>
              <a:t>Category I Conflicts</a:t>
            </a:r>
            <a:endParaRPr lang="en-US" sz="3700" dirty="0">
              <a:latin typeface="Arial Black" panose="020B0A04020102020204" pitchFamily="34" charset="0"/>
            </a:endParaRPr>
          </a:p>
        </p:txBody>
      </p:sp>
      <p:sp>
        <p:nvSpPr>
          <p:cNvPr id="3" name="Content Placeholder 2"/>
          <p:cNvSpPr>
            <a:spLocks noGrp="1"/>
          </p:cNvSpPr>
          <p:nvPr>
            <p:ph idx="1"/>
          </p:nvPr>
        </p:nvSpPr>
        <p:spPr>
          <a:xfrm>
            <a:off x="381000" y="1600200"/>
            <a:ext cx="8382001" cy="4648200"/>
          </a:xfrm>
        </p:spPr>
        <p:txBody>
          <a:bodyPr/>
          <a:lstStyle/>
          <a:p>
            <a:pPr marL="0" indent="0">
              <a:buNone/>
            </a:pPr>
            <a:r>
              <a:rPr lang="en-US" dirty="0" smtClean="0"/>
              <a:t>Allowable but Must Be Disclosed</a:t>
            </a:r>
          </a:p>
          <a:p>
            <a:pPr lvl="1"/>
            <a:r>
              <a:rPr lang="en-US" dirty="0" smtClean="0"/>
              <a:t>Royalties for Published Works or for Inventions Commercialized per University Policy</a:t>
            </a:r>
          </a:p>
          <a:p>
            <a:pPr lvl="1"/>
            <a:r>
              <a:rPr lang="en-US" dirty="0" err="1" smtClean="0"/>
              <a:t>Honararia</a:t>
            </a:r>
            <a:r>
              <a:rPr lang="en-US" dirty="0" smtClean="0"/>
              <a:t> or Reimbursement from Service to Professional Societies or Review Panels</a:t>
            </a:r>
            <a:endParaRPr lang="en-US" dirty="0"/>
          </a:p>
        </p:txBody>
      </p:sp>
    </p:spTree>
    <p:extLst>
      <p:ext uri="{BB962C8B-B14F-4D97-AF65-F5344CB8AC3E}">
        <p14:creationId xmlns="" xmlns:p14="http://schemas.microsoft.com/office/powerpoint/2010/main" val="227217011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lstStyle/>
          <a:p>
            <a:pPr algn="l"/>
            <a:r>
              <a:rPr lang="en-US" sz="3800" dirty="0" smtClean="0">
                <a:latin typeface="Arial Black" panose="020B0A04020102020204" pitchFamily="34" charset="0"/>
              </a:rPr>
              <a:t>Category II Conflicts</a:t>
            </a:r>
            <a:endParaRPr lang="en-US" sz="3800" dirty="0"/>
          </a:p>
        </p:txBody>
      </p:sp>
      <p:sp>
        <p:nvSpPr>
          <p:cNvPr id="3" name="Content Placeholder 2"/>
          <p:cNvSpPr>
            <a:spLocks noGrp="1"/>
          </p:cNvSpPr>
          <p:nvPr>
            <p:ph idx="1"/>
          </p:nvPr>
        </p:nvSpPr>
        <p:spPr>
          <a:xfrm>
            <a:off x="533401" y="1371600"/>
            <a:ext cx="8229600" cy="4876800"/>
          </a:xfrm>
        </p:spPr>
        <p:txBody>
          <a:bodyPr/>
          <a:lstStyle/>
          <a:p>
            <a:pPr marL="0" indent="0">
              <a:buNone/>
            </a:pPr>
            <a:r>
              <a:rPr lang="en-US" dirty="0" smtClean="0"/>
              <a:t>Require Administrative Review</a:t>
            </a:r>
          </a:p>
          <a:p>
            <a:pPr lvl="1"/>
            <a:r>
              <a:rPr lang="en-US" dirty="0" smtClean="0"/>
              <a:t>Requiring purchase of own textbook</a:t>
            </a:r>
          </a:p>
          <a:p>
            <a:pPr lvl="1"/>
            <a:r>
              <a:rPr lang="en-US" dirty="0" smtClean="0"/>
              <a:t>Serving on Board of Directors or SAB for company that financially supports researcher’s work</a:t>
            </a:r>
          </a:p>
          <a:p>
            <a:pPr lvl="1"/>
            <a:r>
              <a:rPr lang="en-US" dirty="0" smtClean="0"/>
              <a:t>Holding equity in any company</a:t>
            </a:r>
          </a:p>
          <a:p>
            <a:pPr lvl="1"/>
            <a:r>
              <a:rPr lang="en-US" dirty="0" smtClean="0"/>
              <a:t>Performing research with requirement for delay of publication</a:t>
            </a:r>
          </a:p>
          <a:p>
            <a:pPr lvl="1"/>
            <a:endParaRPr lang="en-US" dirty="0"/>
          </a:p>
        </p:txBody>
      </p:sp>
    </p:spTree>
    <p:extLst>
      <p:ext uri="{BB962C8B-B14F-4D97-AF65-F5344CB8AC3E}">
        <p14:creationId xmlns="" xmlns:p14="http://schemas.microsoft.com/office/powerpoint/2010/main" val="363721470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001000" cy="990600"/>
          </a:xfrm>
        </p:spPr>
        <p:txBody>
          <a:bodyPr/>
          <a:lstStyle/>
          <a:p>
            <a:pPr algn="l"/>
            <a:r>
              <a:rPr lang="en-US" sz="3800" dirty="0">
                <a:latin typeface="Arial Black" panose="020B0A04020102020204" pitchFamily="34" charset="0"/>
              </a:rPr>
              <a:t>Category </a:t>
            </a:r>
            <a:r>
              <a:rPr lang="en-US" sz="3800" dirty="0" smtClean="0">
                <a:latin typeface="Arial Black" panose="020B0A04020102020204" pitchFamily="34" charset="0"/>
              </a:rPr>
              <a:t>III </a:t>
            </a:r>
            <a:r>
              <a:rPr lang="en-US" sz="3800" dirty="0">
                <a:latin typeface="Arial Black" panose="020B0A04020102020204" pitchFamily="34" charset="0"/>
              </a:rPr>
              <a:t>Conflicts</a:t>
            </a:r>
            <a:endParaRPr lang="en-US" sz="3800" dirty="0"/>
          </a:p>
        </p:txBody>
      </p:sp>
      <p:sp>
        <p:nvSpPr>
          <p:cNvPr id="3" name="Content Placeholder 2"/>
          <p:cNvSpPr>
            <a:spLocks noGrp="1"/>
          </p:cNvSpPr>
          <p:nvPr>
            <p:ph idx="1"/>
          </p:nvPr>
        </p:nvSpPr>
        <p:spPr>
          <a:xfrm>
            <a:off x="381000" y="1371600"/>
            <a:ext cx="8382001" cy="4876800"/>
          </a:xfrm>
        </p:spPr>
        <p:txBody>
          <a:bodyPr/>
          <a:lstStyle/>
          <a:p>
            <a:pPr marL="0" indent="0">
              <a:buNone/>
            </a:pPr>
            <a:r>
              <a:rPr lang="en-US" dirty="0" smtClean="0"/>
              <a:t>No Allowable Except with Management Plan in Place</a:t>
            </a:r>
          </a:p>
          <a:p>
            <a:pPr lvl="1"/>
            <a:r>
              <a:rPr lang="en-US" sz="3000" dirty="0" smtClean="0"/>
              <a:t>Researching Technology Owned by or Obligated to an Entity in which Researcher has a Financial Interest</a:t>
            </a:r>
          </a:p>
          <a:p>
            <a:pPr lvl="1"/>
            <a:r>
              <a:rPr lang="en-US" sz="3000" dirty="0" smtClean="0"/>
              <a:t>Assigning Students to a Research Project Sponsored by Such an Entity</a:t>
            </a:r>
          </a:p>
          <a:p>
            <a:pPr lvl="1"/>
            <a:r>
              <a:rPr lang="en-US" sz="3000" dirty="0" smtClean="0"/>
              <a:t>Performing Research for Such an Entity</a:t>
            </a:r>
            <a:r>
              <a:rPr lang="en-US" dirty="0" smtClean="0"/>
              <a:t> </a:t>
            </a:r>
            <a:endParaRPr lang="en-US" dirty="0"/>
          </a:p>
        </p:txBody>
      </p:sp>
    </p:spTree>
    <p:extLst>
      <p:ext uri="{BB962C8B-B14F-4D97-AF65-F5344CB8AC3E}">
        <p14:creationId xmlns="" xmlns:p14="http://schemas.microsoft.com/office/powerpoint/2010/main" val="25116690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lstStyle/>
          <a:p>
            <a:pPr algn="l"/>
            <a:r>
              <a:rPr lang="en-US" sz="3800" dirty="0" smtClean="0">
                <a:latin typeface="Arial Black" panose="020B0A04020102020204" pitchFamily="34" charset="0"/>
              </a:rPr>
              <a:t>Category IV Conflicts</a:t>
            </a:r>
            <a:endParaRPr lang="en-US" sz="3800" dirty="0">
              <a:latin typeface="Arial Black" panose="020B0A04020102020204" pitchFamily="34" charset="0"/>
            </a:endParaRPr>
          </a:p>
        </p:txBody>
      </p:sp>
      <p:sp>
        <p:nvSpPr>
          <p:cNvPr id="3" name="Content Placeholder 2"/>
          <p:cNvSpPr>
            <a:spLocks noGrp="1"/>
          </p:cNvSpPr>
          <p:nvPr>
            <p:ph idx="1"/>
          </p:nvPr>
        </p:nvSpPr>
        <p:spPr>
          <a:xfrm>
            <a:off x="533401" y="1371600"/>
            <a:ext cx="8229600" cy="4876800"/>
          </a:xfrm>
        </p:spPr>
        <p:txBody>
          <a:bodyPr/>
          <a:lstStyle/>
          <a:p>
            <a:pPr marL="0" indent="0">
              <a:buNone/>
            </a:pPr>
            <a:r>
              <a:rPr lang="en-US" dirty="0" smtClean="0"/>
              <a:t>Never Allowable</a:t>
            </a:r>
          </a:p>
          <a:p>
            <a:pPr lvl="1"/>
            <a:r>
              <a:rPr lang="en-US" sz="2800" dirty="0" smtClean="0"/>
              <a:t>Profiting Financially by Trading on the University’s Reputation</a:t>
            </a:r>
          </a:p>
          <a:p>
            <a:pPr lvl="1"/>
            <a:r>
              <a:rPr lang="en-US" sz="2800" dirty="0" smtClean="0"/>
              <a:t>Making Unauthorized Use of Proprietary Info Obtained via University</a:t>
            </a:r>
          </a:p>
          <a:p>
            <a:pPr lvl="1"/>
            <a:r>
              <a:rPr lang="en-US" sz="2800" dirty="0" smtClean="0"/>
              <a:t>Assigning University IP Rights to Third Parties</a:t>
            </a:r>
          </a:p>
          <a:p>
            <a:pPr lvl="1"/>
            <a:r>
              <a:rPr lang="en-US" sz="2800" dirty="0" smtClean="0"/>
              <a:t>Any Illegal Activity</a:t>
            </a:r>
            <a:endParaRPr lang="en-US" sz="2800" dirty="0"/>
          </a:p>
        </p:txBody>
      </p:sp>
    </p:spTree>
    <p:extLst>
      <p:ext uri="{BB962C8B-B14F-4D97-AF65-F5344CB8AC3E}">
        <p14:creationId xmlns="" xmlns:p14="http://schemas.microsoft.com/office/powerpoint/2010/main" val="393512791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371600"/>
            <a:ext cx="8077200" cy="762000"/>
          </a:xfrm>
          <a:prstGeom prst="rect">
            <a:avLst/>
          </a:prstGeom>
        </p:spPr>
        <p:txBody>
          <a:bodyPr>
            <a:normAutofit/>
          </a:bodyPr>
          <a:lstStyle/>
          <a:p>
            <a:pPr algn="l"/>
            <a:r>
              <a:rPr lang="en-US" sz="4200" dirty="0" smtClean="0">
                <a:solidFill>
                  <a:schemeClr val="tx1"/>
                </a:solidFill>
                <a:effectLst/>
                <a:latin typeface="Arial Black" pitchFamily="34" charset="0"/>
              </a:rPr>
              <a:t>Links</a:t>
            </a:r>
            <a:endParaRPr lang="en-US" sz="4200" dirty="0">
              <a:solidFill>
                <a:schemeClr val="tx1"/>
              </a:solidFill>
              <a:effectLst/>
              <a:latin typeface="Arial Black" pitchFamily="34" charset="0"/>
            </a:endParaRPr>
          </a:p>
        </p:txBody>
      </p:sp>
      <p:sp>
        <p:nvSpPr>
          <p:cNvPr id="3" name="Text Placeholder 2"/>
          <p:cNvSpPr>
            <a:spLocks noGrp="1"/>
          </p:cNvSpPr>
          <p:nvPr>
            <p:ph idx="4294967295"/>
          </p:nvPr>
        </p:nvSpPr>
        <p:spPr>
          <a:xfrm>
            <a:off x="533400" y="1981200"/>
            <a:ext cx="6802437" cy="4525962"/>
          </a:xfrm>
          <a:prstGeom prst="rect">
            <a:avLst/>
          </a:prstGeom>
        </p:spPr>
        <p:txBody>
          <a:bodyPr>
            <a:normAutofit/>
          </a:bodyPr>
          <a:lstStyle/>
          <a:p>
            <a:pPr marL="288925" indent="-288925">
              <a:lnSpc>
                <a:spcPct val="100000"/>
              </a:lnSpc>
              <a:spcBef>
                <a:spcPts val="0"/>
              </a:spcBef>
            </a:pPr>
            <a:r>
              <a:rPr lang="en-US" sz="2000" dirty="0" smtClean="0"/>
              <a:t>N.C. Gen. Stat. §14-234</a:t>
            </a:r>
          </a:p>
          <a:p>
            <a:pPr marL="288925" indent="-7938">
              <a:lnSpc>
                <a:spcPct val="100000"/>
              </a:lnSpc>
              <a:spcBef>
                <a:spcPts val="0"/>
              </a:spcBef>
              <a:buNone/>
            </a:pPr>
            <a:r>
              <a:rPr lang="en-US" sz="2000" dirty="0" smtClean="0">
                <a:hlinkClick r:id="rId3"/>
              </a:rPr>
              <a:t>http://www.ncga.state.nc.us/gascripts/statutes/statutelookup.pl?statute=14-234</a:t>
            </a:r>
            <a:endParaRPr lang="en-US" sz="2000" dirty="0" smtClean="0"/>
          </a:p>
          <a:p>
            <a:pPr marL="288925" indent="-288925">
              <a:lnSpc>
                <a:spcPct val="100000"/>
              </a:lnSpc>
              <a:spcBef>
                <a:spcPts val="0"/>
              </a:spcBef>
              <a:buNone/>
            </a:pPr>
            <a:r>
              <a:rPr lang="en-US" sz="2000" dirty="0" smtClean="0"/>
              <a:t>   </a:t>
            </a:r>
          </a:p>
          <a:p>
            <a:pPr marL="288925" indent="-288925">
              <a:lnSpc>
                <a:spcPct val="100000"/>
              </a:lnSpc>
              <a:spcBef>
                <a:spcPts val="0"/>
              </a:spcBef>
            </a:pPr>
            <a:r>
              <a:rPr lang="en-US" sz="2000" dirty="0" smtClean="0"/>
              <a:t>N.C. Gen. Stat. §133-32</a:t>
            </a:r>
          </a:p>
          <a:p>
            <a:pPr marL="228600" indent="0">
              <a:lnSpc>
                <a:spcPct val="100000"/>
              </a:lnSpc>
              <a:spcBef>
                <a:spcPts val="0"/>
              </a:spcBef>
              <a:buNone/>
            </a:pPr>
            <a:r>
              <a:rPr lang="en-US" sz="2000" dirty="0" smtClean="0">
                <a:hlinkClick r:id="rId4"/>
              </a:rPr>
              <a:t>http://www.ncga.state.nc.us/gascripts/statutes/statutelookup.pl?statute=133-32</a:t>
            </a:r>
            <a:endParaRPr lang="en-US" sz="2000" dirty="0" smtClean="0"/>
          </a:p>
          <a:p>
            <a:pPr marL="288925" indent="-288925">
              <a:lnSpc>
                <a:spcPct val="100000"/>
              </a:lnSpc>
              <a:spcBef>
                <a:spcPts val="0"/>
              </a:spcBef>
              <a:buNone/>
            </a:pPr>
            <a:endParaRPr lang="en-US" sz="2000" dirty="0" smtClean="0"/>
          </a:p>
          <a:p>
            <a:pPr marL="288925" indent="-288925">
              <a:lnSpc>
                <a:spcPct val="100000"/>
              </a:lnSpc>
              <a:spcBef>
                <a:spcPts val="0"/>
              </a:spcBef>
            </a:pPr>
            <a:r>
              <a:rPr lang="en-US" sz="2000" dirty="0" smtClean="0"/>
              <a:t>N.C. Gen. Stat. Ch. 138A</a:t>
            </a:r>
          </a:p>
          <a:p>
            <a:pPr marL="288925" indent="-7938">
              <a:lnSpc>
                <a:spcPct val="100000"/>
              </a:lnSpc>
              <a:spcBef>
                <a:spcPts val="0"/>
              </a:spcBef>
              <a:buNone/>
            </a:pPr>
            <a:r>
              <a:rPr lang="en-US" sz="2000" dirty="0" smtClean="0">
                <a:hlinkClick r:id="rId5"/>
              </a:rPr>
              <a:t>http://www.ncga.state.nc.us/EnactedLegislation/Statutes/HTML/ByChapter/Chapter_138A.html</a:t>
            </a:r>
            <a:endParaRPr lang="en-US" sz="2000" dirty="0" smtClean="0"/>
          </a:p>
          <a:p>
            <a:pPr marL="288925" indent="-288925">
              <a:lnSpc>
                <a:spcPct val="100000"/>
              </a:lnSpc>
              <a:spcBef>
                <a:spcPts val="0"/>
              </a:spcBef>
              <a:buNone/>
            </a:pPr>
            <a:endParaRPr lang="en-US" sz="2000" dirty="0" smtClean="0"/>
          </a:p>
          <a:p>
            <a:pPr marL="288925" indent="-288925">
              <a:lnSpc>
                <a:spcPct val="100000"/>
              </a:lnSpc>
              <a:spcBef>
                <a:spcPts val="0"/>
              </a:spcBef>
            </a:pPr>
            <a:r>
              <a:rPr lang="en-US" sz="2000" dirty="0" smtClean="0"/>
              <a:t>University Policy 804</a:t>
            </a:r>
          </a:p>
          <a:p>
            <a:pPr marL="288925" indent="-7938">
              <a:lnSpc>
                <a:spcPct val="100000"/>
              </a:lnSpc>
              <a:spcBef>
                <a:spcPts val="0"/>
              </a:spcBef>
              <a:buNone/>
            </a:pPr>
            <a:r>
              <a:rPr lang="en-US" sz="2000" dirty="0" smtClean="0">
                <a:hlinkClick r:id="rId6"/>
              </a:rPr>
              <a:t>http://legal.uncc.edu/policies/up-804</a:t>
            </a:r>
            <a:endParaRPr lang="en-US" sz="2000" dirty="0" smtClean="0"/>
          </a:p>
          <a:p>
            <a:pPr>
              <a:buNone/>
            </a:pPr>
            <a:endParaRPr lang="en-US" sz="28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53400" cy="1143000"/>
          </a:xfrm>
        </p:spPr>
        <p:txBody>
          <a:bodyPr>
            <a:noAutofit/>
          </a:bodyPr>
          <a:lstStyle/>
          <a:p>
            <a:pPr algn="l"/>
            <a:r>
              <a:rPr lang="en-US" sz="4000" dirty="0" smtClean="0">
                <a:solidFill>
                  <a:schemeClr val="tx1"/>
                </a:solidFill>
                <a:latin typeface="Arial Black" pitchFamily="34" charset="0"/>
              </a:rPr>
              <a:t>Definition</a:t>
            </a:r>
            <a:endParaRPr lang="en-US" sz="4000" dirty="0">
              <a:solidFill>
                <a:schemeClr val="tx1"/>
              </a:solidFill>
              <a:latin typeface="Arial Black" pitchFamily="34" charset="0"/>
            </a:endParaRPr>
          </a:p>
        </p:txBody>
      </p:sp>
      <p:sp>
        <p:nvSpPr>
          <p:cNvPr id="5" name="Text Placeholder 4"/>
          <p:cNvSpPr>
            <a:spLocks noGrp="1"/>
          </p:cNvSpPr>
          <p:nvPr>
            <p:ph idx="1"/>
          </p:nvPr>
        </p:nvSpPr>
        <p:spPr>
          <a:xfrm>
            <a:off x="685801" y="1447800"/>
            <a:ext cx="8077200" cy="4800600"/>
          </a:xfrm>
        </p:spPr>
        <p:txBody>
          <a:bodyPr>
            <a:noAutofit/>
          </a:bodyPr>
          <a:lstStyle/>
          <a:p>
            <a:pPr marL="0" indent="0">
              <a:lnSpc>
                <a:spcPct val="150000"/>
              </a:lnSpc>
              <a:spcBef>
                <a:spcPts val="0"/>
              </a:spcBef>
              <a:spcAft>
                <a:spcPts val="600"/>
              </a:spcAft>
              <a:buNone/>
            </a:pPr>
            <a:r>
              <a:rPr lang="en-US" sz="2800" b="1" dirty="0" smtClean="0"/>
              <a:t>Conflicts of Interest (CoI)</a:t>
            </a:r>
            <a:r>
              <a:rPr lang="en-US" sz="2800" dirty="0" smtClean="0"/>
              <a:t>:  a set of  circumstances that creates a risk that independent, professional judgment concerning one’s primary obligation will be unduly influenced by a secondary interest.</a:t>
            </a:r>
          </a:p>
          <a:p>
            <a:pPr marL="0" indent="0">
              <a:lnSpc>
                <a:spcPct val="150000"/>
              </a:lnSpc>
              <a:spcBef>
                <a:spcPts val="0"/>
              </a:spcBef>
              <a:spcAft>
                <a:spcPts val="600"/>
              </a:spcAft>
              <a:buNone/>
            </a:pPr>
            <a:endParaRPr lang="en-US" sz="2800" dirty="0" smtClean="0"/>
          </a:p>
          <a:p>
            <a:pPr marL="0" indent="0">
              <a:lnSpc>
                <a:spcPct val="150000"/>
              </a:lnSpc>
              <a:spcBef>
                <a:spcPts val="0"/>
              </a:spcBef>
              <a:spcAft>
                <a:spcPts val="600"/>
              </a:spcAft>
              <a:buNone/>
            </a:pPr>
            <a:r>
              <a:rPr lang="en-US" sz="2800" b="1" dirty="0" smtClean="0"/>
              <a:t>Primary Interest = </a:t>
            </a:r>
            <a:r>
              <a:rPr lang="en-US" sz="2800" dirty="0" smtClean="0"/>
              <a:t>responsibility to university, and all that goes with that (</a:t>
            </a:r>
            <a:r>
              <a:rPr lang="en-US" sz="2800" i="1" dirty="0" smtClean="0"/>
              <a:t>i.e., public trust).</a:t>
            </a:r>
            <a:endParaRPr lang="en-US" sz="2800" dirty="0"/>
          </a:p>
        </p:txBody>
      </p:sp>
    </p:spTree>
    <p:extLst>
      <p:ext uri="{BB962C8B-B14F-4D97-AF65-F5344CB8AC3E}">
        <p14:creationId xmlns="" xmlns:p14="http://schemas.microsoft.com/office/powerpoint/2010/main" val="18972858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1066800"/>
          </a:xfrm>
        </p:spPr>
        <p:txBody>
          <a:bodyPr>
            <a:noAutofit/>
          </a:bodyPr>
          <a:lstStyle/>
          <a:p>
            <a:pPr algn="l"/>
            <a:r>
              <a:rPr lang="en-US" sz="4000" dirty="0" smtClean="0">
                <a:latin typeface="Arial Black" pitchFamily="34" charset="0"/>
              </a:rPr>
              <a:t>Categories of </a:t>
            </a:r>
            <a:r>
              <a:rPr lang="en-US" sz="4000" dirty="0" err="1" smtClean="0">
                <a:latin typeface="Arial Black" pitchFamily="34" charset="0"/>
              </a:rPr>
              <a:t>CoI</a:t>
            </a:r>
            <a:r>
              <a:rPr lang="en-US" sz="4000" dirty="0" smtClean="0">
                <a:latin typeface="Arial Black" pitchFamily="34" charset="0"/>
              </a:rPr>
              <a:t>:</a:t>
            </a:r>
            <a:r>
              <a:rPr lang="en-US" sz="4000" dirty="0" smtClean="0">
                <a:solidFill>
                  <a:schemeClr val="tx1"/>
                </a:solidFill>
                <a:effectLst/>
                <a:latin typeface="Arial Black" pitchFamily="34" charset="0"/>
              </a:rPr>
              <a:t/>
            </a:r>
            <a:br>
              <a:rPr lang="en-US" sz="4000" dirty="0" smtClean="0">
                <a:solidFill>
                  <a:schemeClr val="tx1"/>
                </a:solidFill>
                <a:effectLst/>
                <a:latin typeface="Arial Black" pitchFamily="34" charset="0"/>
              </a:rPr>
            </a:br>
            <a:r>
              <a:rPr lang="en-US" sz="4000" dirty="0" smtClean="0">
                <a:solidFill>
                  <a:schemeClr val="tx1"/>
                </a:solidFill>
                <a:effectLst/>
                <a:latin typeface="Arial Black" pitchFamily="34" charset="0"/>
              </a:rPr>
              <a:t/>
            </a:r>
            <a:br>
              <a:rPr lang="en-US" sz="4000" dirty="0" smtClean="0">
                <a:solidFill>
                  <a:schemeClr val="tx1"/>
                </a:solidFill>
                <a:effectLst/>
                <a:latin typeface="Arial Black" pitchFamily="34" charset="0"/>
              </a:rPr>
            </a:br>
            <a:endParaRPr lang="en-US" sz="4000" dirty="0">
              <a:solidFill>
                <a:schemeClr val="tx1"/>
              </a:solidFill>
              <a:effectLst/>
              <a:latin typeface="Arial Black" pitchFamily="34" charset="0"/>
            </a:endParaRPr>
          </a:p>
        </p:txBody>
      </p:sp>
      <p:sp>
        <p:nvSpPr>
          <p:cNvPr id="5" name="Text Placeholder 4"/>
          <p:cNvSpPr>
            <a:spLocks noGrp="1"/>
          </p:cNvSpPr>
          <p:nvPr>
            <p:ph idx="1"/>
          </p:nvPr>
        </p:nvSpPr>
        <p:spPr>
          <a:xfrm>
            <a:off x="457201" y="1600200"/>
            <a:ext cx="8305800" cy="4648200"/>
          </a:xfrm>
        </p:spPr>
        <p:txBody>
          <a:bodyPr>
            <a:normAutofit/>
          </a:bodyPr>
          <a:lstStyle/>
          <a:p>
            <a:pPr marL="288925" indent="-288925">
              <a:lnSpc>
                <a:spcPct val="100000"/>
              </a:lnSpc>
              <a:spcBef>
                <a:spcPts val="0"/>
              </a:spcBef>
              <a:spcAft>
                <a:spcPts val="600"/>
              </a:spcAft>
            </a:pPr>
            <a:r>
              <a:rPr lang="en-US" sz="3700" dirty="0" smtClean="0"/>
              <a:t>Relationship-based (spouse/significant other/kinship)</a:t>
            </a:r>
          </a:p>
          <a:p>
            <a:pPr marL="736252" lvl="1" indent="-288925">
              <a:spcBef>
                <a:spcPts val="0"/>
              </a:spcBef>
              <a:spcAft>
                <a:spcPts val="600"/>
              </a:spcAft>
            </a:pPr>
            <a:r>
              <a:rPr lang="en-US" sz="2800" dirty="0" smtClean="0"/>
              <a:t>anti-nepotism</a:t>
            </a:r>
          </a:p>
          <a:p>
            <a:pPr marL="736252" lvl="1" indent="-288925">
              <a:spcBef>
                <a:spcPts val="0"/>
              </a:spcBef>
              <a:spcAft>
                <a:spcPts val="600"/>
              </a:spcAft>
            </a:pPr>
            <a:r>
              <a:rPr lang="en-US" sz="2800" dirty="0" smtClean="0"/>
              <a:t>amorous relations</a:t>
            </a:r>
          </a:p>
          <a:p>
            <a:pPr marL="736252" lvl="1" indent="-288925">
              <a:spcBef>
                <a:spcPts val="0"/>
              </a:spcBef>
              <a:spcAft>
                <a:spcPts val="600"/>
              </a:spcAft>
              <a:buNone/>
            </a:pPr>
            <a:endParaRPr lang="en-US" sz="3700" dirty="0" smtClean="0"/>
          </a:p>
          <a:p>
            <a:pPr marL="288925" indent="-288925">
              <a:lnSpc>
                <a:spcPct val="100000"/>
              </a:lnSpc>
              <a:spcBef>
                <a:spcPts val="0"/>
              </a:spcBef>
              <a:spcAft>
                <a:spcPts val="600"/>
              </a:spcAft>
            </a:pPr>
            <a:r>
              <a:rPr lang="en-US" sz="3700" dirty="0" smtClean="0"/>
              <a:t>Financially-based</a:t>
            </a:r>
          </a:p>
          <a:p>
            <a:pPr marL="736252" lvl="1" indent="-288925">
              <a:spcBef>
                <a:spcPts val="0"/>
              </a:spcBef>
              <a:spcAft>
                <a:spcPts val="600"/>
              </a:spcAft>
            </a:pPr>
            <a:r>
              <a:rPr lang="en-US" sz="2800" dirty="0" smtClean="0"/>
              <a:t>focus of this session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05800" cy="1066800"/>
          </a:xfrm>
        </p:spPr>
        <p:txBody>
          <a:bodyPr>
            <a:noAutofit/>
          </a:bodyPr>
          <a:lstStyle/>
          <a:p>
            <a:pPr algn="l"/>
            <a:r>
              <a:rPr lang="en-US" sz="4400" dirty="0" smtClean="0">
                <a:latin typeface="Arial Black" pitchFamily="34" charset="0"/>
              </a:rPr>
              <a:t>Why?</a:t>
            </a:r>
            <a:r>
              <a:rPr lang="en-US" sz="4400" dirty="0" smtClean="0">
                <a:solidFill>
                  <a:schemeClr val="tx1"/>
                </a:solidFill>
                <a:effectLst/>
                <a:latin typeface="Arial Black" pitchFamily="34" charset="0"/>
              </a:rPr>
              <a:t/>
            </a:r>
            <a:br>
              <a:rPr lang="en-US" sz="4400" dirty="0" smtClean="0">
                <a:solidFill>
                  <a:schemeClr val="tx1"/>
                </a:solidFill>
                <a:effectLst/>
                <a:latin typeface="Arial Black" pitchFamily="34" charset="0"/>
              </a:rPr>
            </a:br>
            <a:r>
              <a:rPr lang="en-US" sz="4000" dirty="0" smtClean="0">
                <a:solidFill>
                  <a:schemeClr val="tx1"/>
                </a:solidFill>
                <a:effectLst/>
                <a:latin typeface="Arial Black" pitchFamily="34" charset="0"/>
              </a:rPr>
              <a:t/>
            </a:r>
            <a:br>
              <a:rPr lang="en-US" sz="4000" dirty="0" smtClean="0">
                <a:solidFill>
                  <a:schemeClr val="tx1"/>
                </a:solidFill>
                <a:effectLst/>
                <a:latin typeface="Arial Black" pitchFamily="34" charset="0"/>
              </a:rPr>
            </a:br>
            <a:endParaRPr lang="en-US" sz="4000" dirty="0">
              <a:solidFill>
                <a:schemeClr val="tx1"/>
              </a:solidFill>
              <a:effectLst/>
              <a:latin typeface="Arial Black" pitchFamily="34" charset="0"/>
            </a:endParaRPr>
          </a:p>
        </p:txBody>
      </p:sp>
      <p:sp>
        <p:nvSpPr>
          <p:cNvPr id="5" name="Text Placeholder 4"/>
          <p:cNvSpPr>
            <a:spLocks noGrp="1"/>
          </p:cNvSpPr>
          <p:nvPr>
            <p:ph idx="1"/>
          </p:nvPr>
        </p:nvSpPr>
        <p:spPr>
          <a:xfrm>
            <a:off x="457201" y="1600200"/>
            <a:ext cx="8305800" cy="4648200"/>
          </a:xfrm>
        </p:spPr>
        <p:txBody>
          <a:bodyPr>
            <a:normAutofit/>
          </a:bodyPr>
          <a:lstStyle/>
          <a:p>
            <a:pPr marL="288925" indent="-288925">
              <a:lnSpc>
                <a:spcPct val="100000"/>
              </a:lnSpc>
              <a:spcBef>
                <a:spcPts val="0"/>
              </a:spcBef>
              <a:spcAft>
                <a:spcPts val="600"/>
              </a:spcAft>
            </a:pPr>
            <a:r>
              <a:rPr lang="en-US" sz="3700" dirty="0" smtClean="0"/>
              <a:t>Protect the integrity of </a:t>
            </a:r>
          </a:p>
          <a:p>
            <a:pPr marL="736252" lvl="1" indent="-288925">
              <a:spcBef>
                <a:spcPts val="0"/>
              </a:spcBef>
              <a:spcAft>
                <a:spcPts val="600"/>
              </a:spcAft>
            </a:pPr>
            <a:r>
              <a:rPr lang="en-US" sz="2800" dirty="0" smtClean="0"/>
              <a:t>business processes</a:t>
            </a:r>
          </a:p>
          <a:p>
            <a:pPr marL="736252" lvl="1" indent="-288925">
              <a:spcBef>
                <a:spcPts val="0"/>
              </a:spcBef>
              <a:spcAft>
                <a:spcPts val="600"/>
              </a:spcAft>
            </a:pPr>
            <a:r>
              <a:rPr lang="en-US" sz="2800" dirty="0" smtClean="0"/>
              <a:t>research enterprise</a:t>
            </a:r>
          </a:p>
          <a:p>
            <a:pPr marL="736252" lvl="1" indent="-288925">
              <a:spcBef>
                <a:spcPts val="0"/>
              </a:spcBef>
              <a:spcAft>
                <a:spcPts val="600"/>
              </a:spcAft>
            </a:pPr>
            <a:r>
              <a:rPr lang="en-US" sz="2800" dirty="0" smtClean="0"/>
              <a:t>institution and its reputation</a:t>
            </a:r>
          </a:p>
          <a:p>
            <a:pPr marL="736252" lvl="1" indent="-288925">
              <a:spcBef>
                <a:spcPts val="0"/>
              </a:spcBef>
              <a:spcAft>
                <a:spcPts val="600"/>
              </a:spcAft>
            </a:pPr>
            <a:r>
              <a:rPr lang="en-US" sz="2800" dirty="0" smtClean="0"/>
              <a:t>individuals and their reputations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1066800"/>
          </a:xfrm>
        </p:spPr>
        <p:txBody>
          <a:bodyPr/>
          <a:lstStyle/>
          <a:p>
            <a:pPr algn="l"/>
            <a:r>
              <a:rPr lang="en-US" sz="4000" b="1" dirty="0" smtClean="0">
                <a:latin typeface="Arial Black" pitchFamily="34" charset="0"/>
              </a:rPr>
              <a:t>Some Key Concepts</a:t>
            </a:r>
            <a:endParaRPr lang="en-US" sz="4000" b="1" dirty="0">
              <a:latin typeface="Arial Black" pitchFamily="34" charset="0"/>
            </a:endParaRPr>
          </a:p>
        </p:txBody>
      </p:sp>
      <p:sp>
        <p:nvSpPr>
          <p:cNvPr id="3" name="Text Placeholder 2"/>
          <p:cNvSpPr>
            <a:spLocks noGrp="1"/>
          </p:cNvSpPr>
          <p:nvPr>
            <p:ph idx="1"/>
          </p:nvPr>
        </p:nvSpPr>
        <p:spPr>
          <a:xfrm>
            <a:off x="457200" y="1524000"/>
            <a:ext cx="8305801" cy="4724400"/>
          </a:xfrm>
        </p:spPr>
        <p:txBody>
          <a:bodyPr>
            <a:normAutofit fontScale="85000" lnSpcReduction="10000"/>
          </a:bodyPr>
          <a:lstStyle/>
          <a:p>
            <a:r>
              <a:rPr lang="en-US" sz="3700" dirty="0" smtClean="0"/>
              <a:t>Secondary interests are not necessarily wrong, and are often ENCOURAGED (</a:t>
            </a:r>
            <a:r>
              <a:rPr lang="en-US" sz="3700" i="1" dirty="0" smtClean="0"/>
              <a:t>e.g., consulting)</a:t>
            </a:r>
          </a:p>
          <a:p>
            <a:endParaRPr lang="en-US" sz="3700" i="1" dirty="0" smtClean="0"/>
          </a:p>
          <a:p>
            <a:r>
              <a:rPr lang="en-US" sz="3700" dirty="0" smtClean="0"/>
              <a:t>PERCEPTION of </a:t>
            </a:r>
            <a:r>
              <a:rPr lang="en-US" sz="3700" dirty="0" err="1" smtClean="0"/>
              <a:t>CoI</a:t>
            </a:r>
            <a:r>
              <a:rPr lang="en-US" sz="3700" dirty="0" smtClean="0"/>
              <a:t> by reasonable third party is as important as actually being influenced by CoI</a:t>
            </a:r>
          </a:p>
          <a:p>
            <a:endParaRPr lang="en-US" sz="3700" dirty="0" smtClean="0"/>
          </a:p>
          <a:p>
            <a:r>
              <a:rPr lang="en-US" sz="3700" dirty="0" smtClean="0"/>
              <a:t>Typical approach is DISCLOSURE and MANAGEMENT (in </a:t>
            </a:r>
            <a:r>
              <a:rPr lang="en-US" sz="3700" u="sng" dirty="0" smtClean="0"/>
              <a:t>rare</a:t>
            </a:r>
            <a:r>
              <a:rPr lang="en-US" sz="3700" dirty="0" smtClean="0"/>
              <a:t> cases, </a:t>
            </a:r>
            <a:r>
              <a:rPr lang="en-US" sz="3700" dirty="0" smtClean="0"/>
              <a:t>ELIMINATION </a:t>
            </a:r>
            <a:r>
              <a:rPr lang="en-US" sz="3700" dirty="0" smtClean="0"/>
              <a:t>of </a:t>
            </a:r>
            <a:r>
              <a:rPr lang="en-US" sz="3700" dirty="0" err="1" smtClean="0"/>
              <a:t>CoI</a:t>
            </a:r>
            <a:r>
              <a:rPr lang="en-US" sz="3700" dirty="0" smtClean="0"/>
              <a:t> is required)</a:t>
            </a:r>
          </a:p>
          <a:p>
            <a:endParaRPr lang="en-US" dirty="0" smtClean="0"/>
          </a:p>
          <a:p>
            <a:endParaRPr lang="en-US" i="1" dirty="0" smtClean="0"/>
          </a:p>
          <a:p>
            <a:endParaRPr lang="en-US" i="1" dirty="0" smtClean="0"/>
          </a:p>
          <a:p>
            <a:pPr>
              <a:buNone/>
            </a:pPr>
            <a:endParaRPr lang="en-US" dirty="0" smtClean="0"/>
          </a:p>
          <a:p>
            <a:endParaRPr lang="en-US" i="1" dirty="0" smtClean="0"/>
          </a:p>
          <a:p>
            <a:endParaRPr 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381000"/>
            <a:ext cx="8458200" cy="1143000"/>
          </a:xfrm>
          <a:ln>
            <a:noFill/>
          </a:ln>
        </p:spPr>
        <p:txBody>
          <a:bodyPr/>
          <a:lstStyle/>
          <a:p>
            <a:pPr algn="l"/>
            <a:r>
              <a:rPr lang="en-US" sz="4000" dirty="0" smtClean="0">
                <a:latin typeface="Arial Black" pitchFamily="34" charset="0"/>
              </a:rPr>
              <a:t>Goals of CoI Management</a:t>
            </a:r>
            <a:endParaRPr lang="en-US" sz="4000" dirty="0">
              <a:latin typeface="Arial Black" pitchFamily="34" charset="0"/>
            </a:endParaRPr>
          </a:p>
        </p:txBody>
      </p:sp>
      <p:sp>
        <p:nvSpPr>
          <p:cNvPr id="5" name="Content Placeholder 4"/>
          <p:cNvSpPr>
            <a:spLocks noGrp="1"/>
          </p:cNvSpPr>
          <p:nvPr>
            <p:ph idx="1"/>
          </p:nvPr>
        </p:nvSpPr>
        <p:spPr>
          <a:xfrm>
            <a:off x="228600" y="1481328"/>
            <a:ext cx="8915400" cy="4525963"/>
          </a:xfrm>
        </p:spPr>
        <p:txBody>
          <a:bodyPr>
            <a:normAutofit/>
          </a:bodyPr>
          <a:lstStyle/>
          <a:p>
            <a:r>
              <a:rPr lang="en-US" sz="3500" dirty="0" smtClean="0"/>
              <a:t>Insure that responsibilities are carried out objectively and without compromise of one’s professional, independent judgment</a:t>
            </a:r>
            <a:br>
              <a:rPr lang="en-US" sz="3500" dirty="0" smtClean="0"/>
            </a:br>
            <a:endParaRPr lang="en-US" sz="3500" dirty="0" smtClean="0"/>
          </a:p>
          <a:p>
            <a:r>
              <a:rPr lang="en-US" sz="3500" dirty="0" smtClean="0"/>
              <a:t>Protection/insulation of individuals with potential CoI</a:t>
            </a:r>
            <a:endParaRPr lang="en-US" sz="3500"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05800" cy="990600"/>
          </a:xfrm>
        </p:spPr>
        <p:txBody>
          <a:bodyPr>
            <a:normAutofit fontScale="90000"/>
          </a:bodyPr>
          <a:lstStyle/>
          <a:p>
            <a:pPr algn="l"/>
            <a:r>
              <a:rPr lang="en-US" sz="4200" b="0" dirty="0" smtClean="0">
                <a:solidFill>
                  <a:schemeClr val="tx1"/>
                </a:solidFill>
                <a:effectLst/>
                <a:latin typeface="Arial Black" pitchFamily="34" charset="0"/>
              </a:rPr>
              <a:t>N.C. Gen. Stat. § 14-234</a:t>
            </a:r>
            <a:r>
              <a:rPr lang="en-US" sz="4200" dirty="0" smtClean="0">
                <a:solidFill>
                  <a:schemeClr val="tx1"/>
                </a:solidFill>
                <a:effectLst/>
                <a:latin typeface="Arial Black" pitchFamily="34" charset="0"/>
              </a:rPr>
              <a:t/>
            </a:r>
            <a:br>
              <a:rPr lang="en-US" sz="4200" dirty="0" smtClean="0">
                <a:solidFill>
                  <a:schemeClr val="tx1"/>
                </a:solidFill>
                <a:effectLst/>
                <a:latin typeface="Arial Black" pitchFamily="34" charset="0"/>
              </a:rPr>
            </a:br>
            <a:r>
              <a:rPr lang="en-US" sz="3600" dirty="0">
                <a:solidFill>
                  <a:schemeClr val="tx1"/>
                </a:solidFill>
                <a:latin typeface="Arial Black" pitchFamily="34" charset="0"/>
              </a:rPr>
              <a:t/>
            </a:r>
            <a:br>
              <a:rPr lang="en-US" sz="3600" dirty="0">
                <a:solidFill>
                  <a:schemeClr val="tx1"/>
                </a:solidFill>
                <a:latin typeface="Arial Black" pitchFamily="34" charset="0"/>
              </a:rPr>
            </a:br>
            <a:r>
              <a:rPr lang="en-US" dirty="0" smtClean="0"/>
              <a:t/>
            </a:r>
            <a:br>
              <a:rPr lang="en-US" dirty="0" smtClean="0"/>
            </a:br>
            <a:endParaRPr lang="en-US" dirty="0"/>
          </a:p>
        </p:txBody>
      </p:sp>
      <p:sp>
        <p:nvSpPr>
          <p:cNvPr id="3" name="Text Placeholder 2"/>
          <p:cNvSpPr>
            <a:spLocks noGrp="1"/>
          </p:cNvSpPr>
          <p:nvPr>
            <p:ph idx="1"/>
          </p:nvPr>
        </p:nvSpPr>
        <p:spPr>
          <a:xfrm>
            <a:off x="533401" y="1676400"/>
            <a:ext cx="8229600" cy="4572000"/>
          </a:xfrm>
        </p:spPr>
        <p:txBody>
          <a:bodyPr>
            <a:normAutofit/>
          </a:bodyPr>
          <a:lstStyle/>
          <a:p>
            <a:pPr marL="288925" indent="-288925">
              <a:spcBef>
                <a:spcPts val="0"/>
              </a:spcBef>
              <a:spcAft>
                <a:spcPts val="1200"/>
              </a:spcAft>
            </a:pPr>
            <a:r>
              <a:rPr lang="en-US" sz="3800" dirty="0" smtClean="0"/>
              <a:t>Criminal statute</a:t>
            </a:r>
          </a:p>
          <a:p>
            <a:pPr marL="288925" indent="-288925">
              <a:spcBef>
                <a:spcPts val="0"/>
              </a:spcBef>
              <a:spcAft>
                <a:spcPts val="1200"/>
              </a:spcAft>
              <a:buNone/>
            </a:pPr>
            <a:endParaRPr lang="en-US" sz="3800" dirty="0" smtClean="0"/>
          </a:p>
          <a:p>
            <a:pPr marL="288925" indent="-288925">
              <a:spcBef>
                <a:spcPts val="0"/>
              </a:spcBef>
              <a:spcAft>
                <a:spcPts val="1200"/>
              </a:spcAft>
            </a:pPr>
            <a:r>
              <a:rPr lang="en-US" sz="3800" dirty="0" smtClean="0"/>
              <a:t>Prohibits self-dealing</a:t>
            </a:r>
            <a:endParaRPr lang="en-US" sz="38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05800" cy="914400"/>
          </a:xfrm>
        </p:spPr>
        <p:txBody>
          <a:bodyPr>
            <a:normAutofit fontScale="90000"/>
          </a:bodyPr>
          <a:lstStyle/>
          <a:p>
            <a:pPr algn="l"/>
            <a:r>
              <a:rPr lang="en-US" sz="4200" b="0" dirty="0" smtClean="0">
                <a:solidFill>
                  <a:schemeClr val="tx1"/>
                </a:solidFill>
                <a:effectLst/>
                <a:latin typeface="Arial Black" pitchFamily="34" charset="0"/>
              </a:rPr>
              <a:t>N.C. Gen. Stat. § 133-32</a:t>
            </a:r>
            <a:r>
              <a:rPr lang="en-US" sz="4200" dirty="0" smtClean="0">
                <a:solidFill>
                  <a:schemeClr val="tx1"/>
                </a:solidFill>
                <a:effectLst/>
                <a:latin typeface="Arial Black" pitchFamily="34" charset="0"/>
              </a:rPr>
              <a:t/>
            </a:r>
            <a:br>
              <a:rPr lang="en-US" sz="4200" dirty="0" smtClean="0">
                <a:solidFill>
                  <a:schemeClr val="tx1"/>
                </a:solidFill>
                <a:effectLst/>
                <a:latin typeface="Arial Black" pitchFamily="34" charset="0"/>
              </a:rPr>
            </a:br>
            <a:r>
              <a:rPr lang="en-US" sz="3600" dirty="0" smtClean="0">
                <a:solidFill>
                  <a:schemeClr val="tx1"/>
                </a:solidFill>
                <a:latin typeface="Arial Black" pitchFamily="34" charset="0"/>
              </a:rPr>
              <a:t/>
            </a:r>
            <a:br>
              <a:rPr lang="en-US" sz="3600" dirty="0" smtClean="0">
                <a:solidFill>
                  <a:schemeClr val="tx1"/>
                </a:solidFill>
                <a:latin typeface="Arial Black" pitchFamily="34" charset="0"/>
              </a:rPr>
            </a:br>
            <a:r>
              <a:rPr lang="en-US" dirty="0" smtClean="0"/>
              <a:t/>
            </a:r>
            <a:br>
              <a:rPr lang="en-US" dirty="0" smtClean="0"/>
            </a:br>
            <a:endParaRPr lang="en-US" dirty="0"/>
          </a:p>
        </p:txBody>
      </p:sp>
      <p:sp>
        <p:nvSpPr>
          <p:cNvPr id="3" name="Text Placeholder 2"/>
          <p:cNvSpPr>
            <a:spLocks noGrp="1"/>
          </p:cNvSpPr>
          <p:nvPr>
            <p:ph idx="1"/>
          </p:nvPr>
        </p:nvSpPr>
        <p:spPr>
          <a:xfrm>
            <a:off x="609601" y="1600200"/>
            <a:ext cx="8153400" cy="4648200"/>
          </a:xfrm>
        </p:spPr>
        <p:txBody>
          <a:bodyPr>
            <a:normAutofit/>
          </a:bodyPr>
          <a:lstStyle/>
          <a:p>
            <a:pPr marL="288925" indent="-288925">
              <a:spcBef>
                <a:spcPts val="0"/>
              </a:spcBef>
              <a:spcAft>
                <a:spcPts val="1200"/>
              </a:spcAft>
            </a:pPr>
            <a:r>
              <a:rPr lang="en-US" sz="3800" dirty="0" smtClean="0"/>
              <a:t>Regulation of gifts and favors</a:t>
            </a:r>
          </a:p>
          <a:p>
            <a:pPr marL="288925" indent="-288925">
              <a:spcBef>
                <a:spcPts val="0"/>
              </a:spcBef>
              <a:spcAft>
                <a:spcPts val="1200"/>
              </a:spcAft>
              <a:buNone/>
            </a:pPr>
            <a:endParaRPr lang="en-US" sz="3800" dirty="0" smtClean="0"/>
          </a:p>
          <a:p>
            <a:pPr marL="288925" indent="-288925">
              <a:spcBef>
                <a:spcPts val="0"/>
              </a:spcBef>
              <a:spcAft>
                <a:spcPts val="1200"/>
              </a:spcAft>
            </a:pPr>
            <a:r>
              <a:rPr lang="en-US" sz="3800" dirty="0" smtClean="0"/>
              <a:t>Also a criminal statute</a:t>
            </a:r>
            <a:endParaRPr lang="en-US" sz="38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ample presentation slides">
  <a:themeElements>
    <a:clrScheme name="Green Template-Template">
      <a:dk1>
        <a:srgbClr val="000000"/>
      </a:dk1>
      <a:lt1>
        <a:srgbClr val="FFFFFF"/>
      </a:lt1>
      <a:dk2>
        <a:srgbClr val="1F7335"/>
      </a:dk2>
      <a:lt2>
        <a:srgbClr val="C4FF89"/>
      </a:lt2>
      <a:accent1>
        <a:srgbClr val="FFC000"/>
      </a:accent1>
      <a:accent2>
        <a:srgbClr val="3497AE"/>
      </a:accent2>
      <a:accent3>
        <a:srgbClr val="DF8045"/>
      </a:accent3>
      <a:accent4>
        <a:srgbClr val="7DCC2E"/>
      </a:accent4>
      <a:accent5>
        <a:srgbClr val="FF9929"/>
      </a:accent5>
      <a:accent6>
        <a:srgbClr val="7D3DA1"/>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UNCCharlotte_template0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2812</TotalTime>
  <Words>1092</Words>
  <Application>Microsoft Office PowerPoint</Application>
  <PresentationFormat>On-screen Show (4:3)</PresentationFormat>
  <Paragraphs>177</Paragraphs>
  <Slides>25</Slides>
  <Notes>17</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Sample presentation slides</vt:lpstr>
      <vt:lpstr>UNCCharlotte_template05</vt:lpstr>
      <vt:lpstr>                    CONFLICTS OF INTEREST   </vt:lpstr>
      <vt:lpstr>Conflicts of Interest    </vt:lpstr>
      <vt:lpstr>Definition</vt:lpstr>
      <vt:lpstr>Categories of CoI:  </vt:lpstr>
      <vt:lpstr>Why?  </vt:lpstr>
      <vt:lpstr>Some Key Concepts</vt:lpstr>
      <vt:lpstr>Goals of CoI Management</vt:lpstr>
      <vt:lpstr>N.C. Gen. Stat. § 14-234   </vt:lpstr>
      <vt:lpstr>N.C. Gen. Stat. § 133-32   </vt:lpstr>
      <vt:lpstr>N.C. Gen. Stat. Ch. 138A   </vt:lpstr>
      <vt:lpstr>External Professional Activities for Pay</vt:lpstr>
      <vt:lpstr>University Policy 804   </vt:lpstr>
      <vt:lpstr>Regulation of CoI   </vt:lpstr>
      <vt:lpstr>CoI – Funder’s Views</vt:lpstr>
      <vt:lpstr>Sources of CoI Regulation</vt:lpstr>
      <vt:lpstr>CoI Reporting</vt:lpstr>
      <vt:lpstr>NSF Rules v NIH Rules</vt:lpstr>
      <vt:lpstr>UNC Charlotte CoI Process – I</vt:lpstr>
      <vt:lpstr>UNC Charlotte CoI Process – II</vt:lpstr>
      <vt:lpstr>UNC Charlotte CoI Process - III</vt:lpstr>
      <vt:lpstr>Category I Conflicts</vt:lpstr>
      <vt:lpstr>Category II Conflicts</vt:lpstr>
      <vt:lpstr>Category III Conflicts</vt:lpstr>
      <vt:lpstr>Category IV Conflicts</vt:lpstr>
      <vt:lpstr>Links</vt:lpstr>
    </vt:vector>
  </TitlesOfParts>
  <Company>UNC Charlotte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idadio</dc:creator>
  <cp:lastModifiedBy>idadio</cp:lastModifiedBy>
  <cp:revision>337</cp:revision>
  <dcterms:created xsi:type="dcterms:W3CDTF">2010-08-10T14:00:46Z</dcterms:created>
  <dcterms:modified xsi:type="dcterms:W3CDTF">2013-10-31T12:47:24Z</dcterms:modified>
</cp:coreProperties>
</file>