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42"/>
  </p:notesMasterIdLst>
  <p:handoutMasterIdLst>
    <p:handoutMasterId r:id="rId43"/>
  </p:handoutMasterIdLst>
  <p:sldIdLst>
    <p:sldId id="276" r:id="rId2"/>
    <p:sldId id="302" r:id="rId3"/>
    <p:sldId id="296" r:id="rId4"/>
    <p:sldId id="336" r:id="rId5"/>
    <p:sldId id="315" r:id="rId6"/>
    <p:sldId id="297" r:id="rId7"/>
    <p:sldId id="298" r:id="rId8"/>
    <p:sldId id="299" r:id="rId9"/>
    <p:sldId id="317" r:id="rId10"/>
    <p:sldId id="318" r:id="rId11"/>
    <p:sldId id="319" r:id="rId12"/>
    <p:sldId id="320" r:id="rId13"/>
    <p:sldId id="321" r:id="rId14"/>
    <p:sldId id="322" r:id="rId15"/>
    <p:sldId id="323" r:id="rId16"/>
    <p:sldId id="324" r:id="rId17"/>
    <p:sldId id="325" r:id="rId18"/>
    <p:sldId id="326" r:id="rId19"/>
    <p:sldId id="328" r:id="rId20"/>
    <p:sldId id="305" r:id="rId21"/>
    <p:sldId id="306" r:id="rId22"/>
    <p:sldId id="314" r:id="rId23"/>
    <p:sldId id="313" r:id="rId24"/>
    <p:sldId id="303" r:id="rId25"/>
    <p:sldId id="304" r:id="rId26"/>
    <p:sldId id="309" r:id="rId27"/>
    <p:sldId id="310" r:id="rId28"/>
    <p:sldId id="293" r:id="rId29"/>
    <p:sldId id="329" r:id="rId30"/>
    <p:sldId id="291" r:id="rId31"/>
    <p:sldId id="294" r:id="rId32"/>
    <p:sldId id="295" r:id="rId33"/>
    <p:sldId id="307" r:id="rId34"/>
    <p:sldId id="308" r:id="rId35"/>
    <p:sldId id="330" r:id="rId36"/>
    <p:sldId id="331" r:id="rId37"/>
    <p:sldId id="332" r:id="rId38"/>
    <p:sldId id="333" r:id="rId39"/>
    <p:sldId id="334" r:id="rId40"/>
    <p:sldId id="335"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FFFFFF"/>
    <a:srgbClr val="FCFEF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95530" autoAdjust="0"/>
  </p:normalViewPr>
  <p:slideViewPr>
    <p:cSldViewPr>
      <p:cViewPr varScale="1">
        <p:scale>
          <a:sx n="136" d="100"/>
          <a:sy n="136" d="100"/>
        </p:scale>
        <p:origin x="-24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10/28/13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p14="http://schemas.microsoft.com/office/powerpoint/2010/main" val="2117658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10/28/13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p14="http://schemas.microsoft.com/office/powerpoint/2010/main" val="196690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4" descr="UNCC_Logo_whiteTPBG"/>
          <p:cNvPicPr>
            <a:picLocks noChangeAspect="1" noChangeArrowheads="1"/>
          </p:cNvPicPr>
          <p:nvPr/>
        </p:nvPicPr>
        <p:blipFill>
          <a:blip r:embed="rId3"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6" name="Picture 4" descr="UNCC_Logo_whiteTPBG"/>
          <p:cNvPicPr>
            <a:picLocks noChangeAspect="1" noChangeArrowheads="1"/>
          </p:cNvPicPr>
          <p:nvPr/>
        </p:nvPicPr>
        <p:blipFill>
          <a:blip r:embed="rId4"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jpeg"/><Relationship Id="rId10" Type="http://schemas.openxmlformats.org/officeDocument/2006/relationships/image" Target="../media/image2.pn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xmlns:p14="http://schemas.microsoft.com/office/powerpoint/2010/mai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legal.uncc.edu/legal-topics/classroom-policies-and-practic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mailto:amy.kelso@uncc.edu" TargetMode="External"/><Relationship Id="rId3" Type="http://schemas.openxmlformats.org/officeDocument/2006/relationships/hyperlink" Target="mailto:jeffrey.jensen@uncc.edu"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5048562"/>
          </a:xfrm>
        </p:spPr>
        <p:txBody>
          <a:bodyPr/>
          <a:lstStyle/>
          <a:p>
            <a:pPr algn="ctr"/>
            <a:r>
              <a:rPr lang="en-US" dirty="0" smtClean="0"/>
              <a:t/>
            </a:r>
            <a:br>
              <a:rPr lang="en-US" dirty="0" smtClean="0"/>
            </a:br>
            <a:r>
              <a:rPr lang="en-US" sz="5400" dirty="0" smtClean="0">
                <a:effectLst/>
                <a:latin typeface="Georgia" panose="02040502050405020303" pitchFamily="18" charset="0"/>
              </a:rPr>
              <a:t>Classroom Policies and Practices: The Legal Context</a:t>
            </a:r>
            <a:r>
              <a:rPr lang="en-US" sz="4000" dirty="0" smtClean="0">
                <a:effectLst/>
                <a:latin typeface="+mn-lt"/>
              </a:rPr>
              <a:t/>
            </a:r>
            <a:br>
              <a:rPr lang="en-US" sz="4000" dirty="0" smtClean="0">
                <a:effectLst/>
                <a:latin typeface="+mn-lt"/>
              </a:rPr>
            </a:br>
            <a:r>
              <a:rPr lang="en-US" sz="4000" dirty="0" smtClean="0">
                <a:effectLst/>
                <a:latin typeface="+mn-lt"/>
              </a:rPr>
              <a:t/>
            </a:r>
            <a:br>
              <a:rPr lang="en-US" sz="4000" dirty="0" smtClean="0">
                <a:effectLst/>
                <a:latin typeface="+mn-lt"/>
              </a:rPr>
            </a:br>
            <a:r>
              <a:rPr lang="en-US" sz="2800" dirty="0">
                <a:effectLst/>
                <a:latin typeface="+mn-lt"/>
              </a:rPr>
              <a:t/>
            </a:r>
            <a:br>
              <a:rPr lang="en-US" sz="2800" dirty="0">
                <a:effectLst/>
                <a:latin typeface="+mn-lt"/>
              </a:rPr>
            </a:br>
            <a:r>
              <a:rPr lang="en-US" sz="2800" dirty="0" smtClean="0">
                <a:effectLst/>
                <a:latin typeface="Georgia" panose="02040502050405020303" pitchFamily="18" charset="0"/>
              </a:rPr>
              <a:t>Amy S. Kelso, Senior Associate General Counsel</a:t>
            </a:r>
            <a:br>
              <a:rPr lang="en-US" sz="2800" dirty="0" smtClean="0">
                <a:effectLst/>
                <a:latin typeface="Georgia" panose="02040502050405020303" pitchFamily="18" charset="0"/>
              </a:rPr>
            </a:br>
            <a:r>
              <a:rPr lang="en-US" sz="2800" dirty="0" smtClean="0">
                <a:effectLst/>
                <a:latin typeface="Georgia" panose="02040502050405020303" pitchFamily="18" charset="0"/>
              </a:rPr>
              <a:t>Jeffrey N. </a:t>
            </a:r>
            <a:r>
              <a:rPr lang="en-US" sz="2800" dirty="0">
                <a:effectLst/>
                <a:latin typeface="Georgia" panose="02040502050405020303" pitchFamily="18" charset="0"/>
              </a:rPr>
              <a:t>Jensen, Senior Associate General </a:t>
            </a:r>
            <a:r>
              <a:rPr lang="en-US" sz="2800" dirty="0" smtClean="0">
                <a:effectLst/>
                <a:latin typeface="Georgia" panose="02040502050405020303" pitchFamily="18" charset="0"/>
              </a:rPr>
              <a:t>Counsel</a:t>
            </a:r>
            <a:r>
              <a:rPr lang="en-US" sz="2800" dirty="0" smtClean="0">
                <a:effectLst/>
                <a:latin typeface="+mn-lt"/>
              </a:rPr>
              <a:t/>
            </a:r>
            <a:br>
              <a:rPr lang="en-US" sz="2800" dirty="0" smtClean="0">
                <a:effectLst/>
                <a:latin typeface="+mn-lt"/>
              </a:rPr>
            </a:br>
            <a:r>
              <a:rPr lang="en-US" sz="2800" dirty="0" smtClean="0">
                <a:effectLst/>
                <a:latin typeface="Georgia" panose="02040502050405020303" pitchFamily="18" charset="0"/>
              </a:rPr>
              <a:t>Sarah O. Edwards, Assistant General Counsel</a:t>
            </a:r>
            <a:br>
              <a:rPr lang="en-US" sz="2800" dirty="0" smtClean="0">
                <a:effectLst/>
                <a:latin typeface="Georgia" panose="02040502050405020303" pitchFamily="18" charset="0"/>
              </a:rPr>
            </a:br>
            <a:r>
              <a:rPr lang="en-US" sz="2800" dirty="0" smtClean="0">
                <a:effectLst/>
                <a:latin typeface="Georgia" panose="02040502050405020303" pitchFamily="18" charset="0"/>
              </a:rPr>
              <a:t/>
            </a:r>
            <a:br>
              <a:rPr lang="en-US" sz="2800" dirty="0" smtClean="0">
                <a:effectLst/>
                <a:latin typeface="Georgia" panose="02040502050405020303" pitchFamily="18" charset="0"/>
              </a:rPr>
            </a:br>
            <a:r>
              <a:rPr lang="en-US" sz="2800" dirty="0" smtClean="0">
                <a:effectLst/>
                <a:latin typeface="Georgia" panose="02040502050405020303" pitchFamily="18" charset="0"/>
              </a:rPr>
              <a:t>October 30, 2013</a:t>
            </a:r>
            <a:endParaRPr lang="en-US" sz="4000" dirty="0">
              <a:effectLst/>
              <a:latin typeface="Georgia" panose="02040502050405020303" pitchFamily="18" charset="0"/>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5277342"/>
          </a:xfrm>
        </p:spPr>
        <p:txBody>
          <a:bodyPr/>
          <a:lstStyle/>
          <a:p>
            <a:pPr marL="0" indent="0">
              <a:buNone/>
            </a:pPr>
            <a:endParaRPr lang="en-US" dirty="0" smtClean="0"/>
          </a:p>
          <a:p>
            <a:r>
              <a:rPr lang="en-US" dirty="0" smtClean="0"/>
              <a:t>When </a:t>
            </a:r>
            <a:r>
              <a:rPr lang="en-US" dirty="0"/>
              <a:t>a student self-identifies </a:t>
            </a:r>
            <a:r>
              <a:rPr lang="en-US" dirty="0" smtClean="0"/>
              <a:t>a disability and </a:t>
            </a:r>
            <a:r>
              <a:rPr lang="en-US" dirty="0"/>
              <a:t>requests an accommodation, faculty should refer the student to the Office of Disability Services (ODS).</a:t>
            </a:r>
          </a:p>
          <a:p>
            <a:endParaRPr lang="en-US" dirty="0"/>
          </a:p>
          <a:p>
            <a:r>
              <a:rPr lang="en-US" dirty="0" smtClean="0"/>
              <a:t>ODS </a:t>
            </a:r>
            <a:r>
              <a:rPr lang="en-US" dirty="0"/>
              <a:t>will register the student and provide assistance, including information on reasonable accommodations specific to the student’s disability</a:t>
            </a:r>
            <a:r>
              <a:rPr lang="en-US" dirty="0" smtClean="0"/>
              <a:t>.</a:t>
            </a:r>
          </a:p>
          <a:p>
            <a:pPr marL="0" indent="0">
              <a:buNone/>
            </a:pP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5369675"/>
          </a:xfrm>
        </p:spPr>
        <p:txBody>
          <a:bodyPr/>
          <a:lstStyle/>
          <a:p>
            <a:pPr marL="0" indent="0">
              <a:buNone/>
            </a:pPr>
            <a:endParaRPr lang="en-US" dirty="0" smtClean="0"/>
          </a:p>
          <a:p>
            <a:r>
              <a:rPr lang="en-US" dirty="0"/>
              <a:t>Classroom policies should be flexible enough to accommodate disabilities.  Examples of policies and practices that might involve ADA protections are</a:t>
            </a:r>
            <a:r>
              <a:rPr lang="en-US" dirty="0" smtClean="0"/>
              <a:t>:</a:t>
            </a:r>
          </a:p>
          <a:p>
            <a:pPr marL="0" indent="0">
              <a:buNone/>
            </a:pPr>
            <a:endParaRPr lang="en-US" dirty="0" smtClean="0"/>
          </a:p>
          <a:p>
            <a:pPr lvl="1"/>
            <a:r>
              <a:rPr lang="en-US" dirty="0" smtClean="0"/>
              <a:t>Attendance</a:t>
            </a:r>
            <a:r>
              <a:rPr lang="en-US" dirty="0"/>
              <a:t>, absences, or tardiness policies</a:t>
            </a:r>
          </a:p>
          <a:p>
            <a:pPr lvl="1"/>
            <a:r>
              <a:rPr lang="en-US" dirty="0"/>
              <a:t>Classroom participation expectations</a:t>
            </a:r>
          </a:p>
          <a:p>
            <a:pPr lvl="1"/>
            <a:r>
              <a:rPr lang="en-US" dirty="0"/>
              <a:t>Tests/exams, papers and projects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5375830"/>
          </a:xfrm>
        </p:spPr>
        <p:txBody>
          <a:bodyPr/>
          <a:lstStyle/>
          <a:p>
            <a:pPr marL="0" indent="0">
              <a:buNone/>
            </a:pPr>
            <a:r>
              <a:rPr lang="en-US" u="sng" dirty="0"/>
              <a:t>Special Considerations – Religious Accommodation</a:t>
            </a:r>
          </a:p>
          <a:p>
            <a:pPr marL="0" indent="0">
              <a:buNone/>
            </a:pPr>
            <a:endParaRPr lang="en-US" dirty="0"/>
          </a:p>
          <a:p>
            <a:r>
              <a:rPr lang="en-US" dirty="0"/>
              <a:t>University Policy 409 requires </a:t>
            </a:r>
            <a:r>
              <a:rPr lang="en-US" dirty="0" smtClean="0"/>
              <a:t>a </a:t>
            </a:r>
            <a:r>
              <a:rPr lang="en-US" dirty="0"/>
              <a:t>student be provided reasonable accommodation for a sincerely held religious belief.</a:t>
            </a:r>
          </a:p>
          <a:p>
            <a:pPr marL="0" indent="0">
              <a:buNone/>
            </a:pPr>
            <a:endParaRPr lang="en-US" dirty="0"/>
          </a:p>
          <a:p>
            <a:r>
              <a:rPr lang="en-US" dirty="0"/>
              <a:t>Faculty must make a good faith effort to accommodate a student’s religious practice or </a:t>
            </a:r>
            <a:r>
              <a:rPr lang="en-US" dirty="0" smtClean="0"/>
              <a:t>belief, </a:t>
            </a:r>
            <a:r>
              <a:rPr lang="en-US" dirty="0"/>
              <a:t>unless it would create an undue </a:t>
            </a:r>
            <a:r>
              <a:rPr lang="en-US" dirty="0" smtClean="0"/>
              <a:t>hardship.</a:t>
            </a:r>
            <a:endParaRPr lang="en-US" dirty="0"/>
          </a:p>
          <a:p>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3750770"/>
          </a:xfrm>
        </p:spPr>
        <p:txBody>
          <a:bodyPr/>
          <a:lstStyle/>
          <a:p>
            <a:r>
              <a:rPr lang="en-US" dirty="0"/>
              <a:t>Faculty required to authorize a minimum of two excused absences each academic year for religious observances required by a student’s sincerely held religious belief.</a:t>
            </a:r>
          </a:p>
          <a:p>
            <a:pPr marL="0" indent="0">
              <a:buNone/>
            </a:pPr>
            <a:endParaRPr lang="en-US" dirty="0"/>
          </a:p>
          <a:p>
            <a:r>
              <a:rPr lang="en-US" dirty="0"/>
              <a:t>Students must be provided the opportunity to make up tests or missed coursework due to an excused absence for a religious observance</a:t>
            </a:r>
            <a:r>
              <a:rPr lang="en-US" dirty="0" smtClean="0"/>
              <a:t>.</a:t>
            </a: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5152179"/>
          </a:xfrm>
        </p:spPr>
        <p:txBody>
          <a:bodyPr/>
          <a:lstStyle/>
          <a:p>
            <a:r>
              <a:rPr lang="en-US" dirty="0"/>
              <a:t>Classroom policies should be flexible enough to accommodate student absences for religious observances or other religious accommodations</a:t>
            </a:r>
          </a:p>
          <a:p>
            <a:pPr marL="0" indent="0">
              <a:buNone/>
            </a:pPr>
            <a:endParaRPr lang="en-US" dirty="0"/>
          </a:p>
          <a:p>
            <a:r>
              <a:rPr lang="en-US" dirty="0"/>
              <a:t>Policies impacted by religious accommodations might include</a:t>
            </a:r>
            <a:r>
              <a:rPr lang="en-US" dirty="0" smtClean="0"/>
              <a:t>:</a:t>
            </a:r>
            <a:endParaRPr lang="en-US" dirty="0"/>
          </a:p>
          <a:p>
            <a:pPr marL="1204913" lvl="2" indent="-342900">
              <a:buFont typeface="Arial"/>
              <a:buChar char="•"/>
            </a:pPr>
            <a:r>
              <a:rPr lang="en-US" dirty="0"/>
              <a:t>Attendance policies</a:t>
            </a:r>
          </a:p>
          <a:p>
            <a:pPr marL="1204913" lvl="2" indent="-342900">
              <a:buFont typeface="Arial"/>
              <a:buChar char="•"/>
            </a:pPr>
            <a:r>
              <a:rPr lang="en-US" dirty="0"/>
              <a:t>Tests/exams, papers and other assignments</a:t>
            </a:r>
          </a:p>
          <a:p>
            <a:pPr marL="1204913" lvl="2" indent="-342900">
              <a:buFont typeface="Arial"/>
              <a:buChar char="•"/>
            </a:pPr>
            <a:r>
              <a:rPr lang="en-US" dirty="0"/>
              <a:t>Appropriate dress</a:t>
            </a:r>
          </a:p>
          <a:p>
            <a:pPr marL="1204913" lvl="2" indent="-342900">
              <a:buFont typeface="Arial"/>
              <a:buChar char="•"/>
            </a:pPr>
            <a:r>
              <a:rPr lang="en-US" dirty="0"/>
              <a:t>Classroom participation (e.g., requirement to engage in classroom conduct might be forbidden by a religious belief</a:t>
            </a:r>
            <a:r>
              <a:rPr lang="en-US" dirty="0" smtClean="0"/>
              <a:t>)</a:t>
            </a: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524000"/>
            <a:ext cx="8382000" cy="4740785"/>
          </a:xfrm>
        </p:spPr>
        <p:txBody>
          <a:bodyPr/>
          <a:lstStyle/>
          <a:p>
            <a:pPr marL="0" indent="0">
              <a:buNone/>
            </a:pPr>
            <a:r>
              <a:rPr lang="en-US" u="sng" dirty="0"/>
              <a:t>Special Consideration – </a:t>
            </a:r>
            <a:r>
              <a:rPr lang="en-US" u="sng" dirty="0" smtClean="0"/>
              <a:t>Pregnancy</a:t>
            </a:r>
          </a:p>
          <a:p>
            <a:pPr marL="0" indent="0">
              <a:buNone/>
            </a:pPr>
            <a:endParaRPr lang="en-US" dirty="0" smtClean="0"/>
          </a:p>
          <a:p>
            <a:pPr lvl="1"/>
            <a:r>
              <a:rPr lang="en-US" dirty="0" smtClean="0"/>
              <a:t>Title </a:t>
            </a:r>
            <a:r>
              <a:rPr lang="en-US" dirty="0"/>
              <a:t>IX of the Education Amendments of </a:t>
            </a:r>
            <a:r>
              <a:rPr lang="en-US" dirty="0" smtClean="0"/>
              <a:t>1972 prohibits </a:t>
            </a:r>
            <a:r>
              <a:rPr lang="en-US" dirty="0"/>
              <a:t>sex discrimination in postsecondary education, including discrimination on the basis of pregnancy, childbirth and parental status</a:t>
            </a:r>
            <a:r>
              <a:rPr lang="en-US" dirty="0" smtClean="0"/>
              <a:t>.</a:t>
            </a:r>
          </a:p>
          <a:p>
            <a:pPr marL="517525" lvl="1" indent="0">
              <a:buNone/>
            </a:pPr>
            <a:endParaRPr lang="en-US" dirty="0"/>
          </a:p>
          <a:p>
            <a:pPr lvl="1"/>
            <a:r>
              <a:rPr lang="en-US" dirty="0"/>
              <a:t>In June of 2013, the U.S. Department of Education (DOE) issued guidance on supporting the academic success of pregnant and parenting students under Title IX</a:t>
            </a:r>
            <a:r>
              <a:rPr lang="en-US" dirty="0" smtClean="0"/>
              <a:t>.</a:t>
            </a: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3750770"/>
          </a:xfrm>
        </p:spPr>
        <p:txBody>
          <a:bodyPr/>
          <a:lstStyle/>
          <a:p>
            <a:r>
              <a:rPr lang="en-US" dirty="0"/>
              <a:t>DOE’s new guidance states that it is illegal under Title IX to exclude </a:t>
            </a:r>
            <a:r>
              <a:rPr lang="en-US" u="sng" dirty="0"/>
              <a:t>pregnant students </a:t>
            </a:r>
            <a:r>
              <a:rPr lang="en-US" dirty="0"/>
              <a:t>from participating in any part of an educational program, including extracurricular activities.</a:t>
            </a:r>
          </a:p>
          <a:p>
            <a:pPr marL="0" indent="0">
              <a:buNone/>
            </a:pPr>
            <a:endParaRPr lang="en-US" dirty="0"/>
          </a:p>
          <a:p>
            <a:r>
              <a:rPr lang="en-US" dirty="0"/>
              <a:t>University officials must treat a student’s pregnancy as it treats other medical leave situations.</a:t>
            </a:r>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3750770"/>
          </a:xfrm>
        </p:spPr>
        <p:txBody>
          <a:bodyPr/>
          <a:lstStyle/>
          <a:p>
            <a:r>
              <a:rPr lang="en-US" dirty="0"/>
              <a:t>A student returning after a pregnancy leave must be reinstated to the status she held when her leave began.</a:t>
            </a:r>
          </a:p>
          <a:p>
            <a:pPr marL="0" indent="0">
              <a:buNone/>
            </a:pPr>
            <a:endParaRPr lang="en-US" dirty="0"/>
          </a:p>
          <a:p>
            <a:r>
              <a:rPr lang="en-US" dirty="0"/>
              <a:t>University must excuse a student’s absences because of pregnancy or childbirth for as long as the student’s doctor deems the absences medically necessary</a:t>
            </a:r>
            <a:r>
              <a:rPr lang="en-US" dirty="0" smtClean="0"/>
              <a:t>.</a:t>
            </a: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4075988"/>
          </a:xfrm>
        </p:spPr>
        <p:txBody>
          <a:bodyPr/>
          <a:lstStyle/>
          <a:p>
            <a:r>
              <a:rPr lang="en-US" dirty="0"/>
              <a:t>University should offer the student reasonable alternatives to simply making up missed work.  For example, student might be allowed </a:t>
            </a:r>
            <a:r>
              <a:rPr lang="en-US" dirty="0" smtClean="0"/>
              <a:t>to:</a:t>
            </a:r>
          </a:p>
          <a:p>
            <a:pPr marL="0" indent="0">
              <a:buNone/>
            </a:pPr>
            <a:endParaRPr lang="en-US" dirty="0" smtClean="0"/>
          </a:p>
          <a:p>
            <a:pPr lvl="1"/>
            <a:r>
              <a:rPr lang="en-US" dirty="0" smtClean="0"/>
              <a:t>retake </a:t>
            </a:r>
            <a:r>
              <a:rPr lang="en-US" dirty="0"/>
              <a:t>a semester course</a:t>
            </a:r>
          </a:p>
          <a:p>
            <a:pPr lvl="1"/>
            <a:r>
              <a:rPr lang="en-US" dirty="0"/>
              <a:t>take part in an on-line course recovery program, or</a:t>
            </a:r>
          </a:p>
          <a:p>
            <a:pPr lvl="1"/>
            <a:r>
              <a:rPr lang="en-US" dirty="0" smtClean="0"/>
              <a:t>have </a:t>
            </a:r>
            <a:r>
              <a:rPr lang="en-US" dirty="0"/>
              <a:t>additional time in a program to continue at the same pace and finish at a later date (especially after a</a:t>
            </a:r>
            <a:r>
              <a:rPr lang="en-US" dirty="0" smtClean="0"/>
              <a:t> prolonged period </a:t>
            </a:r>
            <a:r>
              <a:rPr lang="en-US" dirty="0"/>
              <a:t>of leave</a:t>
            </a:r>
            <a:r>
              <a:rPr lang="en-US" dirty="0" smtClean="0"/>
              <a:t>)</a:t>
            </a: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2765885"/>
          </a:xfrm>
        </p:spPr>
        <p:txBody>
          <a:bodyPr/>
          <a:lstStyle/>
          <a:p>
            <a:endParaRPr lang="en-US" u="sng" dirty="0" smtClean="0"/>
          </a:p>
          <a:p>
            <a:r>
              <a:rPr lang="en-US" u="sng" dirty="0" smtClean="0"/>
              <a:t>Bottom line</a:t>
            </a:r>
            <a:r>
              <a:rPr lang="en-US" dirty="0" smtClean="0"/>
              <a:t>:  A </a:t>
            </a:r>
            <a:r>
              <a:rPr lang="en-US" dirty="0"/>
              <a:t>pregnant student should be allowed to choose how to make up missed work or to otherwise proceed with her course of </a:t>
            </a:r>
            <a:r>
              <a:rPr lang="en-US" dirty="0" smtClean="0"/>
              <a:t>study </a:t>
            </a:r>
            <a:r>
              <a:rPr lang="en-US" dirty="0"/>
              <a:t>without excessive penalty following her medically required leave</a:t>
            </a:r>
            <a:r>
              <a:rPr lang="en-US" dirty="0" smtClean="0"/>
              <a:t>.</a:t>
            </a:r>
          </a:p>
        </p:txBody>
      </p:sp>
    </p:spTree>
    <p:extLst>
      <p:ext uri="{BB962C8B-B14F-4D97-AF65-F5344CB8AC3E}">
        <p14:creationId xmlns:p14="http://schemas.microsoft.com/office/powerpoint/2010/main" val="2930785190"/>
      </p:ext>
    </p:extLst>
  </p:cSld>
  <p:clrMapOvr>
    <a:masterClrMapping/>
  </p:clrMapOvr>
  <p:transition xmlns:p14="http://schemas.microsoft.com/office/powerpoint/2010/mai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55790"/>
            <a:ext cx="8382000" cy="3149580"/>
          </a:xfrm>
        </p:spPr>
        <p:txBody>
          <a:bodyPr/>
          <a:lstStyle/>
          <a:p>
            <a:pPr marL="0" indent="0" algn="ctr">
              <a:buNone/>
            </a:pPr>
            <a:r>
              <a:rPr lang="en-US" sz="4000" dirty="0" smtClean="0">
                <a:latin typeface="Georgia" panose="02040502050405020303" pitchFamily="18" charset="0"/>
              </a:rPr>
              <a:t>Office of Legal Affairs website, </a:t>
            </a:r>
          </a:p>
          <a:p>
            <a:pPr marL="0" indent="0" algn="ctr">
              <a:buNone/>
            </a:pPr>
            <a:r>
              <a:rPr lang="en-US" sz="4000" dirty="0" smtClean="0">
                <a:latin typeface="Georgia" panose="02040502050405020303" pitchFamily="18" charset="0"/>
              </a:rPr>
              <a:t>under Legal Topics:</a:t>
            </a:r>
          </a:p>
          <a:p>
            <a:pPr marL="0" indent="0" algn="ctr">
              <a:buNone/>
            </a:pPr>
            <a:endParaRPr lang="en-US" sz="4000" dirty="0">
              <a:latin typeface="Georgia" panose="02040502050405020303" pitchFamily="18" charset="0"/>
            </a:endParaRPr>
          </a:p>
          <a:p>
            <a:pPr marL="0" indent="0" algn="ctr">
              <a:buNone/>
            </a:pPr>
            <a:r>
              <a:rPr lang="en-US" sz="4000" dirty="0" smtClean="0">
                <a:latin typeface="Georgia" panose="02040502050405020303" pitchFamily="18" charset="0"/>
                <a:hlinkClick r:id="rId2"/>
              </a:rPr>
              <a:t>http</a:t>
            </a:r>
            <a:r>
              <a:rPr lang="en-US" sz="4000" dirty="0">
                <a:latin typeface="Georgia" panose="02040502050405020303" pitchFamily="18" charset="0"/>
                <a:hlinkClick r:id="rId2"/>
              </a:rPr>
              <a:t>://</a:t>
            </a:r>
            <a:r>
              <a:rPr lang="en-US" sz="4000" dirty="0" smtClean="0">
                <a:latin typeface="Georgia" panose="02040502050405020303" pitchFamily="18" charset="0"/>
                <a:hlinkClick r:id="rId2"/>
              </a:rPr>
              <a:t>legal.uncc.edu/legal-topics/classroom-policies-and-practices</a:t>
            </a:r>
            <a:r>
              <a:rPr lang="en-US" sz="4000" dirty="0" smtClean="0">
                <a:latin typeface="Georgia" panose="02040502050405020303" pitchFamily="18" charset="0"/>
              </a:rPr>
              <a:t> </a:t>
            </a:r>
          </a:p>
        </p:txBody>
      </p:sp>
    </p:spTree>
    <p:extLst>
      <p:ext uri="{BB962C8B-B14F-4D97-AF65-F5344CB8AC3E}">
        <p14:creationId xmlns:p14="http://schemas.microsoft.com/office/powerpoint/2010/main" val="2981035632"/>
      </p:ext>
    </p:extLst>
  </p:cSld>
  <p:clrMapOvr>
    <a:masterClrMapping/>
  </p:clrMapOvr>
  <p:transition xmlns:p14="http://schemas.microsoft.com/office/powerpoint/2010/mai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Civility in the Classroom</a:t>
            </a:r>
            <a:endParaRPr lang="en-US" dirty="0"/>
          </a:p>
        </p:txBody>
      </p:sp>
      <p:sp>
        <p:nvSpPr>
          <p:cNvPr id="3" name="Content Placeholder 2"/>
          <p:cNvSpPr>
            <a:spLocks noGrp="1"/>
          </p:cNvSpPr>
          <p:nvPr>
            <p:ph idx="1"/>
          </p:nvPr>
        </p:nvSpPr>
        <p:spPr>
          <a:xfrm>
            <a:off x="381000" y="1412875"/>
            <a:ext cx="8382000" cy="4317079"/>
          </a:xfrm>
        </p:spPr>
        <p:txBody>
          <a:bodyPr/>
          <a:lstStyle/>
          <a:p>
            <a:pPr fontAlgn="base"/>
            <a:r>
              <a:rPr lang="en-US" dirty="0" smtClean="0"/>
              <a:t>Faculty are </a:t>
            </a:r>
            <a:r>
              <a:rPr lang="en-US" dirty="0"/>
              <a:t>responsible for management of the classroom </a:t>
            </a:r>
            <a:r>
              <a:rPr lang="en-US" dirty="0" smtClean="0"/>
              <a:t>environment</a:t>
            </a:r>
          </a:p>
          <a:p>
            <a:pPr fontAlgn="base"/>
            <a:r>
              <a:rPr lang="en-US" dirty="0" smtClean="0"/>
              <a:t>Faculty should exercise authority with a sense of fairness:</a:t>
            </a:r>
          </a:p>
          <a:p>
            <a:pPr lvl="1" fontAlgn="base"/>
            <a:r>
              <a:rPr lang="en-US" dirty="0" smtClean="0"/>
              <a:t>focus </a:t>
            </a:r>
            <a:r>
              <a:rPr lang="en-US" dirty="0"/>
              <a:t>on relevant </a:t>
            </a:r>
            <a:r>
              <a:rPr lang="en-US" dirty="0" smtClean="0"/>
              <a:t>issues</a:t>
            </a:r>
            <a:endParaRPr lang="en-US" dirty="0"/>
          </a:p>
          <a:p>
            <a:pPr lvl="1" fontAlgn="base"/>
            <a:r>
              <a:rPr lang="en-US" dirty="0"/>
              <a:t>set reasonable time </a:t>
            </a:r>
            <a:r>
              <a:rPr lang="en-US" dirty="0" smtClean="0"/>
              <a:t>limits </a:t>
            </a:r>
            <a:endParaRPr lang="en-US" dirty="0"/>
          </a:p>
          <a:p>
            <a:pPr lvl="1" fontAlgn="base"/>
            <a:r>
              <a:rPr lang="en-US" dirty="0"/>
              <a:t>assess the quality of ideas and </a:t>
            </a:r>
            <a:r>
              <a:rPr lang="en-US" dirty="0" smtClean="0"/>
              <a:t>expression</a:t>
            </a:r>
          </a:p>
          <a:p>
            <a:pPr lvl="1" fontAlgn="base"/>
            <a:r>
              <a:rPr lang="en-US" dirty="0" smtClean="0"/>
              <a:t>make </a:t>
            </a:r>
            <a:r>
              <a:rPr lang="en-US" dirty="0"/>
              <a:t>sure </a:t>
            </a:r>
            <a:r>
              <a:rPr lang="en-US" dirty="0" smtClean="0"/>
              <a:t>students are </a:t>
            </a:r>
            <a:r>
              <a:rPr lang="en-US" dirty="0"/>
              <a:t>heard in an orderly </a:t>
            </a:r>
            <a:r>
              <a:rPr lang="en-US" dirty="0" smtClean="0"/>
              <a:t>manner </a:t>
            </a:r>
            <a:endParaRPr lang="en-US" dirty="0"/>
          </a:p>
          <a:p>
            <a:endParaRPr lang="en-US" dirty="0"/>
          </a:p>
        </p:txBody>
      </p:sp>
    </p:spTree>
    <p:extLst>
      <p:ext uri="{BB962C8B-B14F-4D97-AF65-F5344CB8AC3E}">
        <p14:creationId xmlns:p14="http://schemas.microsoft.com/office/powerpoint/2010/main" val="2574778361"/>
      </p:ext>
    </p:extLst>
  </p:cSld>
  <p:clrMapOvr>
    <a:masterClrMapping/>
  </p:clrMapOvr>
  <p:transition xmlns:p14="http://schemas.microsoft.com/office/powerpoint/2010/mai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Civility in the Classroom</a:t>
            </a:r>
            <a:endParaRPr lang="en-US" dirty="0"/>
          </a:p>
        </p:txBody>
      </p:sp>
      <p:sp>
        <p:nvSpPr>
          <p:cNvPr id="3" name="Content Placeholder 2"/>
          <p:cNvSpPr>
            <a:spLocks noGrp="1"/>
          </p:cNvSpPr>
          <p:nvPr>
            <p:ph idx="1"/>
          </p:nvPr>
        </p:nvSpPr>
        <p:spPr>
          <a:xfrm>
            <a:off x="381000" y="1412875"/>
            <a:ext cx="8382000" cy="4723344"/>
          </a:xfrm>
        </p:spPr>
        <p:txBody>
          <a:bodyPr/>
          <a:lstStyle/>
          <a:p>
            <a:r>
              <a:rPr lang="en-US" dirty="0"/>
              <a:t>P</a:t>
            </a:r>
            <a:r>
              <a:rPr lang="en-US" dirty="0" smtClean="0"/>
              <a:t>olicies </a:t>
            </a:r>
            <a:r>
              <a:rPr lang="en-US" dirty="0"/>
              <a:t>on classroom disruption cannot be used to punish lawful classroom </a:t>
            </a:r>
            <a:r>
              <a:rPr lang="en-US" dirty="0" smtClean="0"/>
              <a:t>dissent: </a:t>
            </a:r>
          </a:p>
          <a:p>
            <a:pPr lvl="1"/>
            <a:r>
              <a:rPr lang="en-US" sz="2400" dirty="0" smtClean="0"/>
              <a:t>The </a:t>
            </a:r>
            <a:r>
              <a:rPr lang="en-US" sz="2400" dirty="0"/>
              <a:t>lawful expression of a disagreement with the teacher or other students is not in itself "disruptive" behavior</a:t>
            </a:r>
            <a:r>
              <a:rPr lang="en-US" sz="2400" dirty="0" smtClean="0"/>
              <a:t>.</a:t>
            </a:r>
          </a:p>
          <a:p>
            <a:pPr lvl="1"/>
            <a:r>
              <a:rPr lang="en-US" sz="2400" dirty="0"/>
              <a:t>Rudeness, incivility, and disruption are often distinguishable, even though they may intersect</a:t>
            </a:r>
            <a:r>
              <a:rPr lang="en-US" sz="2400" dirty="0" smtClean="0"/>
              <a:t>.</a:t>
            </a:r>
          </a:p>
          <a:p>
            <a:pPr lvl="1" fontAlgn="base"/>
            <a:r>
              <a:rPr lang="en-US" sz="2400" dirty="0"/>
              <a:t>In most instances, it’s better to respond to rudeness by example (e.g. advising a student in private that he or she appears to have a habit of interrupting others). </a:t>
            </a:r>
          </a:p>
          <a:p>
            <a:pPr lvl="1" fontAlgn="base"/>
            <a:r>
              <a:rPr lang="en-US" sz="2400" dirty="0"/>
              <a:t>Rudeness can become disruption when it is repetitive, especially after a warning has been given</a:t>
            </a:r>
            <a:r>
              <a:rPr lang="en-US" sz="2400" dirty="0" smtClean="0"/>
              <a:t>. </a:t>
            </a:r>
            <a:endParaRPr lang="en-US" sz="2400" dirty="0"/>
          </a:p>
          <a:p>
            <a:endParaRPr lang="en-US" dirty="0"/>
          </a:p>
        </p:txBody>
      </p:sp>
    </p:spTree>
    <p:extLst>
      <p:ext uri="{BB962C8B-B14F-4D97-AF65-F5344CB8AC3E}">
        <p14:creationId xmlns:p14="http://schemas.microsoft.com/office/powerpoint/2010/main" val="3128327786"/>
      </p:ext>
    </p:extLst>
  </p:cSld>
  <p:clrMapOvr>
    <a:masterClrMapping/>
  </p:clrMapOvr>
  <p:transition xmlns:p14="http://schemas.microsoft.com/office/powerpoint/2010/mai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Civility in the Classroom</a:t>
            </a:r>
            <a:endParaRPr lang="en-US" dirty="0"/>
          </a:p>
        </p:txBody>
      </p:sp>
      <p:sp>
        <p:nvSpPr>
          <p:cNvPr id="3" name="Content Placeholder 2"/>
          <p:cNvSpPr>
            <a:spLocks noGrp="1"/>
          </p:cNvSpPr>
          <p:nvPr>
            <p:ph idx="1"/>
          </p:nvPr>
        </p:nvSpPr>
        <p:spPr>
          <a:xfrm>
            <a:off x="381000" y="1412875"/>
            <a:ext cx="8382000" cy="4585870"/>
          </a:xfrm>
        </p:spPr>
        <p:txBody>
          <a:bodyPr/>
          <a:lstStyle/>
          <a:p>
            <a:pPr fontAlgn="base"/>
            <a:r>
              <a:rPr lang="en-US" dirty="0" smtClean="0"/>
              <a:t>Strategies to </a:t>
            </a:r>
            <a:r>
              <a:rPr lang="en-US" dirty="0"/>
              <a:t>prevent and respond to disruptive </a:t>
            </a:r>
            <a:r>
              <a:rPr lang="en-US" dirty="0" smtClean="0"/>
              <a:t>behavior</a:t>
            </a:r>
            <a:r>
              <a:rPr lang="en-US" dirty="0"/>
              <a:t>:</a:t>
            </a:r>
            <a:r>
              <a:rPr lang="en-US" dirty="0" smtClean="0"/>
              <a:t> </a:t>
            </a:r>
          </a:p>
          <a:p>
            <a:pPr lvl="1" fontAlgn="base"/>
            <a:r>
              <a:rPr lang="en-US" sz="2400" dirty="0"/>
              <a:t>Clarify standards for the conduct of your class. </a:t>
            </a:r>
          </a:p>
          <a:p>
            <a:pPr lvl="1" fontAlgn="base"/>
            <a:r>
              <a:rPr lang="en-US" sz="2400" dirty="0"/>
              <a:t>Serve as a role model for the conduct you expect from your students.</a:t>
            </a:r>
          </a:p>
          <a:p>
            <a:pPr lvl="1" fontAlgn="base"/>
            <a:r>
              <a:rPr lang="en-US" sz="2400" dirty="0"/>
              <a:t>First consider a general word of caution, rather than warning a particular student.</a:t>
            </a:r>
          </a:p>
          <a:p>
            <a:pPr lvl="1" fontAlgn="base"/>
            <a:r>
              <a:rPr lang="en-US" sz="2400" dirty="0"/>
              <a:t>If the behavior is irritating, but not disruptive, try speaking with the student after class. </a:t>
            </a:r>
          </a:p>
          <a:p>
            <a:pPr lvl="1" fontAlgn="base"/>
            <a:r>
              <a:rPr lang="en-US" sz="2400" dirty="0"/>
              <a:t>In rare circumstances when necessary to speak to a student during class, do so in a firm, friendly manner, and say that further discussion can occur after </a:t>
            </a:r>
            <a:r>
              <a:rPr lang="en-US" sz="2400" dirty="0" smtClean="0"/>
              <a:t>class.</a:t>
            </a:r>
            <a:endParaRPr lang="en-US" dirty="0" smtClean="0"/>
          </a:p>
        </p:txBody>
      </p:sp>
    </p:spTree>
    <p:extLst>
      <p:ext uri="{BB962C8B-B14F-4D97-AF65-F5344CB8AC3E}">
        <p14:creationId xmlns:p14="http://schemas.microsoft.com/office/powerpoint/2010/main" val="30822896"/>
      </p:ext>
    </p:extLst>
  </p:cSld>
  <p:clrMapOvr>
    <a:masterClrMapping/>
  </p:clrMapOvr>
  <p:transition xmlns:p14="http://schemas.microsoft.com/office/powerpoint/2010/mai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Civility in the Classroom</a:t>
            </a:r>
            <a:endParaRPr lang="en-US" dirty="0"/>
          </a:p>
        </p:txBody>
      </p:sp>
      <p:sp>
        <p:nvSpPr>
          <p:cNvPr id="3" name="Content Placeholder 2"/>
          <p:cNvSpPr>
            <a:spLocks noGrp="1"/>
          </p:cNvSpPr>
          <p:nvPr>
            <p:ph idx="1"/>
          </p:nvPr>
        </p:nvSpPr>
        <p:spPr>
          <a:xfrm>
            <a:off x="381000" y="1412875"/>
            <a:ext cx="8382000" cy="5782097"/>
          </a:xfrm>
        </p:spPr>
        <p:txBody>
          <a:bodyPr/>
          <a:lstStyle/>
          <a:p>
            <a:pPr lvl="0" fontAlgn="base"/>
            <a:r>
              <a:rPr lang="en-US" sz="2800" dirty="0"/>
              <a:t>A student who persists in disrupting a class may be asked to leave the classroom for the remainder of the class period. </a:t>
            </a:r>
          </a:p>
          <a:p>
            <a:pPr lvl="1" fontAlgn="base"/>
            <a:r>
              <a:rPr lang="en-US" sz="2400" dirty="0"/>
              <a:t>Tell the student the reason(s) for such </a:t>
            </a:r>
            <a:r>
              <a:rPr lang="en-US" sz="2400" dirty="0" smtClean="0"/>
              <a:t>action</a:t>
            </a:r>
            <a:r>
              <a:rPr lang="en-US" sz="2400" dirty="0"/>
              <a:t>;</a:t>
            </a:r>
          </a:p>
          <a:p>
            <a:pPr lvl="1" fontAlgn="base"/>
            <a:r>
              <a:rPr lang="en-US" sz="2400" dirty="0"/>
              <a:t>G</a:t>
            </a:r>
            <a:r>
              <a:rPr lang="en-US" sz="2400" dirty="0" smtClean="0"/>
              <a:t>ive </a:t>
            </a:r>
            <a:r>
              <a:rPr lang="en-US" sz="2400" dirty="0"/>
              <a:t>the student an opportunity to discuss the matter </a:t>
            </a:r>
            <a:r>
              <a:rPr lang="en-US" sz="2400" dirty="0" smtClean="0"/>
              <a:t>ASAP; </a:t>
            </a:r>
            <a:endParaRPr lang="en-US" sz="2400" dirty="0"/>
          </a:p>
          <a:p>
            <a:pPr lvl="1" fontAlgn="base"/>
            <a:r>
              <a:rPr lang="en-US" sz="2400" dirty="0" smtClean="0"/>
              <a:t>Prompt </a:t>
            </a:r>
            <a:r>
              <a:rPr lang="en-US" sz="2400" dirty="0"/>
              <a:t>consultation </a:t>
            </a:r>
            <a:r>
              <a:rPr lang="en-US" sz="2400" dirty="0" smtClean="0"/>
              <a:t>with </a:t>
            </a:r>
            <a:r>
              <a:rPr lang="en-US" sz="2400" dirty="0"/>
              <a:t>the Department </a:t>
            </a:r>
            <a:r>
              <a:rPr lang="en-US" sz="2400" dirty="0" smtClean="0"/>
              <a:t>Chair; </a:t>
            </a:r>
            <a:endParaRPr lang="en-US" sz="2400" dirty="0"/>
          </a:p>
          <a:p>
            <a:pPr lvl="1" fontAlgn="base"/>
            <a:r>
              <a:rPr lang="en-US" sz="2400" dirty="0"/>
              <a:t>Suspension for more than one class period requires appropriate disciplinary </a:t>
            </a:r>
            <a:r>
              <a:rPr lang="en-US" sz="2400" dirty="0" smtClean="0"/>
              <a:t>action through the DOS office.</a:t>
            </a:r>
            <a:endParaRPr lang="en-US" sz="2400" dirty="0"/>
          </a:p>
          <a:p>
            <a:pPr lvl="0" fontAlgn="base"/>
            <a:r>
              <a:rPr lang="en-US" sz="2800" dirty="0"/>
              <a:t>If disruption is serious, and other reasonable measures have failed, call Police &amp; Public </a:t>
            </a:r>
            <a:r>
              <a:rPr lang="en-US" sz="2800" dirty="0" smtClean="0"/>
              <a:t>Safety, </a:t>
            </a:r>
            <a:r>
              <a:rPr lang="en-US" sz="2800" dirty="0"/>
              <a:t>and dismiss class</a:t>
            </a:r>
            <a:r>
              <a:rPr lang="en-US" sz="2800" dirty="0" smtClean="0"/>
              <a:t>.</a:t>
            </a:r>
          </a:p>
          <a:p>
            <a:pPr lvl="1" fontAlgn="base"/>
            <a:r>
              <a:rPr lang="en-US" sz="2400" dirty="0" smtClean="0"/>
              <a:t>See University Policy 601.13, Interference with </a:t>
            </a:r>
            <a:r>
              <a:rPr lang="en-US" sz="2400" dirty="0"/>
              <a:t>University Operations (http://legal.uncc.edu/policies/up-</a:t>
            </a:r>
            <a:r>
              <a:rPr lang="en-US" sz="2400" dirty="0" smtClean="0"/>
              <a:t>601.13)</a:t>
            </a:r>
            <a:endParaRPr lang="en-US" sz="2400" dirty="0"/>
          </a:p>
          <a:p>
            <a:endParaRPr lang="en-US" dirty="0"/>
          </a:p>
        </p:txBody>
      </p:sp>
    </p:spTree>
    <p:extLst>
      <p:ext uri="{BB962C8B-B14F-4D97-AF65-F5344CB8AC3E}">
        <p14:creationId xmlns:p14="http://schemas.microsoft.com/office/powerpoint/2010/main" val="2341427222"/>
      </p:ext>
    </p:extLst>
  </p:cSld>
  <p:clrMapOvr>
    <a:masterClrMapping/>
  </p:clrMapOvr>
  <p:transition xmlns:p14="http://schemas.microsoft.com/office/powerpoint/2010/mai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Suggested </a:t>
            </a:r>
            <a:r>
              <a:rPr lang="en-US" dirty="0">
                <a:latin typeface="Georgia" panose="02040502050405020303" pitchFamily="18" charset="0"/>
              </a:rPr>
              <a:t>Syllabus Policies</a:t>
            </a:r>
            <a:endParaRPr lang="en-US" dirty="0"/>
          </a:p>
        </p:txBody>
      </p:sp>
      <p:sp>
        <p:nvSpPr>
          <p:cNvPr id="3" name="Content Placeholder 2"/>
          <p:cNvSpPr>
            <a:spLocks noGrp="1"/>
          </p:cNvSpPr>
          <p:nvPr>
            <p:ph idx="1"/>
          </p:nvPr>
        </p:nvSpPr>
        <p:spPr>
          <a:xfrm>
            <a:off x="381000" y="1447800"/>
            <a:ext cx="8382000" cy="5037276"/>
          </a:xfrm>
        </p:spPr>
        <p:txBody>
          <a:bodyPr/>
          <a:lstStyle/>
          <a:p>
            <a:r>
              <a:rPr lang="en-US" dirty="0"/>
              <a:t>S</a:t>
            </a:r>
            <a:r>
              <a:rPr lang="en-US" dirty="0" smtClean="0"/>
              <a:t>uggested syllabus policies to help faculty:</a:t>
            </a:r>
          </a:p>
          <a:p>
            <a:pPr lvl="1"/>
            <a:r>
              <a:rPr lang="en-US" dirty="0" smtClean="0"/>
              <a:t>highlight </a:t>
            </a:r>
            <a:r>
              <a:rPr lang="en-US" dirty="0"/>
              <a:t>potential classroom </a:t>
            </a:r>
            <a:r>
              <a:rPr lang="en-US" u="sng" dirty="0" smtClean="0"/>
              <a:t>issues</a:t>
            </a:r>
            <a:r>
              <a:rPr lang="en-US" dirty="0" smtClean="0"/>
              <a:t> and </a:t>
            </a:r>
          </a:p>
          <a:p>
            <a:pPr lvl="1"/>
            <a:r>
              <a:rPr lang="en-US" dirty="0" smtClean="0"/>
              <a:t>develop </a:t>
            </a:r>
            <a:r>
              <a:rPr lang="en-US" dirty="0"/>
              <a:t>the classroom </a:t>
            </a:r>
            <a:r>
              <a:rPr lang="en-US" u="sng" dirty="0"/>
              <a:t>environment</a:t>
            </a:r>
            <a:r>
              <a:rPr lang="en-US" dirty="0"/>
              <a:t> </a:t>
            </a:r>
            <a:r>
              <a:rPr lang="en-US" dirty="0" smtClean="0"/>
              <a:t>they wish </a:t>
            </a:r>
            <a:r>
              <a:rPr lang="en-US" dirty="0"/>
              <a:t>to achieve</a:t>
            </a:r>
            <a:endParaRPr lang="en-US" dirty="0" smtClean="0"/>
          </a:p>
          <a:p>
            <a:r>
              <a:rPr lang="en-US" dirty="0" smtClean="0"/>
              <a:t>By including clear policies in the syllabus: </a:t>
            </a:r>
          </a:p>
          <a:p>
            <a:pPr lvl="1"/>
            <a:r>
              <a:rPr lang="en-US" dirty="0" smtClean="0"/>
              <a:t>Faculty can </a:t>
            </a:r>
            <a:r>
              <a:rPr lang="en-US" u="sng" dirty="0" smtClean="0"/>
              <a:t>clearly set forth expectations</a:t>
            </a:r>
            <a:r>
              <a:rPr lang="en-US" dirty="0" smtClean="0"/>
              <a:t> for classroom behavior, and </a:t>
            </a:r>
          </a:p>
          <a:p>
            <a:pPr lvl="1"/>
            <a:r>
              <a:rPr lang="en-US" dirty="0" smtClean="0"/>
              <a:t>students will be </a:t>
            </a:r>
            <a:r>
              <a:rPr lang="en-US" u="sng" dirty="0" smtClean="0"/>
              <a:t>duly notified</a:t>
            </a:r>
            <a:r>
              <a:rPr lang="en-US" dirty="0" smtClean="0"/>
              <a:t> of those expectations at the outset of the course. </a:t>
            </a:r>
          </a:p>
          <a:p>
            <a:r>
              <a:rPr lang="en-US" dirty="0" smtClean="0"/>
              <a:t>Syllabus should be in writing, either on paper and/or on class/faculty website</a:t>
            </a:r>
          </a:p>
        </p:txBody>
      </p:sp>
    </p:spTree>
    <p:extLst>
      <p:ext uri="{BB962C8B-B14F-4D97-AF65-F5344CB8AC3E}">
        <p14:creationId xmlns:p14="http://schemas.microsoft.com/office/powerpoint/2010/main" val="2842707512"/>
      </p:ext>
    </p:extLst>
  </p:cSld>
  <p:clrMapOvr>
    <a:masterClrMapping/>
  </p:clrMapOvr>
  <p:transition xmlns:p14="http://schemas.microsoft.com/office/powerpoint/2010/mai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Suggested </a:t>
            </a:r>
            <a:r>
              <a:rPr lang="en-US" dirty="0">
                <a:latin typeface="Georgia" panose="02040502050405020303" pitchFamily="18" charset="0"/>
              </a:rPr>
              <a:t>Syllabus Policies</a:t>
            </a:r>
            <a:endParaRPr lang="en-US" dirty="0"/>
          </a:p>
        </p:txBody>
      </p:sp>
      <p:sp>
        <p:nvSpPr>
          <p:cNvPr id="3" name="Content Placeholder 2"/>
          <p:cNvSpPr>
            <a:spLocks noGrp="1"/>
          </p:cNvSpPr>
          <p:nvPr>
            <p:ph idx="1"/>
          </p:nvPr>
        </p:nvSpPr>
        <p:spPr>
          <a:xfrm>
            <a:off x="381000" y="1295400"/>
            <a:ext cx="8382000" cy="4913140"/>
          </a:xfrm>
        </p:spPr>
        <p:txBody>
          <a:bodyPr/>
          <a:lstStyle/>
          <a:p>
            <a:r>
              <a:rPr lang="en-US" dirty="0" smtClean="0"/>
              <a:t>Syllabus Policy Examples:</a:t>
            </a:r>
          </a:p>
          <a:p>
            <a:pPr marL="0" indent="0">
              <a:buNone/>
            </a:pPr>
            <a:endParaRPr lang="en-US" dirty="0" smtClean="0"/>
          </a:p>
          <a:p>
            <a:pPr lvl="1"/>
            <a:r>
              <a:rPr lang="en-US" dirty="0"/>
              <a:t>C</a:t>
            </a:r>
            <a:r>
              <a:rPr lang="en-US" dirty="0" smtClean="0"/>
              <a:t>learly </a:t>
            </a:r>
            <a:r>
              <a:rPr lang="en-US" dirty="0"/>
              <a:t>notify students of classroom </a:t>
            </a:r>
            <a:r>
              <a:rPr lang="en-US" u="sng" dirty="0" smtClean="0"/>
              <a:t>expectations</a:t>
            </a:r>
            <a:r>
              <a:rPr lang="en-US" dirty="0" smtClean="0"/>
              <a:t> (academic and behavioral)</a:t>
            </a:r>
            <a:endParaRPr lang="en-US" dirty="0"/>
          </a:p>
          <a:p>
            <a:pPr lvl="1"/>
            <a:r>
              <a:rPr lang="en-US" dirty="0" smtClean="0"/>
              <a:t>Encourage </a:t>
            </a:r>
            <a:r>
              <a:rPr lang="en-US" u="sng" dirty="0"/>
              <a:t>orderly and productive</a:t>
            </a:r>
            <a:r>
              <a:rPr lang="en-US" dirty="0"/>
              <a:t> classroom conduct</a:t>
            </a:r>
          </a:p>
          <a:p>
            <a:pPr lvl="1"/>
            <a:r>
              <a:rPr lang="en-US" dirty="0" smtClean="0"/>
              <a:t>Enable </a:t>
            </a:r>
            <a:r>
              <a:rPr lang="en-US" u="sng" dirty="0" smtClean="0"/>
              <a:t>revision </a:t>
            </a:r>
            <a:r>
              <a:rPr lang="en-US" u="sng" dirty="0"/>
              <a:t>of the syllabus</a:t>
            </a:r>
            <a:r>
              <a:rPr lang="en-US" dirty="0"/>
              <a:t> during the semester</a:t>
            </a:r>
          </a:p>
          <a:p>
            <a:pPr lvl="1"/>
            <a:r>
              <a:rPr lang="en-US" dirty="0"/>
              <a:t>C</a:t>
            </a:r>
            <a:r>
              <a:rPr lang="en-US" dirty="0" smtClean="0"/>
              <a:t>learly </a:t>
            </a:r>
            <a:r>
              <a:rPr lang="en-US" dirty="0"/>
              <a:t>set forth a policy on </a:t>
            </a:r>
            <a:r>
              <a:rPr lang="en-US" u="sng" dirty="0" smtClean="0"/>
              <a:t>instructor’s </a:t>
            </a:r>
            <a:r>
              <a:rPr lang="en-US" u="sng" dirty="0"/>
              <a:t>absence or </a:t>
            </a:r>
            <a:r>
              <a:rPr lang="en-US" u="sng" dirty="0" smtClean="0"/>
              <a:t>tardiness</a:t>
            </a:r>
          </a:p>
          <a:p>
            <a:pPr lvl="1"/>
            <a:r>
              <a:rPr lang="en-US" dirty="0"/>
              <a:t>Clearly set forth a policy </a:t>
            </a:r>
            <a:r>
              <a:rPr lang="en-US" dirty="0" smtClean="0"/>
              <a:t>on </a:t>
            </a:r>
            <a:r>
              <a:rPr lang="en-US" u="sng" dirty="0" smtClean="0"/>
              <a:t>student </a:t>
            </a:r>
            <a:r>
              <a:rPr lang="en-US" u="sng" dirty="0"/>
              <a:t>absenteeism</a:t>
            </a:r>
            <a:r>
              <a:rPr lang="en-US" dirty="0"/>
              <a:t> or </a:t>
            </a:r>
            <a:r>
              <a:rPr lang="en-US" u="sng" dirty="0"/>
              <a:t>tardiness</a:t>
            </a:r>
            <a:endParaRPr lang="en-US" u="sng" dirty="0" smtClean="0"/>
          </a:p>
        </p:txBody>
      </p:sp>
    </p:spTree>
    <p:extLst>
      <p:ext uri="{BB962C8B-B14F-4D97-AF65-F5344CB8AC3E}">
        <p14:creationId xmlns:p14="http://schemas.microsoft.com/office/powerpoint/2010/main" val="2129530930"/>
      </p:ext>
    </p:extLst>
  </p:cSld>
  <p:clrMapOvr>
    <a:masterClrMapping/>
  </p:clrMapOvr>
  <p:transition xmlns:p14="http://schemas.microsoft.com/office/powerpoint/2010/mai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Suggested </a:t>
            </a:r>
            <a:r>
              <a:rPr lang="en-US" dirty="0">
                <a:latin typeface="Georgia" panose="02040502050405020303" pitchFamily="18" charset="0"/>
              </a:rPr>
              <a:t>Syllabus Policies</a:t>
            </a:r>
            <a:endParaRPr lang="en-US" dirty="0"/>
          </a:p>
        </p:txBody>
      </p:sp>
      <p:sp>
        <p:nvSpPr>
          <p:cNvPr id="3" name="Content Placeholder 2"/>
          <p:cNvSpPr>
            <a:spLocks noGrp="1"/>
          </p:cNvSpPr>
          <p:nvPr>
            <p:ph idx="1"/>
          </p:nvPr>
        </p:nvSpPr>
        <p:spPr>
          <a:xfrm>
            <a:off x="381000" y="1412875"/>
            <a:ext cx="8382000" cy="5214761"/>
          </a:xfrm>
        </p:spPr>
        <p:txBody>
          <a:bodyPr/>
          <a:lstStyle/>
          <a:p>
            <a:r>
              <a:rPr lang="en-US" dirty="0" smtClean="0"/>
              <a:t>More Syllabus Policy Examples:</a:t>
            </a:r>
          </a:p>
          <a:p>
            <a:pPr marL="0" indent="0">
              <a:buNone/>
            </a:pPr>
            <a:endParaRPr lang="en-US" dirty="0"/>
          </a:p>
          <a:p>
            <a:pPr lvl="1"/>
            <a:r>
              <a:rPr lang="en-US" dirty="0"/>
              <a:t>Notify students of rights and responsibilities to obtain </a:t>
            </a:r>
            <a:r>
              <a:rPr lang="en-US" dirty="0" smtClean="0"/>
              <a:t>accommodations: </a:t>
            </a:r>
            <a:r>
              <a:rPr lang="en-US" u="sng" dirty="0" smtClean="0"/>
              <a:t>disability</a:t>
            </a:r>
            <a:r>
              <a:rPr lang="en-US" dirty="0" smtClean="0"/>
              <a:t>, </a:t>
            </a:r>
            <a:r>
              <a:rPr lang="en-US" u="sng" dirty="0" smtClean="0"/>
              <a:t>religious</a:t>
            </a:r>
            <a:r>
              <a:rPr lang="en-US" dirty="0" smtClean="0"/>
              <a:t>, </a:t>
            </a:r>
            <a:r>
              <a:rPr lang="en-US" u="sng" dirty="0" smtClean="0"/>
              <a:t>pregnancy</a:t>
            </a:r>
            <a:endParaRPr lang="en-US" u="sng" dirty="0"/>
          </a:p>
          <a:p>
            <a:pPr lvl="1"/>
            <a:r>
              <a:rPr lang="en-US" dirty="0" smtClean="0"/>
              <a:t>Prohibit </a:t>
            </a:r>
            <a:r>
              <a:rPr lang="en-US" u="sng" dirty="0" smtClean="0"/>
              <a:t>academic </a:t>
            </a:r>
            <a:r>
              <a:rPr lang="en-US" u="sng" dirty="0"/>
              <a:t>integrity</a:t>
            </a:r>
            <a:r>
              <a:rPr lang="en-US" dirty="0"/>
              <a:t> violations, including </a:t>
            </a:r>
            <a:r>
              <a:rPr lang="en-US" dirty="0" smtClean="0"/>
              <a:t>plagiarism (see University Policy 407, Code of Student Academic Integrity)</a:t>
            </a:r>
            <a:endParaRPr lang="en-US" dirty="0"/>
          </a:p>
          <a:p>
            <a:pPr lvl="1"/>
            <a:r>
              <a:rPr lang="en-US" dirty="0"/>
              <a:t>C</a:t>
            </a:r>
            <a:r>
              <a:rPr lang="en-US" dirty="0" smtClean="0"/>
              <a:t>learly </a:t>
            </a:r>
            <a:r>
              <a:rPr lang="en-US" dirty="0"/>
              <a:t>set forth the policy on </a:t>
            </a:r>
            <a:r>
              <a:rPr lang="en-US" u="sng" dirty="0"/>
              <a:t>credit hours</a:t>
            </a:r>
            <a:r>
              <a:rPr lang="en-US" dirty="0"/>
              <a:t> and student work for a </a:t>
            </a:r>
            <a:r>
              <a:rPr lang="en-US" u="sng" dirty="0"/>
              <a:t>course</a:t>
            </a:r>
          </a:p>
          <a:p>
            <a:pPr lvl="1"/>
            <a:r>
              <a:rPr lang="en-US" dirty="0"/>
              <a:t>C</a:t>
            </a:r>
            <a:r>
              <a:rPr lang="en-US" dirty="0" smtClean="0"/>
              <a:t>learly </a:t>
            </a:r>
            <a:r>
              <a:rPr lang="en-US" dirty="0"/>
              <a:t>set forth the policy on </a:t>
            </a:r>
            <a:r>
              <a:rPr lang="en-US" u="sng" dirty="0"/>
              <a:t>credit hours</a:t>
            </a:r>
            <a:r>
              <a:rPr lang="en-US" dirty="0"/>
              <a:t> and student work for a </a:t>
            </a:r>
            <a:r>
              <a:rPr lang="en-US" u="sng" dirty="0" smtClean="0"/>
              <a:t>lab</a:t>
            </a:r>
          </a:p>
        </p:txBody>
      </p:sp>
    </p:spTree>
    <p:extLst>
      <p:ext uri="{BB962C8B-B14F-4D97-AF65-F5344CB8AC3E}">
        <p14:creationId xmlns:p14="http://schemas.microsoft.com/office/powerpoint/2010/main" val="2882869820"/>
      </p:ext>
    </p:extLst>
  </p:cSld>
  <p:clrMapOvr>
    <a:masterClrMapping/>
  </p:clrMapOvr>
  <p:transition xmlns:p14="http://schemas.microsoft.com/office/powerpoint/2010/mai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Suggested </a:t>
            </a:r>
            <a:r>
              <a:rPr lang="en-US" dirty="0">
                <a:latin typeface="Georgia" panose="02040502050405020303" pitchFamily="18" charset="0"/>
              </a:rPr>
              <a:t>Syllabus Policies</a:t>
            </a:r>
            <a:endParaRPr lang="en-US" dirty="0"/>
          </a:p>
        </p:txBody>
      </p:sp>
      <p:sp>
        <p:nvSpPr>
          <p:cNvPr id="3" name="Content Placeholder 2"/>
          <p:cNvSpPr>
            <a:spLocks noGrp="1"/>
          </p:cNvSpPr>
          <p:nvPr>
            <p:ph idx="1"/>
          </p:nvPr>
        </p:nvSpPr>
        <p:spPr>
          <a:xfrm>
            <a:off x="381000" y="1412875"/>
            <a:ext cx="8382000" cy="4439163"/>
          </a:xfrm>
        </p:spPr>
        <p:txBody>
          <a:bodyPr/>
          <a:lstStyle/>
          <a:p>
            <a:r>
              <a:rPr lang="en-US" dirty="0" smtClean="0"/>
              <a:t>More Syllabus Policy Examples:</a:t>
            </a:r>
          </a:p>
          <a:p>
            <a:pPr marL="0" indent="0">
              <a:buNone/>
            </a:pPr>
            <a:endParaRPr lang="en-US" dirty="0" smtClean="0"/>
          </a:p>
          <a:p>
            <a:pPr lvl="1"/>
            <a:r>
              <a:rPr lang="en-US" dirty="0" smtClean="0"/>
              <a:t>Prohibit or regulate </a:t>
            </a:r>
            <a:r>
              <a:rPr lang="en-US" dirty="0"/>
              <a:t>use of cell phones, smart phones, </a:t>
            </a:r>
            <a:r>
              <a:rPr lang="en-US" dirty="0" smtClean="0"/>
              <a:t>tablets, or </a:t>
            </a:r>
            <a:r>
              <a:rPr lang="en-US" dirty="0"/>
              <a:t>other </a:t>
            </a:r>
            <a:r>
              <a:rPr lang="en-US" u="sng" dirty="0"/>
              <a:t>mobile communication devices</a:t>
            </a:r>
            <a:r>
              <a:rPr lang="en-US" dirty="0"/>
              <a:t> in the classroom</a:t>
            </a:r>
          </a:p>
          <a:p>
            <a:pPr lvl="1"/>
            <a:r>
              <a:rPr lang="en-US" dirty="0" smtClean="0"/>
              <a:t>Prohibit or regulate </a:t>
            </a:r>
            <a:r>
              <a:rPr lang="en-US" u="sng" dirty="0"/>
              <a:t>computer</a:t>
            </a:r>
            <a:r>
              <a:rPr lang="en-US" dirty="0"/>
              <a:t> use in the </a:t>
            </a:r>
            <a:r>
              <a:rPr lang="en-US" dirty="0" smtClean="0"/>
              <a:t>classroom</a:t>
            </a:r>
            <a:endParaRPr lang="en-US" dirty="0"/>
          </a:p>
          <a:p>
            <a:pPr lvl="1"/>
            <a:r>
              <a:rPr lang="en-US" dirty="0" smtClean="0"/>
              <a:t>Prohibit </a:t>
            </a:r>
            <a:r>
              <a:rPr lang="en-US" u="sng" dirty="0" smtClean="0"/>
              <a:t>sexual </a:t>
            </a:r>
            <a:r>
              <a:rPr lang="en-US" u="sng" dirty="0"/>
              <a:t>harassment</a:t>
            </a:r>
            <a:r>
              <a:rPr lang="en-US" dirty="0"/>
              <a:t> in web-based or web-assisted </a:t>
            </a:r>
            <a:r>
              <a:rPr lang="en-US" dirty="0" smtClean="0"/>
              <a:t>courses</a:t>
            </a:r>
            <a:endParaRPr lang="en-US" dirty="0"/>
          </a:p>
          <a:p>
            <a:pPr lvl="1"/>
            <a:r>
              <a:rPr lang="en-US" dirty="0" smtClean="0"/>
              <a:t>Notification if </a:t>
            </a:r>
            <a:r>
              <a:rPr lang="en-US" dirty="0"/>
              <a:t>you plan to use </a:t>
            </a:r>
            <a:r>
              <a:rPr lang="en-US" u="sng" dirty="0"/>
              <a:t>Turnitin.com</a:t>
            </a:r>
            <a:r>
              <a:rPr lang="en-US" dirty="0"/>
              <a:t> </a:t>
            </a:r>
            <a:r>
              <a:rPr lang="en-US" dirty="0" smtClean="0"/>
              <a:t>(or </a:t>
            </a:r>
            <a:r>
              <a:rPr lang="en-US" dirty="0"/>
              <a:t>another plagiarism detection </a:t>
            </a:r>
            <a:r>
              <a:rPr lang="en-US" dirty="0" smtClean="0"/>
              <a:t>program)</a:t>
            </a:r>
            <a:endParaRPr lang="en-US" dirty="0"/>
          </a:p>
        </p:txBody>
      </p:sp>
    </p:spTree>
    <p:extLst>
      <p:ext uri="{BB962C8B-B14F-4D97-AF65-F5344CB8AC3E}">
        <p14:creationId xmlns:p14="http://schemas.microsoft.com/office/powerpoint/2010/main" val="1997888602"/>
      </p:ext>
    </p:extLst>
  </p:cSld>
  <p:clrMapOvr>
    <a:masterClrMapping/>
  </p:clrMapOvr>
  <p:transition xmlns:p14="http://schemas.microsoft.com/office/powerpoint/2010/mai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Academic Freedom</a:t>
            </a:r>
            <a:endParaRPr lang="en-US" dirty="0"/>
          </a:p>
        </p:txBody>
      </p:sp>
      <p:sp>
        <p:nvSpPr>
          <p:cNvPr id="3" name="Content Placeholder 2"/>
          <p:cNvSpPr>
            <a:spLocks noGrp="1"/>
          </p:cNvSpPr>
          <p:nvPr>
            <p:ph idx="1"/>
          </p:nvPr>
        </p:nvSpPr>
        <p:spPr>
          <a:xfrm>
            <a:off x="381000" y="1412875"/>
            <a:ext cx="8382000" cy="5059847"/>
          </a:xfrm>
        </p:spPr>
        <p:txBody>
          <a:bodyPr/>
          <a:lstStyle/>
          <a:p>
            <a:r>
              <a:rPr lang="en-US" dirty="0" smtClean="0">
                <a:latin typeface="Georgia" panose="02040502050405020303" pitchFamily="18" charset="0"/>
              </a:rPr>
              <a:t>Various components of academic freedom</a:t>
            </a:r>
          </a:p>
          <a:p>
            <a:endParaRPr lang="en-US" dirty="0" smtClean="0">
              <a:latin typeface="Georgia" panose="02040502050405020303" pitchFamily="18" charset="0"/>
            </a:endParaRPr>
          </a:p>
          <a:p>
            <a:pPr marL="1031875" lvl="1" indent="-514350">
              <a:buAutoNum type="arabicParenBoth"/>
            </a:pPr>
            <a:r>
              <a:rPr lang="en-US" dirty="0" smtClean="0">
                <a:latin typeface="Georgia" panose="02040502050405020303" pitchFamily="18" charset="0"/>
              </a:rPr>
              <a:t>the University’s insulation from state interference in making academic decisions</a:t>
            </a:r>
          </a:p>
          <a:p>
            <a:pPr marL="1031875" lvl="1" indent="-514350">
              <a:buAutoNum type="arabicParenBoth"/>
            </a:pPr>
            <a:endParaRPr lang="en-US" dirty="0" smtClean="0">
              <a:latin typeface="Georgia" panose="02040502050405020303" pitchFamily="18" charset="0"/>
            </a:endParaRPr>
          </a:p>
          <a:p>
            <a:pPr marL="1031875" lvl="1" indent="-514350">
              <a:buAutoNum type="arabicParenBoth"/>
            </a:pPr>
            <a:r>
              <a:rPr lang="en-US" dirty="0" smtClean="0">
                <a:latin typeface="Georgia" panose="02040502050405020303" pitchFamily="18" charset="0"/>
              </a:rPr>
              <a:t>individual professors’ protection from administrative or political interference</a:t>
            </a:r>
          </a:p>
          <a:p>
            <a:pPr marL="1031875" lvl="1" indent="-514350">
              <a:buAutoNum type="arabicParenBoth"/>
            </a:pPr>
            <a:endParaRPr lang="en-US" dirty="0" smtClean="0">
              <a:latin typeface="Georgia" panose="02040502050405020303" pitchFamily="18" charset="0"/>
            </a:endParaRPr>
          </a:p>
          <a:p>
            <a:pPr marL="1031875" lvl="1" indent="-514350">
              <a:buAutoNum type="arabicParenBoth"/>
            </a:pPr>
            <a:r>
              <a:rPr lang="en-US" dirty="0" smtClean="0">
                <a:latin typeface="Georgia" panose="02040502050405020303" pitchFamily="18" charset="0"/>
              </a:rPr>
              <a:t>students’ right to receive and express ideas in academic environment</a:t>
            </a:r>
          </a:p>
          <a:p>
            <a:endParaRPr lang="en-US" dirty="0"/>
          </a:p>
        </p:txBody>
      </p:sp>
    </p:spTree>
    <p:extLst>
      <p:ext uri="{BB962C8B-B14F-4D97-AF65-F5344CB8AC3E}">
        <p14:creationId xmlns:p14="http://schemas.microsoft.com/office/powerpoint/2010/main" val="2418463428"/>
      </p:ext>
    </p:extLst>
  </p:cSld>
  <p:clrMapOvr>
    <a:masterClrMapping/>
  </p:clrMapOvr>
  <p:transition xmlns:p14="http://schemas.microsoft.com/office/powerpoint/2010/mai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Academic Freedom</a:t>
            </a:r>
            <a:endParaRPr lang="en-US" dirty="0"/>
          </a:p>
        </p:txBody>
      </p:sp>
      <p:sp>
        <p:nvSpPr>
          <p:cNvPr id="3" name="Content Placeholder 2"/>
          <p:cNvSpPr>
            <a:spLocks noGrp="1"/>
          </p:cNvSpPr>
          <p:nvPr>
            <p:ph idx="1"/>
          </p:nvPr>
        </p:nvSpPr>
        <p:spPr>
          <a:xfrm>
            <a:off x="381000" y="1426083"/>
            <a:ext cx="8382000" cy="4136517"/>
          </a:xfrm>
        </p:spPr>
        <p:txBody>
          <a:bodyPr/>
          <a:lstStyle/>
          <a:p>
            <a:r>
              <a:rPr lang="en-US" dirty="0" smtClean="0">
                <a:latin typeface="Georgia" panose="02040502050405020303" pitchFamily="18" charset="0"/>
              </a:rPr>
              <a:t>No clear “academic freedom” in constitution or in case law; instead, courts use First Amendment freedom of speech analysis</a:t>
            </a:r>
          </a:p>
          <a:p>
            <a:endParaRPr lang="en-US" dirty="0" smtClean="0">
              <a:latin typeface="Georgia" panose="02040502050405020303" pitchFamily="18" charset="0"/>
            </a:endParaRPr>
          </a:p>
          <a:p>
            <a:r>
              <a:rPr lang="en-US" dirty="0" smtClean="0">
                <a:latin typeface="Georgia" panose="02040502050405020303" pitchFamily="18" charset="0"/>
              </a:rPr>
              <a:t>Two elements:</a:t>
            </a:r>
          </a:p>
          <a:p>
            <a:pPr lvl="1"/>
            <a:r>
              <a:rPr lang="en-US" dirty="0" smtClean="0">
                <a:latin typeface="Georgia" panose="02040502050405020303" pitchFamily="18" charset="0"/>
              </a:rPr>
              <a:t>Is the topic a matter of public concern?</a:t>
            </a:r>
          </a:p>
          <a:p>
            <a:pPr lvl="1"/>
            <a:r>
              <a:rPr lang="en-US" dirty="0" smtClean="0">
                <a:latin typeface="Georgia" panose="02040502050405020303" pitchFamily="18" charset="0"/>
              </a:rPr>
              <a:t>If yes, weigh the professor’s interest in his/her speech against the university’s interest in efficiently delivering education</a:t>
            </a:r>
          </a:p>
        </p:txBody>
      </p:sp>
    </p:spTree>
  </p:cSld>
  <p:clrMapOvr>
    <a:masterClrMapping/>
  </p:clrMapOvr>
  <p:transition xmlns:p14="http://schemas.microsoft.com/office/powerpoint/2010/mai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Topics We’ll Cover</a:t>
            </a:r>
            <a:endParaRPr lang="en-US" dirty="0"/>
          </a:p>
        </p:txBody>
      </p:sp>
      <p:sp>
        <p:nvSpPr>
          <p:cNvPr id="3" name="Content Placeholder 2"/>
          <p:cNvSpPr>
            <a:spLocks noGrp="1"/>
          </p:cNvSpPr>
          <p:nvPr>
            <p:ph idx="1"/>
          </p:nvPr>
        </p:nvSpPr>
        <p:spPr>
          <a:xfrm>
            <a:off x="381000" y="1412875"/>
            <a:ext cx="8382000" cy="3455305"/>
          </a:xfrm>
        </p:spPr>
        <p:txBody>
          <a:bodyPr/>
          <a:lstStyle/>
          <a:p>
            <a:pPr marL="514350" indent="-514350">
              <a:spcBef>
                <a:spcPts val="0"/>
              </a:spcBef>
              <a:spcAft>
                <a:spcPts val="2400"/>
              </a:spcAft>
              <a:buFont typeface="+mj-lt"/>
              <a:buAutoNum type="arabicPeriod"/>
            </a:pPr>
            <a:r>
              <a:rPr lang="en-US" dirty="0">
                <a:latin typeface="Georgia" panose="02040502050405020303" pitchFamily="18" charset="0"/>
              </a:rPr>
              <a:t>Basic Legal Guidelines</a:t>
            </a:r>
          </a:p>
          <a:p>
            <a:pPr marL="514350" indent="-514350">
              <a:spcBef>
                <a:spcPts val="0"/>
              </a:spcBef>
              <a:spcAft>
                <a:spcPts val="2400"/>
              </a:spcAft>
              <a:buFont typeface="+mj-lt"/>
              <a:buAutoNum type="arabicPeriod"/>
            </a:pPr>
            <a:r>
              <a:rPr lang="en-US" dirty="0" smtClean="0">
                <a:latin typeface="Georgia" panose="02040502050405020303" pitchFamily="18" charset="0"/>
              </a:rPr>
              <a:t>Civility </a:t>
            </a:r>
            <a:r>
              <a:rPr lang="en-US" dirty="0">
                <a:latin typeface="Georgia" panose="02040502050405020303" pitchFamily="18" charset="0"/>
              </a:rPr>
              <a:t>in the </a:t>
            </a:r>
            <a:r>
              <a:rPr lang="en-US" dirty="0" smtClean="0">
                <a:latin typeface="Georgia" panose="02040502050405020303" pitchFamily="18" charset="0"/>
              </a:rPr>
              <a:t>Classroom</a:t>
            </a:r>
          </a:p>
          <a:p>
            <a:pPr marL="514350" indent="-514350">
              <a:spcBef>
                <a:spcPts val="0"/>
              </a:spcBef>
              <a:spcAft>
                <a:spcPts val="2400"/>
              </a:spcAft>
              <a:buFont typeface="+mj-lt"/>
              <a:buAutoNum type="arabicPeriod"/>
            </a:pPr>
            <a:r>
              <a:rPr lang="en-US" dirty="0">
                <a:latin typeface="Georgia" panose="02040502050405020303" pitchFamily="18" charset="0"/>
              </a:rPr>
              <a:t>Suggested Syllabus </a:t>
            </a:r>
            <a:r>
              <a:rPr lang="en-US" dirty="0" smtClean="0">
                <a:latin typeface="Georgia" panose="02040502050405020303" pitchFamily="18" charset="0"/>
              </a:rPr>
              <a:t>Policies</a:t>
            </a:r>
            <a:endParaRPr lang="en-US" dirty="0">
              <a:latin typeface="Georgia" panose="02040502050405020303" pitchFamily="18" charset="0"/>
            </a:endParaRPr>
          </a:p>
          <a:p>
            <a:pPr marL="514350" indent="-514350">
              <a:spcBef>
                <a:spcPts val="0"/>
              </a:spcBef>
              <a:spcAft>
                <a:spcPts val="2400"/>
              </a:spcAft>
              <a:buFont typeface="+mj-lt"/>
              <a:buAutoNum type="arabicPeriod"/>
            </a:pPr>
            <a:r>
              <a:rPr lang="en-US" dirty="0">
                <a:latin typeface="Georgia" panose="02040502050405020303" pitchFamily="18" charset="0"/>
              </a:rPr>
              <a:t>Academic Freedom and Related Case Law</a:t>
            </a:r>
          </a:p>
          <a:p>
            <a:pPr marL="514350" indent="-514350">
              <a:spcBef>
                <a:spcPts val="0"/>
              </a:spcBef>
              <a:spcAft>
                <a:spcPts val="2400"/>
              </a:spcAft>
              <a:buFont typeface="+mj-lt"/>
              <a:buAutoNum type="arabicPeriod"/>
            </a:pPr>
            <a:r>
              <a:rPr lang="en-US" dirty="0">
                <a:latin typeface="Georgia" panose="02040502050405020303" pitchFamily="18" charset="0"/>
              </a:rPr>
              <a:t>Questions (or Scenarios</a:t>
            </a:r>
            <a:r>
              <a:rPr lang="en-US" dirty="0" smtClean="0">
                <a:latin typeface="Georgia" panose="02040502050405020303" pitchFamily="18" charset="0"/>
              </a:rPr>
              <a:t>)</a:t>
            </a:r>
            <a:endParaRPr lang="en-US" dirty="0"/>
          </a:p>
        </p:txBody>
      </p:sp>
    </p:spTree>
    <p:extLst>
      <p:ext uri="{BB962C8B-B14F-4D97-AF65-F5344CB8AC3E}">
        <p14:creationId xmlns:p14="http://schemas.microsoft.com/office/powerpoint/2010/main" val="2767096743"/>
      </p:ext>
    </p:extLst>
  </p:cSld>
  <p:clrMapOvr>
    <a:masterClrMapping/>
  </p:clrMapOvr>
  <p:transition xmlns:p14="http://schemas.microsoft.com/office/powerpoint/2010/mai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Academic Freedom</a:t>
            </a:r>
            <a:endParaRPr lang="en-US" dirty="0">
              <a:latin typeface="Georgia" panose="02040502050405020303" pitchFamily="18" charset="0"/>
            </a:endParaRPr>
          </a:p>
        </p:txBody>
      </p:sp>
      <p:sp>
        <p:nvSpPr>
          <p:cNvPr id="3" name="Content Placeholder 2"/>
          <p:cNvSpPr>
            <a:spLocks noGrp="1"/>
          </p:cNvSpPr>
          <p:nvPr>
            <p:ph idx="1"/>
          </p:nvPr>
        </p:nvSpPr>
        <p:spPr>
          <a:xfrm>
            <a:off x="304800" y="1060132"/>
            <a:ext cx="8382000" cy="5416868"/>
          </a:xfrm>
        </p:spPr>
        <p:txBody>
          <a:bodyPr/>
          <a:lstStyle/>
          <a:p>
            <a:r>
              <a:rPr lang="en-US" dirty="0" smtClean="0">
                <a:latin typeface="Georgia" panose="02040502050405020303" pitchFamily="18" charset="0"/>
              </a:rPr>
              <a:t>Language</a:t>
            </a:r>
          </a:p>
          <a:p>
            <a:pPr lvl="1"/>
            <a:r>
              <a:rPr lang="en-US" i="1" dirty="0" smtClean="0">
                <a:latin typeface="Georgia" panose="02040502050405020303" pitchFamily="18" charset="0"/>
              </a:rPr>
              <a:t>Hardy v. Jefferson Community College</a:t>
            </a:r>
          </a:p>
          <a:p>
            <a:pPr lvl="2"/>
            <a:r>
              <a:rPr lang="en-US" dirty="0" smtClean="0">
                <a:latin typeface="Georgia" panose="02040502050405020303" pitchFamily="18" charset="0"/>
              </a:rPr>
              <a:t>Sixth Circuit, 2001</a:t>
            </a:r>
          </a:p>
          <a:p>
            <a:pPr lvl="2"/>
            <a:r>
              <a:rPr lang="en-US" dirty="0" smtClean="0">
                <a:latin typeface="Georgia" panose="02040502050405020303" pitchFamily="18" charset="0"/>
              </a:rPr>
              <a:t>First Amendment protected professor who used N-word and other derogatory terms in class discussion regarding how language is used to marginalize minorities and other oppressed groups in society </a:t>
            </a:r>
          </a:p>
          <a:p>
            <a:pPr lvl="2"/>
            <a:endParaRPr lang="en-US" sz="1800" i="1" dirty="0" smtClean="0">
              <a:latin typeface="Georgia" panose="02040502050405020303" pitchFamily="18" charset="0"/>
            </a:endParaRPr>
          </a:p>
          <a:p>
            <a:pPr lvl="1"/>
            <a:r>
              <a:rPr lang="en-US" i="1" dirty="0" smtClean="0">
                <a:latin typeface="Georgia" panose="02040502050405020303" pitchFamily="18" charset="0"/>
              </a:rPr>
              <a:t>Martin v. Parrish</a:t>
            </a:r>
          </a:p>
          <a:p>
            <a:pPr lvl="2"/>
            <a:r>
              <a:rPr lang="en-US" dirty="0" smtClean="0">
                <a:latin typeface="Georgia" panose="02040502050405020303" pitchFamily="18" charset="0"/>
              </a:rPr>
              <a:t>Fifth Circuit, 1986</a:t>
            </a:r>
          </a:p>
          <a:p>
            <a:pPr lvl="2"/>
            <a:r>
              <a:rPr lang="en-US" dirty="0" smtClean="0">
                <a:latin typeface="Georgia" panose="02040502050405020303" pitchFamily="18" charset="0"/>
              </a:rPr>
              <a:t>First Amendment did not protect economics professor’s “inveterate use of profane language” in class even after multiple verbal and written </a:t>
            </a:r>
          </a:p>
          <a:p>
            <a:pPr lvl="2">
              <a:buNone/>
            </a:pPr>
            <a:r>
              <a:rPr lang="en-US" dirty="0" smtClean="0">
                <a:latin typeface="Georgia" panose="02040502050405020303" pitchFamily="18" charset="0"/>
              </a:rPr>
              <a:t>	warnings from administrators </a:t>
            </a:r>
          </a:p>
        </p:txBody>
      </p:sp>
    </p:spTree>
    <p:extLst>
      <p:ext uri="{BB962C8B-B14F-4D97-AF65-F5344CB8AC3E}">
        <p14:creationId xmlns:p14="http://schemas.microsoft.com/office/powerpoint/2010/main" val="3965758008"/>
      </p:ext>
    </p:extLst>
  </p:cSld>
  <p:clrMapOvr>
    <a:masterClrMapping/>
  </p:clrMapOvr>
  <p:transition xmlns:p14="http://schemas.microsoft.com/office/powerpoint/2010/mai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Academic Freedom</a:t>
            </a:r>
            <a:endParaRPr lang="en-US" dirty="0"/>
          </a:p>
        </p:txBody>
      </p:sp>
      <p:sp>
        <p:nvSpPr>
          <p:cNvPr id="3" name="Content Placeholder 2"/>
          <p:cNvSpPr>
            <a:spLocks noGrp="1"/>
          </p:cNvSpPr>
          <p:nvPr>
            <p:ph idx="1"/>
          </p:nvPr>
        </p:nvSpPr>
        <p:spPr>
          <a:xfrm>
            <a:off x="457200" y="1090910"/>
            <a:ext cx="8382000" cy="5386090"/>
          </a:xfrm>
        </p:spPr>
        <p:txBody>
          <a:bodyPr/>
          <a:lstStyle/>
          <a:p>
            <a:r>
              <a:rPr lang="en-US" dirty="0" smtClean="0">
                <a:latin typeface="Georgia" panose="02040502050405020303" pitchFamily="18" charset="0"/>
              </a:rPr>
              <a:t>Insults/degrading behavior</a:t>
            </a:r>
          </a:p>
          <a:p>
            <a:pPr lvl="1"/>
            <a:r>
              <a:rPr lang="en-US" i="1" dirty="0" smtClean="0">
                <a:latin typeface="Georgia" panose="02040502050405020303" pitchFamily="18" charset="0"/>
              </a:rPr>
              <a:t>Keen v. </a:t>
            </a:r>
            <a:r>
              <a:rPr lang="en-US" i="1" dirty="0" err="1" smtClean="0">
                <a:latin typeface="Georgia" panose="02040502050405020303" pitchFamily="18" charset="0"/>
              </a:rPr>
              <a:t>Penson</a:t>
            </a:r>
            <a:endParaRPr lang="en-US" i="1" dirty="0" smtClean="0">
              <a:latin typeface="Georgia" panose="02040502050405020303" pitchFamily="18" charset="0"/>
            </a:endParaRPr>
          </a:p>
          <a:p>
            <a:pPr lvl="2"/>
            <a:r>
              <a:rPr lang="en-US" dirty="0" smtClean="0">
                <a:latin typeface="Georgia" panose="02040502050405020303" pitchFamily="18" charset="0"/>
              </a:rPr>
              <a:t>Seventh Circuit, 1992</a:t>
            </a:r>
          </a:p>
          <a:p>
            <a:pPr lvl="2"/>
            <a:r>
              <a:rPr lang="en-US" dirty="0" smtClean="0">
                <a:latin typeface="Georgia" panose="02040502050405020303" pitchFamily="18" charset="0"/>
              </a:rPr>
              <a:t>First Amendment did not protect professor’s numerous letters to a student, which demanded apologies for her calling his classroom policies “unfair” and demeaned her comprehension abilities and occupational goal.  The professor eventually failed her in his class because she did not respond to 26 questions in his final letter, including “Is it </a:t>
            </a:r>
            <a:r>
              <a:rPr lang="en-US" i="1" dirty="0" smtClean="0">
                <a:latin typeface="Georgia" pitchFamily="18" charset="0"/>
              </a:rPr>
              <a:t>fair</a:t>
            </a:r>
            <a:r>
              <a:rPr lang="en-US" dirty="0" smtClean="0">
                <a:latin typeface="Georgia" pitchFamily="18" charset="0"/>
              </a:rPr>
              <a:t> or </a:t>
            </a:r>
            <a:r>
              <a:rPr lang="en-US" i="1" dirty="0" smtClean="0">
                <a:latin typeface="Georgia" pitchFamily="18" charset="0"/>
              </a:rPr>
              <a:t>unfair</a:t>
            </a:r>
            <a:r>
              <a:rPr lang="en-US" dirty="0" smtClean="0">
                <a:latin typeface="Georgia" pitchFamily="18" charset="0"/>
              </a:rPr>
              <a:t> for a student to make unsupported accusations/assertions?” and “Is it a </a:t>
            </a:r>
            <a:r>
              <a:rPr lang="en-US" i="1" dirty="0" smtClean="0">
                <a:latin typeface="Georgia" pitchFamily="18" charset="0"/>
              </a:rPr>
              <a:t>fair</a:t>
            </a:r>
            <a:r>
              <a:rPr lang="en-US" dirty="0" smtClean="0">
                <a:latin typeface="Georgia" pitchFamily="18" charset="0"/>
              </a:rPr>
              <a:t> or </a:t>
            </a:r>
            <a:r>
              <a:rPr lang="en-US" i="1" dirty="0" smtClean="0">
                <a:latin typeface="Georgia" pitchFamily="18" charset="0"/>
              </a:rPr>
              <a:t>unfair</a:t>
            </a:r>
            <a:r>
              <a:rPr lang="en-US" dirty="0" smtClean="0">
                <a:latin typeface="Georgia" pitchFamily="18" charset="0"/>
              </a:rPr>
              <a:t> assumption that a university sophomore can read and understand handouts such as those at the beginning of 226 last spring?”</a:t>
            </a:r>
          </a:p>
        </p:txBody>
      </p:sp>
    </p:spTree>
    <p:extLst>
      <p:ext uri="{BB962C8B-B14F-4D97-AF65-F5344CB8AC3E}">
        <p14:creationId xmlns:p14="http://schemas.microsoft.com/office/powerpoint/2010/main" val="4275366650"/>
      </p:ext>
    </p:extLst>
  </p:cSld>
  <p:clrMapOvr>
    <a:masterClrMapping/>
  </p:clrMapOvr>
  <p:transition xmlns:p14="http://schemas.microsoft.com/office/powerpoint/2010/mai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77108"/>
          </a:xfrm>
        </p:spPr>
        <p:txBody>
          <a:bodyPr/>
          <a:lstStyle/>
          <a:p>
            <a:pPr algn="ctr"/>
            <a:r>
              <a:rPr lang="en-US" dirty="0" smtClean="0">
                <a:latin typeface="Georgia" panose="02040502050405020303" pitchFamily="18" charset="0"/>
              </a:rPr>
              <a:t>Academic Freedom</a:t>
            </a:r>
            <a:endParaRPr lang="en-US" dirty="0"/>
          </a:p>
        </p:txBody>
      </p:sp>
      <p:sp>
        <p:nvSpPr>
          <p:cNvPr id="3" name="Content Placeholder 2"/>
          <p:cNvSpPr>
            <a:spLocks noGrp="1"/>
          </p:cNvSpPr>
          <p:nvPr>
            <p:ph idx="1"/>
          </p:nvPr>
        </p:nvSpPr>
        <p:spPr>
          <a:xfrm>
            <a:off x="381000" y="914400"/>
            <a:ext cx="8382000" cy="874085"/>
          </a:xfrm>
        </p:spPr>
        <p:txBody>
          <a:bodyPr/>
          <a:lstStyle/>
          <a:p>
            <a:pPr lvl="3">
              <a:buNone/>
            </a:pPr>
            <a:endParaRPr lang="en-US" dirty="0" smtClean="0">
              <a:latin typeface="Georgia" panose="02040502050405020303" pitchFamily="18" charset="0"/>
            </a:endParaRPr>
          </a:p>
          <a:p>
            <a:endParaRPr lang="en-US" dirty="0"/>
          </a:p>
        </p:txBody>
      </p:sp>
      <p:sp>
        <p:nvSpPr>
          <p:cNvPr id="5" name="Content Placeholder 2"/>
          <p:cNvSpPr txBox="1">
            <a:spLocks/>
          </p:cNvSpPr>
          <p:nvPr/>
        </p:nvSpPr>
        <p:spPr>
          <a:xfrm>
            <a:off x="457200" y="1508439"/>
            <a:ext cx="8382000" cy="4130361"/>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r>
              <a:rPr lang="en-US" sz="3200" dirty="0" smtClean="0">
                <a:latin typeface="Georgia" panose="02040502050405020303" pitchFamily="18" charset="0"/>
              </a:rPr>
              <a:t>Sexual harassment</a:t>
            </a:r>
            <a:endParaRPr kumimoji="0" lang="en-US" sz="3200" b="0" i="0" u="none" strike="noStrike" kern="1200" cap="none" spc="0" normalizeH="0" baseline="0" noProof="0" dirty="0" smtClean="0">
              <a:ln>
                <a:noFill/>
              </a:ln>
              <a:solidFill>
                <a:schemeClr val="tx1"/>
              </a:solidFill>
              <a:effectLst/>
              <a:uLnTx/>
              <a:uFillTx/>
              <a:latin typeface="Georgia" panose="02040502050405020303" pitchFamily="18" charset="0"/>
              <a:ea typeface="+mn-ea"/>
              <a:cs typeface="+mn-cs"/>
            </a:endParaRPr>
          </a:p>
          <a:p>
            <a:pPr marL="914400" marR="0" lvl="1" indent="-396875" algn="l" defTabSz="914363" rtl="0" eaLnBrk="1" fontAlgn="auto" latinLnBrk="0" hangingPunct="1">
              <a:lnSpc>
                <a:spcPct val="90000"/>
              </a:lnSpc>
              <a:spcBef>
                <a:spcPct val="20000"/>
              </a:spcBef>
              <a:spcAft>
                <a:spcPts val="0"/>
              </a:spcAft>
              <a:buClrTx/>
              <a:buSzTx/>
              <a:buFontTx/>
              <a:buBlip>
                <a:blip r:embed="rId3"/>
              </a:buBlip>
              <a:tabLst/>
              <a:defRPr/>
            </a:pPr>
            <a:r>
              <a:rPr lang="en-US" sz="2800" i="1" dirty="0" err="1" smtClean="0">
                <a:latin typeface="Georgia" panose="02040502050405020303" pitchFamily="18" charset="0"/>
              </a:rPr>
              <a:t>Hayut</a:t>
            </a:r>
            <a:r>
              <a:rPr lang="en-US" sz="2800" i="1" dirty="0" smtClean="0">
                <a:latin typeface="Georgia" panose="02040502050405020303" pitchFamily="18" charset="0"/>
              </a:rPr>
              <a:t> v. State University of New York</a:t>
            </a:r>
            <a:endParaRPr kumimoji="0" lang="en-US" sz="2800" b="0" i="1" u="none" strike="noStrike" kern="1200" cap="none" spc="0" normalizeH="0" baseline="0" noProof="0" dirty="0" smtClean="0">
              <a:ln>
                <a:noFill/>
              </a:ln>
              <a:solidFill>
                <a:schemeClr val="tx1"/>
              </a:solidFill>
              <a:effectLst/>
              <a:uLnTx/>
              <a:uFillTx/>
              <a:latin typeface="Georgia" panose="02040502050405020303" pitchFamily="18" charset="0"/>
              <a:ea typeface="+mn-ea"/>
              <a:cs typeface="+mn-cs"/>
            </a:endParaRPr>
          </a:p>
          <a:p>
            <a:pPr marL="1258888" marR="0" lvl="2" indent="-344488" algn="l" defTabSz="914363" rtl="0" eaLnBrk="1" fontAlgn="auto" latinLnBrk="0" hangingPunct="1">
              <a:lnSpc>
                <a:spcPct val="90000"/>
              </a:lnSpc>
              <a:spcBef>
                <a:spcPct val="20000"/>
              </a:spcBef>
              <a:spcAft>
                <a:spcPts val="0"/>
              </a:spcAft>
              <a:buClrTx/>
              <a:buSzTx/>
              <a:buFontTx/>
              <a:buBlip>
                <a:blip r:embed="rId3"/>
              </a:buBlip>
              <a:tabLst/>
              <a:defRPr/>
            </a:pPr>
            <a:r>
              <a:rPr kumimoji="0" lang="en-US" sz="2400" b="0" i="0" u="none" strike="noStrike" kern="1200" cap="none" spc="0" normalizeH="0" baseline="0" noProof="0" dirty="0" smtClean="0">
                <a:ln>
                  <a:noFill/>
                </a:ln>
                <a:solidFill>
                  <a:schemeClr val="tx1"/>
                </a:solidFill>
                <a:effectLst/>
                <a:uLnTx/>
                <a:uFillTx/>
                <a:latin typeface="Georgia" panose="02040502050405020303" pitchFamily="18" charset="0"/>
                <a:ea typeface="+mn-ea"/>
                <a:cs typeface="+mn-cs"/>
              </a:rPr>
              <a:t>Second Circuit, 2003</a:t>
            </a:r>
          </a:p>
          <a:p>
            <a:pPr marL="1258888" lvl="2" indent="-344488" defTabSz="914363">
              <a:lnSpc>
                <a:spcPct val="90000"/>
              </a:lnSpc>
              <a:spcBef>
                <a:spcPct val="20000"/>
              </a:spcBef>
              <a:buBlip>
                <a:blip r:embed="rId3"/>
              </a:buBlip>
            </a:pPr>
            <a:r>
              <a:rPr lang="en-US" sz="2400" dirty="0" smtClean="0">
                <a:latin typeface="Georgia" panose="02040502050405020303" pitchFamily="18" charset="0"/>
              </a:rPr>
              <a:t>First Amendment did not protect professor who referred to student as “Monica” (during Monica Lewinsky scandal) during every class and asked her suggestive questions (“How was your weekend with Bill?” and “Be quiet, Monica.  I will give you a cigar later.”) even though student never complained directly to him</a:t>
            </a:r>
          </a:p>
          <a:p>
            <a:pPr marL="1258888" marR="0" lvl="2" indent="-344488" algn="l" defTabSz="914363" rtl="0" eaLnBrk="1" fontAlgn="auto" latinLnBrk="0" hangingPunct="1">
              <a:lnSpc>
                <a:spcPct val="90000"/>
              </a:lnSpc>
              <a:spcBef>
                <a:spcPct val="20000"/>
              </a:spcBef>
              <a:spcAft>
                <a:spcPts val="0"/>
              </a:spcAft>
              <a:buClrTx/>
              <a:buSzTx/>
              <a:buFontTx/>
              <a:buBlip>
                <a:blip r:embed="rId3"/>
              </a:buBlip>
              <a:tabLst/>
              <a:defRPr/>
            </a:pPr>
            <a:endParaRPr kumimoji="0" lang="en-US" sz="2400" b="0" i="0" u="none" strike="noStrike" kern="1200" cap="none" spc="0" normalizeH="0" baseline="0" noProof="0" dirty="0" smtClean="0">
              <a:ln>
                <a:noFill/>
              </a:ln>
              <a:solidFill>
                <a:schemeClr val="tx1"/>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55785385"/>
      </p:ext>
    </p:extLst>
  </p:cSld>
  <p:clrMapOvr>
    <a:masterClrMapping/>
  </p:clrMapOvr>
  <p:transition xmlns:p14="http://schemas.microsoft.com/office/powerpoint/2010/mai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743200"/>
            <a:ext cx="8382000" cy="830997"/>
          </a:xfrm>
        </p:spPr>
        <p:txBody>
          <a:bodyPr/>
          <a:lstStyle/>
          <a:p>
            <a:pPr marL="0" indent="0" algn="ctr">
              <a:buNone/>
            </a:pPr>
            <a:r>
              <a:rPr lang="en-US" sz="6000" dirty="0" smtClean="0">
                <a:latin typeface="Georgia" panose="02040502050405020303" pitchFamily="18" charset="0"/>
              </a:rPr>
              <a:t>Questions</a:t>
            </a:r>
            <a:endParaRPr lang="en-US" sz="6000" dirty="0">
              <a:latin typeface="Georgia" panose="02040502050405020303" pitchFamily="18" charset="0"/>
            </a:endParaRPr>
          </a:p>
        </p:txBody>
      </p:sp>
    </p:spTree>
    <p:extLst>
      <p:ext uri="{BB962C8B-B14F-4D97-AF65-F5344CB8AC3E}">
        <p14:creationId xmlns:p14="http://schemas.microsoft.com/office/powerpoint/2010/main" val="1933849207"/>
      </p:ext>
    </p:extLst>
  </p:cSld>
  <p:clrMapOvr>
    <a:masterClrMapping/>
  </p:clrMapOvr>
  <p:transition xmlns:p14="http://schemas.microsoft.com/office/powerpoint/2010/mai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09910"/>
            <a:ext cx="8382000" cy="5386090"/>
          </a:xfrm>
        </p:spPr>
        <p:txBody>
          <a:bodyPr/>
          <a:lstStyle/>
          <a:p>
            <a:r>
              <a:rPr lang="en-US" dirty="0" smtClean="0">
                <a:latin typeface="Georgia" panose="02040502050405020303" pitchFamily="18" charset="0"/>
              </a:rPr>
              <a:t>Amy S. Kelso</a:t>
            </a:r>
          </a:p>
          <a:p>
            <a:pPr lvl="1"/>
            <a:r>
              <a:rPr lang="en-US" dirty="0">
                <a:latin typeface="Georgia" panose="02040502050405020303" pitchFamily="18" charset="0"/>
              </a:rPr>
              <a:t>Senior Associate General Counsel</a:t>
            </a:r>
          </a:p>
          <a:p>
            <a:pPr lvl="1"/>
            <a:r>
              <a:rPr lang="en-US" dirty="0" smtClean="0">
                <a:latin typeface="Georgia" panose="02040502050405020303" pitchFamily="18" charset="0"/>
                <a:hlinkClick r:id="rId2"/>
              </a:rPr>
              <a:t>amy.kelso@uncc.edu</a:t>
            </a:r>
            <a:endParaRPr lang="en-US" dirty="0" smtClean="0">
              <a:latin typeface="Georgia" panose="02040502050405020303" pitchFamily="18" charset="0"/>
            </a:endParaRPr>
          </a:p>
          <a:p>
            <a:pPr marL="517525" lvl="1" indent="0">
              <a:buNone/>
            </a:pPr>
            <a:endParaRPr lang="en-US" dirty="0" smtClean="0">
              <a:latin typeface="Georgia" panose="02040502050405020303" pitchFamily="18" charset="0"/>
            </a:endParaRPr>
          </a:p>
          <a:p>
            <a:r>
              <a:rPr lang="en-US" smtClean="0">
                <a:latin typeface="Georgia" panose="02040502050405020303" pitchFamily="18" charset="0"/>
              </a:rPr>
              <a:t>Jeffrey </a:t>
            </a:r>
            <a:r>
              <a:rPr lang="en-US" dirty="0" smtClean="0">
                <a:latin typeface="Georgia" panose="02040502050405020303" pitchFamily="18" charset="0"/>
              </a:rPr>
              <a:t>N. Jensen</a:t>
            </a:r>
          </a:p>
          <a:p>
            <a:pPr lvl="1"/>
            <a:r>
              <a:rPr lang="en-US" dirty="0">
                <a:latin typeface="Georgia" panose="02040502050405020303" pitchFamily="18" charset="0"/>
              </a:rPr>
              <a:t>Senior Associate General Counsel</a:t>
            </a:r>
          </a:p>
          <a:p>
            <a:pPr lvl="1"/>
            <a:r>
              <a:rPr lang="en-US" dirty="0" smtClean="0">
                <a:latin typeface="Georgia" panose="02040502050405020303" pitchFamily="18" charset="0"/>
                <a:hlinkClick r:id="rId3"/>
              </a:rPr>
              <a:t>jeffrey.jensen@uncc.edu</a:t>
            </a:r>
            <a:endParaRPr lang="en-US" dirty="0">
              <a:latin typeface="Georgia" panose="02040502050405020303" pitchFamily="18" charset="0"/>
            </a:endParaRPr>
          </a:p>
          <a:p>
            <a:endParaRPr lang="en-US" dirty="0" smtClean="0">
              <a:latin typeface="Georgia" panose="02040502050405020303" pitchFamily="18" charset="0"/>
            </a:endParaRPr>
          </a:p>
          <a:p>
            <a:r>
              <a:rPr lang="en-US" dirty="0" smtClean="0">
                <a:latin typeface="Georgia" panose="02040502050405020303" pitchFamily="18" charset="0"/>
              </a:rPr>
              <a:t>Sarah O. Edwards</a:t>
            </a:r>
          </a:p>
          <a:p>
            <a:pPr lvl="1"/>
            <a:r>
              <a:rPr lang="en-US" dirty="0" smtClean="0">
                <a:latin typeface="Georgia" panose="02040502050405020303" pitchFamily="18" charset="0"/>
              </a:rPr>
              <a:t>Assistant General Counsel</a:t>
            </a:r>
          </a:p>
          <a:p>
            <a:pPr lvl="1"/>
            <a:r>
              <a:rPr lang="en-US" dirty="0" smtClean="0">
                <a:latin typeface="Georgia" panose="02040502050405020303" pitchFamily="18" charset="0"/>
                <a:hlinkClick r:id="rId2"/>
              </a:rPr>
              <a:t>sarah.edwards@uncc.edu</a:t>
            </a:r>
            <a:endParaRPr lang="en-US" dirty="0" smtClean="0">
              <a:latin typeface="Georgia" panose="02040502050405020303" pitchFamily="18" charset="0"/>
            </a:endParaRPr>
          </a:p>
        </p:txBody>
      </p:sp>
    </p:spTree>
    <p:extLst>
      <p:ext uri="{BB962C8B-B14F-4D97-AF65-F5344CB8AC3E}">
        <p14:creationId xmlns:p14="http://schemas.microsoft.com/office/powerpoint/2010/main" val="3776366056"/>
      </p:ext>
    </p:extLst>
  </p:cSld>
  <p:clrMapOvr>
    <a:masterClrMapping/>
  </p:clrMapOvr>
  <p:transition xmlns:p14="http://schemas.microsoft.com/office/powerpoint/2010/mai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Scenario #1</a:t>
            </a:r>
            <a:endParaRPr lang="en-US" dirty="0"/>
          </a:p>
        </p:txBody>
      </p:sp>
      <p:sp>
        <p:nvSpPr>
          <p:cNvPr id="4" name="Content Placeholder 3"/>
          <p:cNvSpPr>
            <a:spLocks noGrp="1"/>
          </p:cNvSpPr>
          <p:nvPr>
            <p:ph idx="1"/>
          </p:nvPr>
        </p:nvSpPr>
        <p:spPr>
          <a:xfrm>
            <a:off x="381000" y="1611392"/>
            <a:ext cx="8382000" cy="3570208"/>
          </a:xfrm>
        </p:spPr>
        <p:txBody>
          <a:bodyPr/>
          <a:lstStyle/>
          <a:p>
            <a:r>
              <a:rPr lang="en-US" sz="4000" dirty="0" smtClean="0">
                <a:latin typeface="Georgia" pitchFamily="18" charset="0"/>
              </a:rPr>
              <a:t>Policy – “</a:t>
            </a:r>
            <a:r>
              <a:rPr lang="en-US" sz="4000" i="1" dirty="0" smtClean="0">
                <a:latin typeface="Georgia" pitchFamily="18" charset="0"/>
              </a:rPr>
              <a:t>There is no such thing as an excused absence, including involvement in an official sports event or a religious holiday.</a:t>
            </a:r>
            <a:r>
              <a:rPr lang="en-US" sz="4000" dirty="0" smtClean="0">
                <a:latin typeface="Georgia" pitchFamily="18" charset="0"/>
              </a:rPr>
              <a:t>”</a:t>
            </a:r>
          </a:p>
          <a:p>
            <a:endParaRPr lang="en-US" sz="4000" dirty="0" smtClean="0">
              <a:latin typeface="Georgia" pitchFamily="18" charset="0"/>
            </a:endParaRPr>
          </a:p>
          <a:p>
            <a:r>
              <a:rPr lang="en-US" sz="4000" dirty="0" smtClean="0">
                <a:latin typeface="Georgia" pitchFamily="18" charset="0"/>
              </a:rPr>
              <a:t>Enforceable?</a:t>
            </a:r>
            <a:endParaRPr lang="en-US" sz="4000" dirty="0">
              <a:latin typeface="Georgia" pitchFamily="18" charset="0"/>
            </a:endParaRPr>
          </a:p>
        </p:txBody>
      </p:sp>
    </p:spTree>
  </p:cSld>
  <p:clrMapOvr>
    <a:masterClrMapping/>
  </p:clrMapOvr>
  <p:transition xmlns:p14="http://schemas.microsoft.com/office/powerpoint/2010/mai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Scenario </a:t>
            </a:r>
            <a:r>
              <a:rPr lang="en-US" dirty="0" smtClean="0">
                <a:latin typeface="Georgia" panose="02040502050405020303" pitchFamily="18" charset="0"/>
              </a:rPr>
              <a:t>#2</a:t>
            </a:r>
            <a:endParaRPr lang="en-US" dirty="0"/>
          </a:p>
        </p:txBody>
      </p:sp>
      <p:sp>
        <p:nvSpPr>
          <p:cNvPr id="3" name="Content Placeholder 2"/>
          <p:cNvSpPr>
            <a:spLocks noGrp="1"/>
          </p:cNvSpPr>
          <p:nvPr>
            <p:ph idx="1"/>
          </p:nvPr>
        </p:nvSpPr>
        <p:spPr>
          <a:xfrm>
            <a:off x="381000" y="1412875"/>
            <a:ext cx="8382000" cy="4210383"/>
          </a:xfrm>
        </p:spPr>
        <p:txBody>
          <a:bodyPr/>
          <a:lstStyle/>
          <a:p>
            <a:r>
              <a:rPr lang="en-US" sz="3600" i="1" dirty="0" smtClean="0">
                <a:latin typeface="Georgia" pitchFamily="18" charset="0"/>
              </a:rPr>
              <a:t>A teacher has been asked to find a student in class to assist a disabled student with note-taking.  After identifying the disabled student, the teacher appoints the student sitting next to her as note-taker.</a:t>
            </a:r>
          </a:p>
          <a:p>
            <a:endParaRPr lang="en-US" sz="3600" dirty="0" smtClean="0">
              <a:latin typeface="Georgia" pitchFamily="18" charset="0"/>
            </a:endParaRPr>
          </a:p>
          <a:p>
            <a:r>
              <a:rPr lang="en-US" sz="3600" dirty="0" smtClean="0">
                <a:latin typeface="Georgia" pitchFamily="18" charset="0"/>
              </a:rPr>
              <a:t>Issues?</a:t>
            </a:r>
            <a:endParaRPr lang="en-US" sz="3600" dirty="0">
              <a:latin typeface="Georgia" pitchFamily="18" charset="0"/>
            </a:endParaRPr>
          </a:p>
        </p:txBody>
      </p:sp>
    </p:spTree>
  </p:cSld>
  <p:clrMapOvr>
    <a:masterClrMapping/>
  </p:clrMapOvr>
  <p:transition xmlns:p14="http://schemas.microsoft.com/office/powerpoint/2010/mai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Scenario </a:t>
            </a:r>
            <a:r>
              <a:rPr lang="en-US" dirty="0" smtClean="0">
                <a:latin typeface="Georgia" panose="02040502050405020303" pitchFamily="18" charset="0"/>
              </a:rPr>
              <a:t>#3</a:t>
            </a:r>
            <a:endParaRPr lang="en-US" dirty="0"/>
          </a:p>
        </p:txBody>
      </p:sp>
      <p:sp>
        <p:nvSpPr>
          <p:cNvPr id="3" name="Content Placeholder 2"/>
          <p:cNvSpPr>
            <a:spLocks noGrp="1"/>
          </p:cNvSpPr>
          <p:nvPr>
            <p:ph idx="1"/>
          </p:nvPr>
        </p:nvSpPr>
        <p:spPr>
          <a:xfrm>
            <a:off x="381000" y="1412875"/>
            <a:ext cx="8382000" cy="3570208"/>
          </a:xfrm>
        </p:spPr>
        <p:txBody>
          <a:bodyPr/>
          <a:lstStyle/>
          <a:p>
            <a:r>
              <a:rPr lang="en-US" sz="4000" i="1" dirty="0" smtClean="0">
                <a:latin typeface="Georgia" pitchFamily="18" charset="0"/>
              </a:rPr>
              <a:t>Students come to class unprepared. Teacher dismisses the whole class and counts each student absent.</a:t>
            </a:r>
          </a:p>
          <a:p>
            <a:endParaRPr lang="en-US" sz="4000" i="1" dirty="0" smtClean="0">
              <a:latin typeface="Georgia" pitchFamily="18" charset="0"/>
            </a:endParaRPr>
          </a:p>
          <a:p>
            <a:r>
              <a:rPr lang="en-US" sz="4000" dirty="0" smtClean="0">
                <a:latin typeface="Georgia" pitchFamily="18" charset="0"/>
              </a:rPr>
              <a:t>Issues?</a:t>
            </a:r>
            <a:endParaRPr lang="en-US" sz="4000" dirty="0">
              <a:latin typeface="Georgia" pitchFamily="18" charset="0"/>
            </a:endParaRPr>
          </a:p>
        </p:txBody>
      </p:sp>
    </p:spTree>
  </p:cSld>
  <p:clrMapOvr>
    <a:masterClrMapping/>
  </p:clrMapOvr>
  <p:transition xmlns:p14="http://schemas.microsoft.com/office/powerpoint/2010/mai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Scenario </a:t>
            </a:r>
            <a:r>
              <a:rPr lang="en-US" dirty="0" smtClean="0">
                <a:latin typeface="Georgia" panose="02040502050405020303" pitchFamily="18" charset="0"/>
              </a:rPr>
              <a:t>#4</a:t>
            </a:r>
            <a:endParaRPr lang="en-US" dirty="0"/>
          </a:p>
        </p:txBody>
      </p:sp>
      <p:sp>
        <p:nvSpPr>
          <p:cNvPr id="3" name="Content Placeholder 2"/>
          <p:cNvSpPr>
            <a:spLocks noGrp="1"/>
          </p:cNvSpPr>
          <p:nvPr>
            <p:ph idx="1"/>
          </p:nvPr>
        </p:nvSpPr>
        <p:spPr>
          <a:xfrm>
            <a:off x="381000" y="1412875"/>
            <a:ext cx="8382000" cy="4124206"/>
          </a:xfrm>
        </p:spPr>
        <p:txBody>
          <a:bodyPr/>
          <a:lstStyle/>
          <a:p>
            <a:r>
              <a:rPr lang="en-US" sz="4000" i="1" dirty="0" smtClean="0">
                <a:latin typeface="Georgia" pitchFamily="18" charset="0"/>
              </a:rPr>
              <a:t>A student wears a t-shirt with the words "f--- racism" on the front. The instructor tells the student that she must wear the t-shirt inside out or leave the classroom.</a:t>
            </a:r>
          </a:p>
          <a:p>
            <a:endParaRPr lang="en-US" sz="4000" i="1" dirty="0" smtClean="0">
              <a:latin typeface="Georgia" pitchFamily="18" charset="0"/>
            </a:endParaRPr>
          </a:p>
          <a:p>
            <a:r>
              <a:rPr lang="en-US" sz="4000" dirty="0" smtClean="0">
                <a:latin typeface="Georgia" pitchFamily="18" charset="0"/>
              </a:rPr>
              <a:t>Issues?</a:t>
            </a:r>
            <a:endParaRPr lang="en-US" sz="4000" dirty="0">
              <a:latin typeface="Georgia" pitchFamily="18" charset="0"/>
            </a:endParaRPr>
          </a:p>
        </p:txBody>
      </p:sp>
    </p:spTree>
  </p:cSld>
  <p:clrMapOvr>
    <a:masterClrMapping/>
  </p:clrMapOvr>
  <p:transition xmlns:p14="http://schemas.microsoft.com/office/powerpoint/2010/mai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Scenario </a:t>
            </a:r>
            <a:r>
              <a:rPr lang="en-US" dirty="0" smtClean="0">
                <a:latin typeface="Georgia" panose="02040502050405020303" pitchFamily="18" charset="0"/>
              </a:rPr>
              <a:t>#5</a:t>
            </a:r>
            <a:endParaRPr lang="en-US" dirty="0"/>
          </a:p>
        </p:txBody>
      </p:sp>
      <p:sp>
        <p:nvSpPr>
          <p:cNvPr id="3" name="Content Placeholder 2"/>
          <p:cNvSpPr>
            <a:spLocks noGrp="1"/>
          </p:cNvSpPr>
          <p:nvPr>
            <p:ph idx="1"/>
          </p:nvPr>
        </p:nvSpPr>
        <p:spPr>
          <a:xfrm>
            <a:off x="381000" y="1412875"/>
            <a:ext cx="8382000" cy="3711785"/>
          </a:xfrm>
        </p:spPr>
        <p:txBody>
          <a:bodyPr/>
          <a:lstStyle/>
          <a:p>
            <a:r>
              <a:rPr lang="en-US" sz="3600" i="1" dirty="0" smtClean="0">
                <a:latin typeface="Georgia" pitchFamily="18" charset="0"/>
              </a:rPr>
              <a:t>Students leave the class after waiting 15 minutes for the professor. The professor arrives five minutes after the students leave and counts all students absent for the day.</a:t>
            </a:r>
          </a:p>
          <a:p>
            <a:endParaRPr lang="en-US" sz="3600" i="1" dirty="0" smtClean="0">
              <a:latin typeface="Georgia" pitchFamily="18" charset="0"/>
            </a:endParaRPr>
          </a:p>
          <a:p>
            <a:r>
              <a:rPr lang="en-US" sz="3600" dirty="0" smtClean="0">
                <a:latin typeface="Georgia" pitchFamily="18" charset="0"/>
              </a:rPr>
              <a:t>Issues?</a:t>
            </a:r>
            <a:endParaRPr lang="en-US" sz="3600" dirty="0">
              <a:latin typeface="Georgia" pitchFamily="18" charset="0"/>
            </a:endParaRPr>
          </a:p>
        </p:txBody>
      </p:sp>
    </p:spTree>
  </p:cSld>
  <p:clrMapOvr>
    <a:masterClrMapping/>
  </p:clrMapOvr>
  <p:transition xmlns:p14="http://schemas.microsoft.com/office/powerpoint/2010/mai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3904658"/>
          </a:xfrm>
        </p:spPr>
        <p:txBody>
          <a:bodyPr/>
          <a:lstStyle/>
          <a:p>
            <a:pPr marL="0" indent="0">
              <a:buNone/>
            </a:pPr>
            <a:r>
              <a:rPr lang="en-US" dirty="0" smtClean="0"/>
              <a:t>‘[T]he </a:t>
            </a:r>
            <a:r>
              <a:rPr lang="en-US" dirty="0"/>
              <a:t>four essential freedoms’ of a university</a:t>
            </a:r>
            <a:r>
              <a:rPr lang="en-US" dirty="0" smtClean="0"/>
              <a:t>—</a:t>
            </a:r>
          </a:p>
          <a:p>
            <a:pPr marL="0" indent="0">
              <a:buNone/>
            </a:pPr>
            <a:r>
              <a:rPr lang="en-US" dirty="0" smtClean="0"/>
              <a:t>to </a:t>
            </a:r>
            <a:r>
              <a:rPr lang="en-US" dirty="0"/>
              <a:t>determine for itself on academic </a:t>
            </a:r>
            <a:r>
              <a:rPr lang="en-US" dirty="0" smtClean="0"/>
              <a:t>grounds</a:t>
            </a:r>
          </a:p>
          <a:p>
            <a:pPr marL="517525" lvl="1" indent="0">
              <a:buNone/>
            </a:pPr>
            <a:r>
              <a:rPr lang="en-US" dirty="0" smtClean="0"/>
              <a:t>who </a:t>
            </a:r>
            <a:r>
              <a:rPr lang="en-US" dirty="0"/>
              <a:t>may teach</a:t>
            </a:r>
            <a:r>
              <a:rPr lang="en-US" dirty="0" smtClean="0"/>
              <a:t>,</a:t>
            </a:r>
          </a:p>
          <a:p>
            <a:pPr marL="517525" lvl="1" indent="0">
              <a:buNone/>
            </a:pPr>
            <a:r>
              <a:rPr lang="en-US" dirty="0" smtClean="0"/>
              <a:t>what </a:t>
            </a:r>
            <a:r>
              <a:rPr lang="en-US" dirty="0"/>
              <a:t>may be taught</a:t>
            </a:r>
            <a:r>
              <a:rPr lang="en-US" dirty="0" smtClean="0"/>
              <a:t>,</a:t>
            </a:r>
          </a:p>
          <a:p>
            <a:pPr marL="517525" lvl="1" indent="0">
              <a:buNone/>
            </a:pPr>
            <a:r>
              <a:rPr lang="en-US" dirty="0" smtClean="0"/>
              <a:t>how </a:t>
            </a:r>
            <a:r>
              <a:rPr lang="en-US" dirty="0"/>
              <a:t>it shall be taught, </a:t>
            </a:r>
            <a:r>
              <a:rPr lang="en-US" dirty="0" smtClean="0"/>
              <a:t>and</a:t>
            </a:r>
          </a:p>
          <a:p>
            <a:pPr marL="517525" lvl="1" indent="0">
              <a:buNone/>
            </a:pPr>
            <a:r>
              <a:rPr lang="en-US" dirty="0" smtClean="0"/>
              <a:t>who </a:t>
            </a:r>
            <a:r>
              <a:rPr lang="en-US" dirty="0"/>
              <a:t>may be admitted to study</a:t>
            </a:r>
            <a:r>
              <a:rPr lang="en-US" dirty="0" smtClean="0"/>
              <a:t>.</a:t>
            </a:r>
          </a:p>
          <a:p>
            <a:pPr marL="517525" lvl="1" indent="0">
              <a:buNone/>
            </a:pPr>
            <a:endParaRPr lang="en-US" dirty="0" smtClean="0"/>
          </a:p>
          <a:p>
            <a:pPr marL="0" indent="0" algn="r">
              <a:buNone/>
            </a:pPr>
            <a:r>
              <a:rPr lang="en-US" dirty="0" smtClean="0"/>
              <a:t>Justice Frankfurter, 1957.</a:t>
            </a:r>
            <a:endParaRPr lang="en-US" dirty="0"/>
          </a:p>
        </p:txBody>
      </p:sp>
    </p:spTree>
    <p:extLst>
      <p:ext uri="{BB962C8B-B14F-4D97-AF65-F5344CB8AC3E}">
        <p14:creationId xmlns:p14="http://schemas.microsoft.com/office/powerpoint/2010/main" val="2025680308"/>
      </p:ext>
    </p:extLst>
  </p:cSld>
  <p:clrMapOvr>
    <a:masterClrMapping/>
  </p:clrMapOvr>
  <p:transition xmlns:p14="http://schemas.microsoft.com/office/powerpoint/2010/mai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Scenario </a:t>
            </a:r>
            <a:r>
              <a:rPr lang="en-US" dirty="0" smtClean="0">
                <a:latin typeface="Georgia" panose="02040502050405020303" pitchFamily="18" charset="0"/>
              </a:rPr>
              <a:t>#6</a:t>
            </a:r>
            <a:endParaRPr lang="en-US" dirty="0"/>
          </a:p>
        </p:txBody>
      </p:sp>
      <p:sp>
        <p:nvSpPr>
          <p:cNvPr id="3" name="Content Placeholder 2"/>
          <p:cNvSpPr>
            <a:spLocks noGrp="1"/>
          </p:cNvSpPr>
          <p:nvPr>
            <p:ph idx="1"/>
          </p:nvPr>
        </p:nvSpPr>
        <p:spPr>
          <a:xfrm>
            <a:off x="381000" y="1412875"/>
            <a:ext cx="8382000" cy="4210383"/>
          </a:xfrm>
        </p:spPr>
        <p:txBody>
          <a:bodyPr/>
          <a:lstStyle/>
          <a:p>
            <a:r>
              <a:rPr lang="en-US" sz="3600" i="1" dirty="0" smtClean="0">
                <a:latin typeface="Georgia" pitchFamily="18" charset="0"/>
              </a:rPr>
              <a:t>A student says aloud in class: "This test was bulls---." The instructor demands an apology and that the student leave the class. The student refuses. The teacher tells the student to officially drop the class.</a:t>
            </a:r>
          </a:p>
          <a:p>
            <a:endParaRPr lang="en-US" sz="3600" i="1" dirty="0" smtClean="0">
              <a:latin typeface="Georgia" pitchFamily="18" charset="0"/>
            </a:endParaRPr>
          </a:p>
          <a:p>
            <a:r>
              <a:rPr lang="en-US" sz="3600" dirty="0" smtClean="0">
                <a:latin typeface="Georgia" pitchFamily="18" charset="0"/>
              </a:rPr>
              <a:t>Issues?</a:t>
            </a:r>
            <a:endParaRPr lang="en-US" sz="3600" dirty="0">
              <a:latin typeface="Georgia" pitchFamily="18" charset="0"/>
            </a:endParaRPr>
          </a:p>
        </p:txBody>
      </p:sp>
    </p:spTree>
  </p:cSld>
  <p:clrMapOvr>
    <a:masterClrMapping/>
  </p:clrMapOvr>
  <p:transition xmlns:p14="http://schemas.microsoft.com/office/powerpoint/2010/mai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4415567"/>
          </a:xfrm>
        </p:spPr>
        <p:txBody>
          <a:bodyPr/>
          <a:lstStyle/>
          <a:p>
            <a:pPr marL="0" indent="0">
              <a:buNone/>
            </a:pPr>
            <a:r>
              <a:rPr lang="en-US" u="sng" dirty="0"/>
              <a:t>The Rational Basis Test</a:t>
            </a:r>
          </a:p>
          <a:p>
            <a:pPr marL="0" indent="0">
              <a:buNone/>
            </a:pPr>
            <a:endParaRPr lang="en-US" dirty="0"/>
          </a:p>
          <a:p>
            <a:pPr marL="0" indent="0">
              <a:buNone/>
            </a:pPr>
            <a:r>
              <a:rPr lang="en-US" dirty="0"/>
              <a:t>A classroom policy established by faculty members will likely be upheld in court if it </a:t>
            </a:r>
            <a:r>
              <a:rPr lang="en-US" dirty="0" smtClean="0"/>
              <a:t>is</a:t>
            </a:r>
          </a:p>
          <a:p>
            <a:pPr lvl="1">
              <a:buFont typeface="Arial"/>
              <a:buChar char="•"/>
            </a:pPr>
            <a:r>
              <a:rPr lang="en-US" dirty="0" smtClean="0"/>
              <a:t>reasonable,</a:t>
            </a:r>
          </a:p>
          <a:p>
            <a:pPr lvl="1">
              <a:buFont typeface="Arial"/>
              <a:buChar char="•"/>
            </a:pPr>
            <a:r>
              <a:rPr lang="en-US" dirty="0" smtClean="0"/>
              <a:t>not </a:t>
            </a:r>
            <a:r>
              <a:rPr lang="en-US" dirty="0"/>
              <a:t>arbitrary and capricious</a:t>
            </a:r>
            <a:r>
              <a:rPr lang="en-US" dirty="0" smtClean="0"/>
              <a:t>,</a:t>
            </a:r>
          </a:p>
          <a:p>
            <a:pPr lvl="1">
              <a:buFont typeface="Arial"/>
              <a:buChar char="•"/>
            </a:pPr>
            <a:r>
              <a:rPr lang="en-US" dirty="0" smtClean="0"/>
              <a:t>not </a:t>
            </a:r>
            <a:r>
              <a:rPr lang="en-US" dirty="0"/>
              <a:t>based on malice, </a:t>
            </a:r>
            <a:r>
              <a:rPr lang="en-US" dirty="0" smtClean="0"/>
              <a:t>and</a:t>
            </a:r>
          </a:p>
          <a:p>
            <a:pPr lvl="1">
              <a:buFont typeface="Arial"/>
              <a:buChar char="•"/>
            </a:pPr>
            <a:r>
              <a:rPr lang="en-US" dirty="0" smtClean="0"/>
              <a:t>not </a:t>
            </a:r>
            <a:r>
              <a:rPr lang="en-US" dirty="0"/>
              <a:t>based on illegal discrimination.</a:t>
            </a:r>
          </a:p>
          <a:p>
            <a:pPr marL="0" indent="0">
              <a:buNone/>
            </a:pPr>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3849259"/>
          </a:xfrm>
        </p:spPr>
        <p:txBody>
          <a:bodyPr/>
          <a:lstStyle/>
          <a:p>
            <a:r>
              <a:rPr lang="en-US" dirty="0"/>
              <a:t>To be enforceable, a classroom policy should be supported by a rational justification.</a:t>
            </a:r>
          </a:p>
          <a:p>
            <a:pPr marL="0" indent="0">
              <a:buNone/>
            </a:pPr>
            <a:endParaRPr lang="en-US" dirty="0"/>
          </a:p>
          <a:p>
            <a:r>
              <a:rPr lang="en-US" dirty="0"/>
              <a:t>For example, if certain classroom behavior would be disruptive to the teaching or educational process, a ban on such behavior will likely pass the rational basis test.</a:t>
            </a:r>
          </a:p>
          <a:p>
            <a:pPr marL="0" indent="0">
              <a:buNone/>
            </a:pPr>
            <a:endParaRPr lang="en-US" dirty="0"/>
          </a:p>
        </p:txBody>
      </p:sp>
    </p:spTree>
    <p:extLst>
      <p:ext uri="{BB962C8B-B14F-4D97-AF65-F5344CB8AC3E}">
        <p14:creationId xmlns:p14="http://schemas.microsoft.com/office/powerpoint/2010/main" val="3757585841"/>
      </p:ext>
    </p:extLst>
  </p:cSld>
  <p:clrMapOvr>
    <a:masterClrMapping/>
  </p:clrMapOvr>
  <p:transition xmlns:p14="http://schemas.microsoft.com/office/powerpoint/2010/mai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371600"/>
            <a:ext cx="8382000" cy="4834143"/>
          </a:xfrm>
        </p:spPr>
        <p:txBody>
          <a:bodyPr/>
          <a:lstStyle/>
          <a:p>
            <a:pPr marL="0" indent="0">
              <a:buNone/>
            </a:pPr>
            <a:r>
              <a:rPr lang="en-US" u="sng" dirty="0" smtClean="0"/>
              <a:t>Grading</a:t>
            </a:r>
            <a:endParaRPr lang="en-US" dirty="0"/>
          </a:p>
          <a:p>
            <a:r>
              <a:rPr lang="en-US" dirty="0"/>
              <a:t>Courts generally leave grading policies to the discretion of faculty, within the academic standards established by the institution</a:t>
            </a:r>
            <a:r>
              <a:rPr lang="en-US" dirty="0" smtClean="0"/>
              <a:t>.</a:t>
            </a:r>
            <a:endParaRPr lang="en-US" dirty="0"/>
          </a:p>
          <a:p>
            <a:r>
              <a:rPr lang="en-US" dirty="0"/>
              <a:t>A grading policy will be enforceable if it is based on the students’ performance and other standards relevant to the educational process</a:t>
            </a:r>
            <a:r>
              <a:rPr lang="en-US" dirty="0" smtClean="0"/>
              <a:t>.</a:t>
            </a:r>
            <a:endParaRPr lang="en-US" dirty="0"/>
          </a:p>
          <a:p>
            <a:r>
              <a:rPr lang="en-US" dirty="0"/>
              <a:t>A grading policy that is arbitrary, discriminatory, or malicious will be unenforceable.</a:t>
            </a:r>
          </a:p>
          <a:p>
            <a:pPr marL="0" indent="0">
              <a:buNone/>
            </a:pPr>
            <a:endParaRPr lang="en-US" dirty="0"/>
          </a:p>
        </p:txBody>
      </p:sp>
    </p:spTree>
    <p:extLst>
      <p:ext uri="{BB962C8B-B14F-4D97-AF65-F5344CB8AC3E}">
        <p14:creationId xmlns:p14="http://schemas.microsoft.com/office/powerpoint/2010/main" val="931370921"/>
      </p:ext>
    </p:extLst>
  </p:cSld>
  <p:clrMapOvr>
    <a:masterClrMapping/>
  </p:clrMapOvr>
  <p:transition xmlns:p14="http://schemas.microsoft.com/office/powerpoint/2010/mai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4292457"/>
          </a:xfrm>
        </p:spPr>
        <p:txBody>
          <a:bodyPr/>
          <a:lstStyle/>
          <a:p>
            <a:pPr marL="0" indent="0">
              <a:buNone/>
            </a:pPr>
            <a:r>
              <a:rPr lang="en-US" u="sng" dirty="0" smtClean="0"/>
              <a:t>Illegal </a:t>
            </a:r>
            <a:r>
              <a:rPr lang="en-US" u="sng" dirty="0"/>
              <a:t>Discrimination in General</a:t>
            </a:r>
          </a:p>
          <a:p>
            <a:pPr marL="0" indent="0">
              <a:buNone/>
            </a:pPr>
            <a:endParaRPr lang="en-US" dirty="0"/>
          </a:p>
          <a:p>
            <a:r>
              <a:rPr lang="en-US" dirty="0"/>
              <a:t>Faculty members should make sure that their classroom policies do not have the effect—intentional or unintentional—of illegally discriminating on the basis of a protected status (e.g., based on race, gender, religion, disability, or national origin).</a:t>
            </a:r>
          </a:p>
          <a:p>
            <a:endParaRPr lang="en-US" dirty="0"/>
          </a:p>
        </p:txBody>
      </p:sp>
    </p:spTree>
    <p:extLst>
      <p:ext uri="{BB962C8B-B14F-4D97-AF65-F5344CB8AC3E}">
        <p14:creationId xmlns:p14="http://schemas.microsoft.com/office/powerpoint/2010/main" val="1348632889"/>
      </p:ext>
    </p:extLst>
  </p:cSld>
  <p:clrMapOvr>
    <a:masterClrMapping/>
  </p:clrMapOvr>
  <p:transition xmlns:p14="http://schemas.microsoft.com/office/powerpoint/2010/mai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eorgia" panose="02040502050405020303" pitchFamily="18" charset="0"/>
              </a:rPr>
              <a:t>Basic Legal Guidelines</a:t>
            </a:r>
            <a:endParaRPr lang="en-US" dirty="0"/>
          </a:p>
        </p:txBody>
      </p:sp>
      <p:sp>
        <p:nvSpPr>
          <p:cNvPr id="3" name="Content Placeholder 2"/>
          <p:cNvSpPr>
            <a:spLocks noGrp="1"/>
          </p:cNvSpPr>
          <p:nvPr>
            <p:ph idx="1"/>
          </p:nvPr>
        </p:nvSpPr>
        <p:spPr>
          <a:xfrm>
            <a:off x="381000" y="1412875"/>
            <a:ext cx="8382000" cy="5375830"/>
          </a:xfrm>
        </p:spPr>
        <p:txBody>
          <a:bodyPr/>
          <a:lstStyle/>
          <a:p>
            <a:pPr marL="0" indent="0">
              <a:buNone/>
            </a:pPr>
            <a:r>
              <a:rPr lang="en-US" u="sng" dirty="0"/>
              <a:t>Special </a:t>
            </a:r>
            <a:r>
              <a:rPr lang="en-US" u="sng" dirty="0" smtClean="0"/>
              <a:t>Consideration – </a:t>
            </a:r>
            <a:r>
              <a:rPr lang="en-US" u="sng" dirty="0"/>
              <a:t>Disability</a:t>
            </a:r>
          </a:p>
          <a:p>
            <a:pPr marL="0" indent="0">
              <a:buNone/>
            </a:pPr>
            <a:endParaRPr lang="en-US" dirty="0"/>
          </a:p>
          <a:p>
            <a:r>
              <a:rPr lang="en-US" dirty="0"/>
              <a:t>The ADA requires the University provide reasonable accommodations to those students who identify themselves as disabled and request such accommodation.</a:t>
            </a:r>
          </a:p>
          <a:p>
            <a:pPr marL="0" indent="0">
              <a:buNone/>
            </a:pPr>
            <a:endParaRPr lang="en-US" dirty="0"/>
          </a:p>
          <a:p>
            <a:r>
              <a:rPr lang="en-US" dirty="0"/>
              <a:t>Students are </a:t>
            </a:r>
            <a:r>
              <a:rPr lang="en-US" u="sng" dirty="0"/>
              <a:t>not</a:t>
            </a:r>
            <a:r>
              <a:rPr lang="en-US" dirty="0"/>
              <a:t> required to disclose a disability and faculty should </a:t>
            </a:r>
            <a:r>
              <a:rPr lang="en-US" u="sng" dirty="0"/>
              <a:t>not</a:t>
            </a:r>
            <a:r>
              <a:rPr lang="en-US" dirty="0"/>
              <a:t> ask a student about their disability.</a:t>
            </a:r>
          </a:p>
          <a:p>
            <a:endParaRPr lang="en-US" dirty="0"/>
          </a:p>
        </p:txBody>
      </p:sp>
    </p:spTree>
    <p:extLst>
      <p:ext uri="{BB962C8B-B14F-4D97-AF65-F5344CB8AC3E}">
        <p14:creationId xmlns:p14="http://schemas.microsoft.com/office/powerpoint/2010/main" val="1906085777"/>
      </p:ext>
    </p:extLst>
  </p:cSld>
  <p:clrMapOvr>
    <a:masterClrMapping/>
  </p:clrMapOvr>
  <p:transition xmlns:p14="http://schemas.microsoft.com/office/powerpoint/2010/main">
    <p:fade/>
  </p:transition>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3787</TotalTime>
  <Words>2130</Words>
  <Application>Microsoft Macintosh PowerPoint</Application>
  <PresentationFormat>On-screen Show (4:3)</PresentationFormat>
  <Paragraphs>228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Sample presentation slides</vt:lpstr>
      <vt:lpstr> Classroom Policies and Practices: The Legal Context   Amy S. Kelso, Senior Associate General Counsel Jeffrey N. Jensen, Senior Associate General Counsel Sarah O. Edwards, Assistant General Counsel  October 30, 2013</vt:lpstr>
      <vt:lpstr>PowerPoint Presentation</vt:lpstr>
      <vt:lpstr>Topics We’ll Cover</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Basic Legal Guidelines</vt:lpstr>
      <vt:lpstr>Civility in the Classroom</vt:lpstr>
      <vt:lpstr>Civility in the Classroom</vt:lpstr>
      <vt:lpstr>Civility in the Classroom</vt:lpstr>
      <vt:lpstr>Civility in the Classroom</vt:lpstr>
      <vt:lpstr>Suggested Syllabus Policies</vt:lpstr>
      <vt:lpstr>Suggested Syllabus Policies</vt:lpstr>
      <vt:lpstr>Suggested Syllabus Policies</vt:lpstr>
      <vt:lpstr>Suggested Syllabus Policies</vt:lpstr>
      <vt:lpstr>Academic Freedom</vt:lpstr>
      <vt:lpstr>Academic Freedom</vt:lpstr>
      <vt:lpstr>Academic Freedom</vt:lpstr>
      <vt:lpstr>Academic Freedom</vt:lpstr>
      <vt:lpstr>Academic Freedom</vt:lpstr>
      <vt:lpstr>PowerPoint Presentation</vt:lpstr>
      <vt:lpstr>PowerPoint Presentation</vt:lpstr>
      <vt:lpstr>Scenario #1</vt:lpstr>
      <vt:lpstr>Scenario #2</vt:lpstr>
      <vt:lpstr>Scenario #3</vt:lpstr>
      <vt:lpstr>Scenario #4</vt:lpstr>
      <vt:lpstr>Scenario #5</vt:lpstr>
      <vt:lpstr>Scenario #6</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Amy Kelso</cp:lastModifiedBy>
  <cp:revision>207</cp:revision>
  <cp:lastPrinted>2013-10-28T20:05:58Z</cp:lastPrinted>
  <dcterms:created xsi:type="dcterms:W3CDTF">2010-08-10T14:00:46Z</dcterms:created>
  <dcterms:modified xsi:type="dcterms:W3CDTF">2013-10-28T20:52:00Z</dcterms:modified>
</cp:coreProperties>
</file>