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256" r:id="rId5"/>
    <p:sldId id="270" r:id="rId6"/>
    <p:sldId id="266" r:id="rId7"/>
    <p:sldId id="269" r:id="rId8"/>
    <p:sldId id="272" r:id="rId9"/>
    <p:sldId id="274" r:id="rId10"/>
    <p:sldId id="275" r:id="rId11"/>
    <p:sldId id="276" r:id="rId12"/>
    <p:sldId id="277" r:id="rId13"/>
    <p:sldId id="278" r:id="rId14"/>
    <p:sldId id="257" r:id="rId15"/>
    <p:sldId id="262" r:id="rId16"/>
    <p:sldId id="282" r:id="rId17"/>
    <p:sldId id="281" r:id="rId18"/>
    <p:sldId id="283" r:id="rId19"/>
    <p:sldId id="263" r:id="rId20"/>
    <p:sldId id="279"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showGuides="1">
      <p:cViewPr varScale="1">
        <p:scale>
          <a:sx n="115" d="100"/>
          <a:sy n="115" d="100"/>
        </p:scale>
        <p:origin x="372" y="108"/>
      </p:cViewPr>
      <p:guideLst>
        <p:guide orient="horz" pos="2160"/>
        <p:guide pos="3840"/>
      </p:guideLst>
    </p:cSldViewPr>
  </p:slideViewPr>
  <p:notesTextViewPr>
    <p:cViewPr>
      <p:scale>
        <a:sx n="1" d="1"/>
        <a:sy n="1" d="1"/>
      </p:scale>
      <p:origin x="0" y="0"/>
    </p:cViewPr>
  </p:notesTextViewPr>
  <p:notesViewPr>
    <p:cSldViewPr snapToGrid="0" showGuides="1">
      <p:cViewPr varScale="1">
        <p:scale>
          <a:sx n="58" d="100"/>
          <a:sy n="58" d="100"/>
        </p:scale>
        <p:origin x="197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3CEAAF3-9831-450B-8D59-2C09DB96C8FC}" type="datetimeFigureOut">
              <a:rPr lang="en-US"/>
              <a:t>10/15/2018</a:t>
            </a:fld>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6834459-7356-44BF-850D-8B30C4FB3B6B}" type="slidenum">
              <a:r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D50CD79-FC16-4410-AB61-17F26E6D3BC8}" type="datetimeFigureOut">
              <a:rPr lang="en-US"/>
              <a:t>10/15/2018</a:t>
            </a:fld>
            <a:endParaRPr/>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A3C37BE-C303-496D-B5CD-85F2937540FC}" type="slidenum">
              <a:r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t>1</a:t>
            </a:fld>
            <a:endParaRPr lang="en-US"/>
          </a:p>
        </p:txBody>
      </p:sp>
    </p:spTree>
    <p:extLst>
      <p:ext uri="{BB962C8B-B14F-4D97-AF65-F5344CB8AC3E}">
        <p14:creationId xmlns:p14="http://schemas.microsoft.com/office/powerpoint/2010/main" val="2406150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right to free expression is rooted in the First Amendment, which innovatively restricted our government’s right to regulate speech</a:t>
            </a:r>
            <a:r>
              <a:rPr lang="en-US" baseline="0" dirty="0" smtClean="0"/>
              <a:t> protected by the amendment.  The amendment, which also secures religious liberty and freedom of the press, reads, in part, that </a:t>
            </a:r>
            <a:r>
              <a:rPr lang="en-US" i="1" baseline="0" dirty="0" smtClean="0"/>
              <a:t>Congress </a:t>
            </a:r>
            <a:r>
              <a:rPr lang="en-US" baseline="0" dirty="0" smtClean="0"/>
              <a:t>shall make no law abridging the freedom of speech).  It, therefore, simultaneously affirms the individual’s right to engage in speech activities and the individual’s freedom from governmental restrictions on those activities.  Because the amendment only limits the</a:t>
            </a:r>
            <a:r>
              <a:rPr lang="en-US" i="1" baseline="0" dirty="0" smtClean="0"/>
              <a:t> government’s </a:t>
            </a:r>
            <a:r>
              <a:rPr lang="en-US" baseline="0" dirty="0" smtClean="0"/>
              <a:t>authority to restrict speech, </a:t>
            </a:r>
            <a:r>
              <a:rPr lang="en-US" i="1" baseline="0" dirty="0" smtClean="0"/>
              <a:t>government action </a:t>
            </a:r>
            <a:r>
              <a:rPr lang="en-US" baseline="0" dirty="0" smtClean="0"/>
              <a:t>must be present in order for the first amendment to apply.  As a public institution of higher education, UNC Charlotte is considered a government actor.  If and when a government actor engages in restrictions on speech, those restrictions are subject to strict scrutiny when challenged in the courts This means that reviewing courts assess whether the individual’s right to engage in the speech activities is outweighed by a compelling government interest in restricting the speech.  Even when courts conclude the government interest is sufficiently great to warrant restrictions of the relevant speech activities, the court further assesses whether the restriction is </a:t>
            </a:r>
            <a:r>
              <a:rPr lang="en-US" i="1" baseline="0" dirty="0" smtClean="0"/>
              <a:t>narrowly tailored </a:t>
            </a:r>
            <a:r>
              <a:rPr lang="en-US" baseline="0" dirty="0" smtClean="0"/>
              <a:t>to achieve that compelling interest.  This means the court will ask whether the government could have achieved the same objective in a less restrictive way.  Government restrictions on protected speech rarely survive the court’s rigid scrutiny-so rarely, in fact, that scholars have quipped that the scrutiny is “strict in name but fatal in fact.”</a:t>
            </a:r>
            <a:endParaRPr lang="en-US" dirty="0"/>
          </a:p>
        </p:txBody>
      </p:sp>
      <p:sp>
        <p:nvSpPr>
          <p:cNvPr id="4" name="Slide Number Placeholder 3"/>
          <p:cNvSpPr>
            <a:spLocks noGrp="1"/>
          </p:cNvSpPr>
          <p:nvPr>
            <p:ph type="sldNum" sz="quarter" idx="10"/>
          </p:nvPr>
        </p:nvSpPr>
        <p:spPr/>
        <p:txBody>
          <a:bodyPr/>
          <a:lstStyle/>
          <a:p>
            <a:fld id="{29E6461D-DBEA-47B6-8BC0-E6488CBCCB88}" type="slidenum">
              <a:rPr lang="en-US" smtClean="0"/>
              <a:t>6</a:t>
            </a:fld>
            <a:endParaRPr lang="en-US" dirty="0"/>
          </a:p>
        </p:txBody>
      </p:sp>
    </p:spTree>
    <p:extLst>
      <p:ext uri="{BB962C8B-B14F-4D97-AF65-F5344CB8AC3E}">
        <p14:creationId xmlns:p14="http://schemas.microsoft.com/office/powerpoint/2010/main" val="3782910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Recognizing </a:t>
            </a:r>
            <a:r>
              <a:rPr lang="en-US" baseline="0" dirty="0" smtClean="0"/>
              <a:t>that the first amendment’s language clearly prohibits restrictions on speech that is protected by the amendment, supreme court jurisprudence has carved out certain types of speech as unprotected by the first amendment—finding, essentially, that the speech at issue was never intended to enjoy freedom from government restriction by the authors of the first amendment.  Examples of such “unprotected speech” include true threats, fighting words, and speech that incites or produces imminent lawless action.  Other examples of speech the courts have concluded to be unprotected by the first amendment include obscenity, libel and defamation, discriminatory harassment, and disruption.  Defining each type of unprotected speech in regulations restricting the speech has proven very tricky.  The regulations are routinely overturned for </a:t>
            </a:r>
            <a:r>
              <a:rPr lang="en-US" baseline="0" dirty="0" err="1" smtClean="0"/>
              <a:t>overbreadth</a:t>
            </a:r>
            <a:r>
              <a:rPr lang="en-US" baseline="0" dirty="0" smtClean="0"/>
              <a:t>, for example, meaning that as written, the regulations would tend to capture speech that is indeed protected by the First Amendment.</a:t>
            </a:r>
          </a:p>
          <a:p>
            <a:endParaRPr lang="en-US" baseline="0" dirty="0" smtClean="0"/>
          </a:p>
        </p:txBody>
      </p:sp>
      <p:sp>
        <p:nvSpPr>
          <p:cNvPr id="4" name="Slide Number Placeholder 3"/>
          <p:cNvSpPr>
            <a:spLocks noGrp="1"/>
          </p:cNvSpPr>
          <p:nvPr>
            <p:ph type="sldNum" sz="quarter" idx="10"/>
          </p:nvPr>
        </p:nvSpPr>
        <p:spPr/>
        <p:txBody>
          <a:bodyPr/>
          <a:lstStyle/>
          <a:p>
            <a:fld id="{29E6461D-DBEA-47B6-8BC0-E6488CBCCB88}" type="slidenum">
              <a:rPr lang="en-US" smtClean="0"/>
              <a:t>7</a:t>
            </a:fld>
            <a:endParaRPr lang="en-US" dirty="0"/>
          </a:p>
        </p:txBody>
      </p:sp>
    </p:spTree>
    <p:extLst>
      <p:ext uri="{BB962C8B-B14F-4D97-AF65-F5344CB8AC3E}">
        <p14:creationId xmlns:p14="http://schemas.microsoft.com/office/powerpoint/2010/main" val="39069985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Important for our purposes is the recognition that government actors can impose certain types of restrictions that are content neutral</a:t>
            </a:r>
            <a:r>
              <a:rPr lang="en-US" baseline="0" dirty="0" smtClean="0"/>
              <a:t> in order to ensure that their government purpose or function is not frustrated by speech activities.  As a result, UNC Charlotte can lawfully designate some places on campus as off limits to traditional speech activities, such as protests, because such activities may, for example, disrupt the delivery of instruction.  </a:t>
            </a:r>
            <a:endParaRPr lang="en-US" dirty="0"/>
          </a:p>
        </p:txBody>
      </p:sp>
      <p:sp>
        <p:nvSpPr>
          <p:cNvPr id="4" name="Slide Number Placeholder 3"/>
          <p:cNvSpPr>
            <a:spLocks noGrp="1"/>
          </p:cNvSpPr>
          <p:nvPr>
            <p:ph type="sldNum" sz="quarter" idx="10"/>
          </p:nvPr>
        </p:nvSpPr>
        <p:spPr/>
        <p:txBody>
          <a:bodyPr/>
          <a:lstStyle/>
          <a:p>
            <a:fld id="{29E6461D-DBEA-47B6-8BC0-E6488CBCCB88}" type="slidenum">
              <a:rPr lang="en-US" smtClean="0"/>
              <a:t>8</a:t>
            </a:fld>
            <a:endParaRPr lang="en-US" dirty="0"/>
          </a:p>
        </p:txBody>
      </p:sp>
    </p:spTree>
    <p:extLst>
      <p:ext uri="{BB962C8B-B14F-4D97-AF65-F5344CB8AC3E}">
        <p14:creationId xmlns:p14="http://schemas.microsoft.com/office/powerpoint/2010/main" val="4041857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North Carolina legislature has weighed in on this topic recently, passing legislation that establishes</a:t>
            </a:r>
            <a:r>
              <a:rPr lang="en-US" baseline="0" dirty="0" smtClean="0"/>
              <a:t> some state-imposed parameters for campus speech policies.  As noted here, the state statute is largely duplicative of applicable constitutional jurisprudence on point—allowing for reasonable time, place, and manner restrictions on speech activities, while reinforcing universities’ authority to restrict certain types of unprotected speech-such as speech that is disruptive and, therefore, interferes with others’ rights to free expression.  The statute also requires Universities to educate its students on free speech rights on campus and to designate a point of contact on campus charged with clarifying these rights for the campus community.</a:t>
            </a:r>
            <a:endParaRPr lang="en-US" dirty="0"/>
          </a:p>
        </p:txBody>
      </p:sp>
      <p:sp>
        <p:nvSpPr>
          <p:cNvPr id="4" name="Slide Number Placeholder 3"/>
          <p:cNvSpPr>
            <a:spLocks noGrp="1"/>
          </p:cNvSpPr>
          <p:nvPr>
            <p:ph type="sldNum" sz="quarter" idx="10"/>
          </p:nvPr>
        </p:nvSpPr>
        <p:spPr/>
        <p:txBody>
          <a:bodyPr/>
          <a:lstStyle/>
          <a:p>
            <a:fld id="{29E6461D-DBEA-47B6-8BC0-E6488CBCCB88}" type="slidenum">
              <a:rPr lang="en-US" smtClean="0"/>
              <a:t>9</a:t>
            </a:fld>
            <a:endParaRPr lang="en-US" dirty="0"/>
          </a:p>
        </p:txBody>
      </p:sp>
    </p:spTree>
    <p:extLst>
      <p:ext uri="{BB962C8B-B14F-4D97-AF65-F5344CB8AC3E}">
        <p14:creationId xmlns:p14="http://schemas.microsoft.com/office/powerpoint/2010/main" val="4103795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University has</a:t>
            </a:r>
            <a:r>
              <a:rPr lang="en-US" baseline="0" dirty="0" smtClean="0"/>
              <a:t> a couple of policies that relate to free speech on campus, including, primarily, University Policy 802, which relates to conduct at speech events.  The policy is aligned with the recent North Carolina legislation, to the extent it clarifies the institutional commitment to the open exchange of competing ideas within our diverse campus community, while simultaneously establishing some reasonable limits to speech activities that might unreasonably disrupt the exchange of ideas.  As such, this policy balances the right to speak against the right to dissent, prohibiting the imposition of restrictions that favor disruptions that support the speakers point of view as opposed to those of the same type that do not, while also prohibiting dissenting speech activities that unreasonably disrupt the speaker’s ability to communicate or the audience’s ability to hear and see the speaker.</a:t>
            </a:r>
            <a:endParaRPr lang="en-US" dirty="0"/>
          </a:p>
        </p:txBody>
      </p:sp>
      <p:sp>
        <p:nvSpPr>
          <p:cNvPr id="4" name="Slide Number Placeholder 3"/>
          <p:cNvSpPr>
            <a:spLocks noGrp="1"/>
          </p:cNvSpPr>
          <p:nvPr>
            <p:ph type="sldNum" sz="quarter" idx="10"/>
          </p:nvPr>
        </p:nvSpPr>
        <p:spPr/>
        <p:txBody>
          <a:bodyPr/>
          <a:lstStyle/>
          <a:p>
            <a:fld id="{29E6461D-DBEA-47B6-8BC0-E6488CBCCB88}" type="slidenum">
              <a:rPr lang="en-US" smtClean="0"/>
              <a:t>10</a:t>
            </a:fld>
            <a:endParaRPr lang="en-US" dirty="0"/>
          </a:p>
        </p:txBody>
      </p:sp>
    </p:spTree>
    <p:extLst>
      <p:ext uri="{BB962C8B-B14F-4D97-AF65-F5344CB8AC3E}">
        <p14:creationId xmlns:p14="http://schemas.microsoft.com/office/powerpoint/2010/main" val="2490794335"/>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4445" y="0"/>
            <a:ext cx="1747524" cy="2292094"/>
          </a:xfrm>
          <a:prstGeom prst="rect">
            <a:avLst/>
          </a:prstGeom>
        </p:spPr>
      </p:pic>
      <p:sp>
        <p:nvSpPr>
          <p:cNvPr id="2" name="Title 1"/>
          <p:cNvSpPr>
            <a:spLocks noGrp="1"/>
          </p:cNvSpPr>
          <p:nvPr>
            <p:ph type="ctrTitle"/>
          </p:nvPr>
        </p:nvSpPr>
        <p:spPr>
          <a:xfrm>
            <a:off x="1104900" y="2292094"/>
            <a:ext cx="10096500" cy="2219691"/>
          </a:xfrm>
        </p:spPr>
        <p:txBody>
          <a:bodyPr anchor="ctr">
            <a:normAutofit/>
          </a:bodyPr>
          <a:lstStyle>
            <a:lvl1pPr algn="l">
              <a:defRPr sz="4400" cap="all" baseline="0"/>
            </a:lvl1pPr>
          </a:lstStyle>
          <a:p>
            <a:r>
              <a:rPr lang="en-US" smtClean="0"/>
              <a:t>Click to edit Master title style</a:t>
            </a:r>
            <a:endParaRPr/>
          </a:p>
        </p:txBody>
      </p:sp>
      <p:sp>
        <p:nvSpPr>
          <p:cNvPr id="3" name="Subtitle 2"/>
          <p:cNvSpPr>
            <a:spLocks noGrp="1"/>
          </p:cNvSpPr>
          <p:nvPr>
            <p:ph type="subTitle" idx="1"/>
          </p:nvPr>
        </p:nvSpPr>
        <p:spPr>
          <a:xfrm>
            <a:off x="1104898" y="4511784"/>
            <a:ext cx="10096501"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fld id="{402B9795-92DC-40DC-A1CA-9A4B349D7824}" type="datetimeFigureOut">
              <a:rPr lang="en-US" smtClean="0"/>
              <a:pPr/>
              <a:t>10/15/2018</a:t>
            </a:fld>
            <a:endParaRPr lang="en-US" dirty="0"/>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a:p>
        </p:txBody>
      </p:sp>
      <p:sp>
        <p:nvSpPr>
          <p:cNvPr id="4" name="Text Placeholder 3"/>
          <p:cNvSpPr>
            <a:spLocks noGrp="1"/>
          </p:cNvSpPr>
          <p:nvPr>
            <p:ph type="body" sz="half" idx="2"/>
          </p:nvPr>
        </p:nvSpPr>
        <p:spPr>
          <a:xfrm>
            <a:off x="1104900" y="1600200"/>
            <a:ext cx="3396996"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4654671" y="1600199"/>
            <a:ext cx="6430912" cy="4572001"/>
          </a:xfrm>
        </p:spPr>
        <p:txBody>
          <a:bodyPr tIns="118872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5" name="Date Placeholder 4"/>
          <p:cNvSpPr>
            <a:spLocks noGrp="1"/>
          </p:cNvSpPr>
          <p:nvPr>
            <p:ph type="dt" sz="half" idx="10"/>
          </p:nvPr>
        </p:nvSpPr>
        <p:spPr/>
        <p:txBody>
          <a:bodyPr/>
          <a:lstStyle/>
          <a:p>
            <a:fld id="{402B9795-92DC-40DC-A1CA-9A4B349D7824}" type="datetimeFigureOut">
              <a:rPr lang="en-US"/>
              <a:t>10/15/2018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10/15/2018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2600" y="365125"/>
            <a:ext cx="1714500" cy="5811838"/>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104900" y="365125"/>
            <a:ext cx="8098896"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10/15/2018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grpSp>
        <p:nvGrpSpPr>
          <p:cNvPr id="7" name="Group 6"/>
          <p:cNvGrpSpPr/>
          <p:nvPr/>
        </p:nvGrpSpPr>
        <p:grpSpPr>
          <a:xfrm rot="5400000">
            <a:off x="6514047" y="3228843"/>
            <a:ext cx="5632704" cy="84403"/>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402B9795-92DC-40DC-A1CA-9A4B349D7824}" type="datetimeFigureOut">
              <a:rPr lang="en-US"/>
              <a:t>10/15/2018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smtClean="0"/>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smtClean="0"/>
              <a:t>Click icon to add picture</a:t>
            </a:r>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2514600"/>
            <a:ext cx="12192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325880" y="0"/>
            <a:ext cx="1783188" cy="2971806"/>
          </a:xfrm>
          <a:prstGeom prst="rect">
            <a:avLst/>
          </a:prstGeom>
        </p:spPr>
      </p:pic>
      <p:sp>
        <p:nvSpPr>
          <p:cNvPr id="2" name="Title 1"/>
          <p:cNvSpPr>
            <a:spLocks noGrp="1"/>
          </p:cNvSpPr>
          <p:nvPr>
            <p:ph type="title"/>
          </p:nvPr>
        </p:nvSpPr>
        <p:spPr>
          <a:xfrm>
            <a:off x="1104899" y="2971806"/>
            <a:ext cx="10071099" cy="1684150"/>
          </a:xfrm>
        </p:spPr>
        <p:txBody>
          <a:bodyPr anchor="ctr">
            <a:normAutofit/>
          </a:bodyPr>
          <a:lstStyle>
            <a:lvl1pPr>
              <a:defRPr sz="4400" cap="all"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1104899" y="4655956"/>
            <a:ext cx="10071099" cy="509750"/>
          </a:xfrm>
        </p:spPr>
        <p:txBody>
          <a:bodyPr>
            <a:normAutofit/>
          </a:bodyPr>
          <a:lstStyle>
            <a:lvl1pPr marL="0" indent="0">
              <a:spcBef>
                <a:spcPts val="0"/>
              </a:spcBef>
              <a:buNone/>
              <a:defRPr sz="16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02B9795-92DC-40DC-A1CA-9A4B349D7824}" type="datetimeFigureOut">
              <a:rPr lang="en-US"/>
              <a:t>10/15/2018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04900" y="1600200"/>
            <a:ext cx="4914900" cy="4571999"/>
          </a:xfrm>
        </p:spPr>
        <p:txBody>
          <a:bodyPr/>
          <a:lstStyle>
            <a:lvl5pPr>
              <a:defRPr/>
            </a:lvl5pPr>
            <a:lvl6pPr>
              <a:defRPr/>
            </a:lvl6pPr>
            <a:lvl7pPr>
              <a:defRPr/>
            </a:lvl7pPr>
            <a:lvl8pPr>
              <a:defRPr/>
            </a:lvl8pPr>
            <a:lvl9pPr>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6172200" y="1600200"/>
            <a:ext cx="4914900" cy="4571999"/>
          </a:xfrm>
        </p:spPr>
        <p:txBody>
          <a:bodyPr/>
          <a:lstStyle>
            <a:lvl5pPr>
              <a:defRPr/>
            </a:lvl5pPr>
            <a:lvl6pPr>
              <a:defRPr/>
            </a:lvl6pPr>
            <a:lvl7pPr>
              <a:defRPr/>
            </a:lvl7pPr>
            <a:lvl8pPr>
              <a:defRPr/>
            </a:lvl8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10/15/2018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Text Placeholder 2"/>
          <p:cNvSpPr>
            <a:spLocks noGrp="1"/>
          </p:cNvSpPr>
          <p:nvPr>
            <p:ph type="body" idx="1"/>
          </p:nvPr>
        </p:nvSpPr>
        <p:spPr>
          <a:xfrm>
            <a:off x="110490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4900" y="2424112"/>
            <a:ext cx="4919472" cy="37480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166110" y="1600200"/>
            <a:ext cx="4919472" cy="823912"/>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66110" y="2424112"/>
            <a:ext cx="4919472" cy="37480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402B9795-92DC-40DC-A1CA-9A4B349D7824}" type="datetimeFigureOut">
              <a:rPr lang="en-US"/>
              <a:t>10/15/2018</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402B9795-92DC-40DC-A1CA-9A4B349D7824}" type="datetimeFigureOut">
              <a:rPr lang="en-US"/>
              <a:t>10/15/2018</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2B9795-92DC-40DC-A1CA-9A4B349D7824}" type="datetimeFigureOut">
              <a:rPr lang="en-US"/>
              <a:t>10/15/2018</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3200"/>
            </a:lvl1pPr>
          </a:lstStyle>
          <a:p>
            <a:r>
              <a:rPr lang="en-US" smtClean="0"/>
              <a:t>Click to edit Master title style</a:t>
            </a:r>
            <a:endParaRPr/>
          </a:p>
        </p:txBody>
      </p:sp>
      <p:sp>
        <p:nvSpPr>
          <p:cNvPr id="4" name="Text Placeholder 3"/>
          <p:cNvSpPr>
            <a:spLocks noGrp="1"/>
          </p:cNvSpPr>
          <p:nvPr>
            <p:ph type="body" sz="half" idx="2"/>
          </p:nvPr>
        </p:nvSpPr>
        <p:spPr>
          <a:xfrm>
            <a:off x="1104900" y="1600200"/>
            <a:ext cx="4384548" cy="4572000"/>
          </a:xfrm>
        </p:spPr>
        <p:txBody>
          <a:bodyPr>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3" name="Content Placeholder 2"/>
          <p:cNvSpPr>
            <a:spLocks noGrp="1"/>
          </p:cNvSpPr>
          <p:nvPr>
            <p:ph idx="1"/>
          </p:nvPr>
        </p:nvSpPr>
        <p:spPr>
          <a:xfrm>
            <a:off x="5641848" y="1600199"/>
            <a:ext cx="5445252" cy="4572001"/>
          </a:xfrm>
        </p:spPr>
        <p:txBody>
          <a:bodyPr>
            <a:normAutofit/>
          </a:bodyPr>
          <a:lstStyle>
            <a:lvl1pPr>
              <a:defRPr sz="2000"/>
            </a:lvl1pPr>
            <a:lvl2pPr>
              <a:defRPr sz="16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402B9795-92DC-40DC-A1CA-9A4B349D7824}" type="datetimeFigureOut">
              <a:rPr lang="en-US"/>
              <a:t>10/15/2018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04900" y="76200"/>
            <a:ext cx="9980682" cy="1096962"/>
          </a:xfrm>
          <a:prstGeom prst="rect">
            <a:avLst/>
          </a:prstGeom>
        </p:spPr>
        <p:txBody>
          <a:bodyPr vert="horz" lIns="0" tIns="45720" rIns="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104900" y="1600200"/>
            <a:ext cx="9982200" cy="457200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1104899" y="6356351"/>
            <a:ext cx="1829559" cy="365125"/>
          </a:xfrm>
          <a:prstGeom prst="rect">
            <a:avLst/>
          </a:prstGeom>
        </p:spPr>
        <p:txBody>
          <a:bodyPr vert="horz" lIns="0" tIns="45720" rIns="0" bIns="45720" rtlCol="0" anchor="ctr"/>
          <a:lstStyle>
            <a:lvl1pPr algn="l">
              <a:defRPr sz="1200" baseline="0">
                <a:solidFill>
                  <a:schemeClr val="tx1">
                    <a:lumMod val="75000"/>
                  </a:schemeClr>
                </a:solidFill>
              </a:defRPr>
            </a:lvl1pPr>
          </a:lstStyle>
          <a:p>
            <a:fld id="{402B9795-92DC-40DC-A1CA-9A4B349D7824}" type="datetimeFigureOut">
              <a:rPr lang="en-US" smtClean="0"/>
              <a:pPr/>
              <a:t>10/15/2018</a:t>
            </a:fld>
            <a:endParaRPr lang="en-US"/>
          </a:p>
        </p:txBody>
      </p:sp>
      <p:sp>
        <p:nvSpPr>
          <p:cNvPr id="5" name="Footer Placeholder 4"/>
          <p:cNvSpPr>
            <a:spLocks noGrp="1"/>
          </p:cNvSpPr>
          <p:nvPr>
            <p:ph type="ftr" sz="quarter" idx="3"/>
          </p:nvPr>
        </p:nvSpPr>
        <p:spPr>
          <a:xfrm>
            <a:off x="2934459" y="6356350"/>
            <a:ext cx="6323082" cy="365126"/>
          </a:xfrm>
          <a:prstGeom prst="rect">
            <a:avLst/>
          </a:prstGeom>
        </p:spPr>
        <p:txBody>
          <a:bodyPr vert="horz" lIns="0" tIns="45720" rIns="0" bIns="45720" rtlCol="0" anchor="ctr"/>
          <a:lstStyle>
            <a:lvl1pPr algn="ctr">
              <a:defRPr sz="1200" baseline="0">
                <a:solidFill>
                  <a:schemeClr val="tx1">
                    <a:lumMod val="75000"/>
                  </a:schemeClr>
                </a:solidFill>
              </a:defRPr>
            </a:lvl1pPr>
          </a:lstStyle>
          <a:p>
            <a:endParaRPr lang="en-US"/>
          </a:p>
        </p:txBody>
      </p:sp>
      <p:sp>
        <p:nvSpPr>
          <p:cNvPr id="6" name="Slide Number Placeholder 5"/>
          <p:cNvSpPr>
            <a:spLocks noGrp="1"/>
          </p:cNvSpPr>
          <p:nvPr>
            <p:ph type="sldNum" sz="quarter" idx="4"/>
          </p:nvPr>
        </p:nvSpPr>
        <p:spPr>
          <a:xfrm>
            <a:off x="9256782" y="6356351"/>
            <a:ext cx="1828800" cy="365125"/>
          </a:xfrm>
          <a:prstGeom prst="rect">
            <a:avLst/>
          </a:prstGeom>
        </p:spPr>
        <p:txBody>
          <a:bodyPr vert="horz" lIns="0" tIns="45720" rIns="0" bIns="45720" rtlCol="0" anchor="ctr"/>
          <a:lstStyle>
            <a:lvl1pPr algn="r">
              <a:defRPr sz="1200" baseline="0">
                <a:solidFill>
                  <a:schemeClr val="tx1">
                    <a:lumMod val="75000"/>
                  </a:schemeClr>
                </a:solidFill>
              </a:defRPr>
            </a:lvl1pPr>
          </a:lstStyle>
          <a:p>
            <a:fld id="{0FF54DE5-C571-48E8-A5BC-B369434E2F44}" type="slidenum">
              <a:rPr lang="en-US" smtClean="0"/>
              <a:pPr/>
              <a:t>‹#›</a:t>
            </a:fld>
            <a:endParaRPr lang="en-US"/>
          </a:p>
        </p:txBody>
      </p:sp>
      <p:grpSp>
        <p:nvGrpSpPr>
          <p:cNvPr id="15" name="Group 14"/>
          <p:cNvGrpSpPr/>
          <p:nvPr/>
        </p:nvGrpSpPr>
        <p:grpSpPr>
          <a:xfrm>
            <a:off x="1103376" y="1219201"/>
            <a:ext cx="9985248"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Wingdings" panose="05000000000000000000" pitchFamily="2" charset="2"/>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600"/>
        </a:spcBef>
        <a:buFont typeface="Wingdings" panose="05000000000000000000" pitchFamily="2" charset="2"/>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600"/>
        </a:spcBef>
        <a:buFont typeface="Wingdings" panose="05000000000000000000"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6">
          <p15:clr>
            <a:srgbClr val="F26B43"/>
          </p15:clr>
        </p15:guide>
        <p15:guide id="2" pos="6984">
          <p15:clr>
            <a:srgbClr val="F26B43"/>
          </p15:clr>
        </p15:guide>
        <p15:guide id="3" orient="horz" pos="1008">
          <p15:clr>
            <a:srgbClr val="F26B43"/>
          </p15:clr>
        </p15:guide>
        <p15:guide id="4" orient="horz" pos="388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04900" y="2292094"/>
            <a:ext cx="5734050" cy="2219691"/>
          </a:xfrm>
        </p:spPr>
        <p:txBody>
          <a:bodyPr anchor="ctr"/>
          <a:lstStyle/>
          <a:p>
            <a:r>
              <a:rPr lang="en-US" dirty="0" smtClean="0"/>
              <a:t>How much for the “Free” Speech?</a:t>
            </a:r>
            <a:endParaRPr lang="en-US" dirty="0"/>
          </a:p>
        </p:txBody>
      </p:sp>
      <p:sp>
        <p:nvSpPr>
          <p:cNvPr id="7" name="Subtitle 6"/>
          <p:cNvSpPr>
            <a:spLocks noGrp="1"/>
          </p:cNvSpPr>
          <p:nvPr>
            <p:ph type="subTitle" idx="1"/>
          </p:nvPr>
        </p:nvSpPr>
        <p:spPr/>
        <p:txBody>
          <a:bodyPr/>
          <a:lstStyle/>
          <a:p>
            <a:r>
              <a:rPr lang="en-US" dirty="0" smtClean="0"/>
              <a:t>A Review of the University’s Commitment and Obligation to Foster and Protect Free Speech on Campus</a:t>
            </a:r>
            <a:endParaRPr lang="en-US" dirty="0"/>
          </a:p>
        </p:txBody>
      </p:sp>
      <p:pic>
        <p:nvPicPr>
          <p:cNvPr id="8" name="Picture Placeholder 4"/>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15181" r="15181"/>
          <a:stretch>
            <a:fillRect/>
          </a:stretch>
        </p:blipFill>
        <p:spPr/>
      </p:pic>
    </p:spTree>
    <p:extLst>
      <p:ext uri="{BB962C8B-B14F-4D97-AF65-F5344CB8AC3E}">
        <p14:creationId xmlns:p14="http://schemas.microsoft.com/office/powerpoint/2010/main" val="165213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3600" dirty="0" smtClean="0"/>
              <a:t>UNC Charlotte’s Speech Policies</a:t>
            </a:r>
            <a:endParaRPr lang="en-US" sz="3600" dirty="0"/>
          </a:p>
        </p:txBody>
      </p:sp>
      <p:sp>
        <p:nvSpPr>
          <p:cNvPr id="5" name="Content Placeholder 4"/>
          <p:cNvSpPr>
            <a:spLocks noGrp="1"/>
          </p:cNvSpPr>
          <p:nvPr>
            <p:ph idx="1"/>
          </p:nvPr>
        </p:nvSpPr>
        <p:spPr/>
        <p:txBody>
          <a:bodyPr/>
          <a:lstStyle/>
          <a:p>
            <a:r>
              <a:rPr lang="en-US" sz="2400" dirty="0"/>
              <a:t>Balance </a:t>
            </a:r>
            <a:r>
              <a:rPr lang="en-US" sz="2400" dirty="0" smtClean="0"/>
              <a:t>the University’s commitment to free speech, commitment to diversity and inclusion, and commitment to the efficiency of University operations</a:t>
            </a:r>
            <a:endParaRPr lang="en-US" sz="2400" dirty="0"/>
          </a:p>
          <a:p>
            <a:r>
              <a:rPr lang="en-US" sz="2400" dirty="0" smtClean="0"/>
              <a:t>Restrictions based </a:t>
            </a:r>
            <a:r>
              <a:rPr lang="en-US" sz="2400" dirty="0"/>
              <a:t>on “Fighting Words” </a:t>
            </a:r>
            <a:r>
              <a:rPr lang="en-US" sz="2400" dirty="0" smtClean="0"/>
              <a:t>Doctrine, State and Federal Civil Rights Statutes, and Reasonable Operational Considerations</a:t>
            </a:r>
            <a:endParaRPr lang="en-US" sz="2400" dirty="0"/>
          </a:p>
          <a:p>
            <a:endParaRPr lang="en-US" dirty="0"/>
          </a:p>
        </p:txBody>
      </p:sp>
      <p:sp>
        <p:nvSpPr>
          <p:cNvPr id="2" name="Slide Number Placeholder 1"/>
          <p:cNvSpPr>
            <a:spLocks noGrp="1"/>
          </p:cNvSpPr>
          <p:nvPr>
            <p:ph type="sldNum" sz="quarter" idx="12"/>
          </p:nvPr>
        </p:nvSpPr>
        <p:spPr/>
        <p:txBody>
          <a:bodyPr>
            <a:normAutofit/>
          </a:bodyPr>
          <a:lstStyle/>
          <a:p>
            <a:fld id="{647CF585-595D-4428-8407-388C8197FDE4}" type="slidenum">
              <a:rPr lang="en-US" smtClean="0"/>
              <a:t>10</a:t>
            </a:fld>
            <a:endParaRPr lang="en-US" dirty="0"/>
          </a:p>
        </p:txBody>
      </p:sp>
    </p:spTree>
    <p:extLst>
      <p:ext uri="{BB962C8B-B14F-4D97-AF65-F5344CB8AC3E}">
        <p14:creationId xmlns:p14="http://schemas.microsoft.com/office/powerpoint/2010/main" val="2414125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Campus Conundrums</a:t>
            </a:r>
            <a:endParaRPr lang="en-US" dirty="0"/>
          </a:p>
        </p:txBody>
      </p:sp>
      <p:sp>
        <p:nvSpPr>
          <p:cNvPr id="14" name="Content Placeholder 13"/>
          <p:cNvSpPr>
            <a:spLocks noGrp="1"/>
          </p:cNvSpPr>
          <p:nvPr>
            <p:ph idx="1"/>
          </p:nvPr>
        </p:nvSpPr>
        <p:spPr/>
        <p:txBody>
          <a:bodyPr/>
          <a:lstStyle/>
          <a:p>
            <a:r>
              <a:rPr lang="en-US" sz="2400" dirty="0" smtClean="0"/>
              <a:t>What Speech is Protected by the First Amendment:</a:t>
            </a:r>
          </a:p>
          <a:p>
            <a:pPr marL="0" indent="0">
              <a:buNone/>
            </a:pPr>
            <a:endParaRPr lang="en-US" sz="2400" dirty="0" smtClean="0"/>
          </a:p>
          <a:p>
            <a:pPr lvl="1"/>
            <a:r>
              <a:rPr lang="en-US" sz="2400" dirty="0" smtClean="0"/>
              <a:t>When Speaking as a Student Inside and Outside the Classroom;</a:t>
            </a:r>
          </a:p>
          <a:p>
            <a:pPr marL="457200" lvl="1" indent="0">
              <a:buNone/>
            </a:pPr>
            <a:endParaRPr lang="en-US" sz="2400" dirty="0" smtClean="0"/>
          </a:p>
          <a:p>
            <a:pPr lvl="1"/>
            <a:r>
              <a:rPr lang="en-US" sz="2400" dirty="0" smtClean="0"/>
              <a:t>When Speaking Within and Without the Scope of Employment; and</a:t>
            </a:r>
          </a:p>
          <a:p>
            <a:pPr marL="457200" lvl="1" indent="0">
              <a:buNone/>
            </a:pPr>
            <a:endParaRPr lang="en-US" sz="2400" dirty="0" smtClean="0"/>
          </a:p>
          <a:p>
            <a:pPr lvl="1"/>
            <a:r>
              <a:rPr lang="en-US" sz="2400" dirty="0" smtClean="0"/>
              <a:t>When Speaking as a Private Citizen?</a:t>
            </a:r>
            <a:endParaRPr lang="en-US" sz="2400" dirty="0"/>
          </a:p>
        </p:txBody>
      </p:sp>
    </p:spTree>
    <p:extLst>
      <p:ext uri="{BB962C8B-B14F-4D97-AF65-F5344CB8AC3E}">
        <p14:creationId xmlns:p14="http://schemas.microsoft.com/office/powerpoint/2010/main" val="1654255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Balancing Our Commitment to Create and Maintain a Welcoming and Inclusive Learning Environment</a:t>
            </a:r>
            <a:endParaRPr lang="en-US" dirty="0"/>
          </a:p>
        </p:txBody>
      </p:sp>
      <p:sp>
        <p:nvSpPr>
          <p:cNvPr id="7" name="Content Placeholder 6"/>
          <p:cNvSpPr>
            <a:spLocks noGrp="1"/>
          </p:cNvSpPr>
          <p:nvPr>
            <p:ph idx="1"/>
          </p:nvPr>
        </p:nvSpPr>
        <p:spPr/>
        <p:txBody>
          <a:bodyPr>
            <a:normAutofit/>
          </a:bodyPr>
          <a:lstStyle/>
          <a:p>
            <a:pPr marL="0" indent="0" algn="ctr">
              <a:buNone/>
            </a:pPr>
            <a:r>
              <a:rPr lang="en-US" sz="3600" b="1" dirty="0" smtClean="0"/>
              <a:t>Bias Assessment Resource Team (BART)</a:t>
            </a:r>
          </a:p>
          <a:p>
            <a:pPr marL="0" indent="0" algn="ctr">
              <a:buNone/>
            </a:pPr>
            <a:endParaRPr lang="en-US" sz="3600" b="1" dirty="0"/>
          </a:p>
          <a:p>
            <a:pPr marL="0" indent="0">
              <a:buNone/>
            </a:pPr>
            <a:r>
              <a:rPr lang="en-US" sz="1800" b="1" dirty="0" smtClean="0"/>
              <a:t>The purpose of BART is to:</a:t>
            </a:r>
          </a:p>
          <a:p>
            <a:r>
              <a:rPr lang="en-US" sz="1800" b="1" dirty="0" smtClean="0"/>
              <a:t>Receive and monitor reports of bias-related incidents to better understand the climate of the student experience at UNC Charlotte. </a:t>
            </a:r>
          </a:p>
          <a:p>
            <a:r>
              <a:rPr lang="en-US" sz="1800" b="1" dirty="0" smtClean="0"/>
              <a:t>Review and assess reports and direct those reports to the appropriate unit or department for response</a:t>
            </a:r>
          </a:p>
          <a:p>
            <a:r>
              <a:rPr lang="en-US" sz="1800" b="1" dirty="0" smtClean="0"/>
              <a:t>Raise awareness of bias and the impact of biases through education and awareness</a:t>
            </a:r>
          </a:p>
          <a:p>
            <a:r>
              <a:rPr lang="en-US" sz="1800" b="1" dirty="0" smtClean="0"/>
              <a:t>Provide assistance, support and guidance to those negatively impacted by bias-related incidents </a:t>
            </a:r>
          </a:p>
          <a:p>
            <a:endParaRPr lang="en-US" sz="3600" b="1" dirty="0" smtClean="0"/>
          </a:p>
          <a:p>
            <a:endParaRPr lang="en-US" sz="3600" b="1" dirty="0" smtClean="0"/>
          </a:p>
        </p:txBody>
      </p:sp>
    </p:spTree>
    <p:extLst>
      <p:ext uri="{BB962C8B-B14F-4D97-AF65-F5344CB8AC3E}">
        <p14:creationId xmlns:p14="http://schemas.microsoft.com/office/powerpoint/2010/main" val="222449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Balancing Our Commitment to Create and Maintain a Welcoming and Inclusive Learning Environment</a:t>
            </a:r>
          </a:p>
        </p:txBody>
      </p:sp>
      <p:sp>
        <p:nvSpPr>
          <p:cNvPr id="3" name="Content Placeholder 2"/>
          <p:cNvSpPr>
            <a:spLocks noGrp="1"/>
          </p:cNvSpPr>
          <p:nvPr>
            <p:ph idx="1"/>
          </p:nvPr>
        </p:nvSpPr>
        <p:spPr/>
        <p:txBody>
          <a:bodyPr/>
          <a:lstStyle/>
          <a:p>
            <a:pPr marL="0" indent="0">
              <a:buNone/>
            </a:pPr>
            <a:r>
              <a:rPr lang="en-US" sz="3600" b="1" dirty="0" smtClean="0"/>
              <a:t>BART is not…</a:t>
            </a:r>
          </a:p>
          <a:p>
            <a:pPr marL="0" indent="0">
              <a:buNone/>
            </a:pPr>
            <a:endParaRPr lang="en-US" sz="2800" b="1" dirty="0" smtClean="0"/>
          </a:p>
          <a:p>
            <a:r>
              <a:rPr lang="en-US" sz="2400" dirty="0"/>
              <a:t>a</a:t>
            </a:r>
            <a:r>
              <a:rPr lang="en-US" sz="2400" dirty="0" smtClean="0"/>
              <a:t> </a:t>
            </a:r>
            <a:r>
              <a:rPr lang="en-US" sz="2400" b="1" i="1" dirty="0" smtClean="0"/>
              <a:t>disciplinary body and does not investigate or adjudicate </a:t>
            </a:r>
            <a:r>
              <a:rPr lang="en-US" sz="2400" dirty="0" smtClean="0"/>
              <a:t>bias-related incidents beyond offering support and assistance to those impacted and directing reports to appropriate unit/departments for response. </a:t>
            </a:r>
          </a:p>
          <a:p>
            <a:endParaRPr lang="en-US" sz="3200" dirty="0"/>
          </a:p>
        </p:txBody>
      </p:sp>
    </p:spTree>
    <p:extLst>
      <p:ext uri="{BB962C8B-B14F-4D97-AF65-F5344CB8AC3E}">
        <p14:creationId xmlns:p14="http://schemas.microsoft.com/office/powerpoint/2010/main" val="1505825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Balancing Our Commitment to Create and Maintain a Welcoming and Inclusive Learning Environment</a:t>
            </a:r>
          </a:p>
        </p:txBody>
      </p:sp>
      <p:sp>
        <p:nvSpPr>
          <p:cNvPr id="3" name="Content Placeholder 2"/>
          <p:cNvSpPr>
            <a:spLocks noGrp="1"/>
          </p:cNvSpPr>
          <p:nvPr>
            <p:ph idx="1"/>
          </p:nvPr>
        </p:nvSpPr>
        <p:spPr>
          <a:xfrm>
            <a:off x="1104900" y="1600200"/>
            <a:ext cx="9982200" cy="5049982"/>
          </a:xfrm>
        </p:spPr>
        <p:txBody>
          <a:bodyPr>
            <a:normAutofit lnSpcReduction="10000"/>
          </a:bodyPr>
          <a:lstStyle/>
          <a:p>
            <a:pPr marL="0" indent="0">
              <a:buNone/>
            </a:pPr>
            <a:r>
              <a:rPr lang="en-US" sz="2800" b="1" dirty="0" smtClean="0"/>
              <a:t>Reporting Options</a:t>
            </a:r>
          </a:p>
          <a:p>
            <a:r>
              <a:rPr lang="en-US" dirty="0" smtClean="0"/>
              <a:t>BART.uncc.edu</a:t>
            </a:r>
          </a:p>
          <a:p>
            <a:r>
              <a:rPr lang="en-US" dirty="0" smtClean="0"/>
              <a:t>An individual can decide if they want to submit the incident as </a:t>
            </a:r>
            <a:r>
              <a:rPr lang="en-US" i="1" u="sng" dirty="0" smtClean="0"/>
              <a:t>information only </a:t>
            </a:r>
            <a:r>
              <a:rPr lang="en-US" dirty="0" smtClean="0"/>
              <a:t>or request a meeting to further discuss the incident.</a:t>
            </a:r>
          </a:p>
          <a:p>
            <a:r>
              <a:rPr lang="en-US" sz="2800" b="1" dirty="0" smtClean="0"/>
              <a:t>What Happens When A Report is Submitted?</a:t>
            </a:r>
          </a:p>
          <a:p>
            <a:pPr marL="0" indent="0" algn="ctr">
              <a:buNone/>
            </a:pPr>
            <a:r>
              <a:rPr lang="en-US" sz="1600" i="1" dirty="0" smtClean="0"/>
              <a:t>“When a report is submitted, the report will be routed to the Chair of BART for initial review”</a:t>
            </a:r>
          </a:p>
          <a:p>
            <a:r>
              <a:rPr lang="en-US" dirty="0" smtClean="0"/>
              <a:t>BART Chair or team member will reach out to the reporting party to gather information, provide support and connect students to campus resource if needed</a:t>
            </a:r>
          </a:p>
          <a:p>
            <a:pPr marL="0" indent="0">
              <a:buNone/>
            </a:pPr>
            <a:endParaRPr lang="en-US" dirty="0" smtClean="0"/>
          </a:p>
          <a:p>
            <a:r>
              <a:rPr lang="en-US" dirty="0" smtClean="0"/>
              <a:t>BART Chair will forward the incident report to the appropriate unit/department for review and response</a:t>
            </a:r>
          </a:p>
          <a:p>
            <a:pPr marL="0" indent="0">
              <a:buNone/>
            </a:pPr>
            <a:r>
              <a:rPr lang="en-US" dirty="0" smtClean="0"/>
              <a:t> </a:t>
            </a:r>
          </a:p>
          <a:p>
            <a:endParaRPr lang="en-US" dirty="0" smtClean="0"/>
          </a:p>
          <a:p>
            <a:endParaRPr lang="en-US" dirty="0" smtClean="0"/>
          </a:p>
          <a:p>
            <a:endParaRPr lang="en-US" dirty="0"/>
          </a:p>
        </p:txBody>
      </p:sp>
    </p:spTree>
    <p:extLst>
      <p:ext uri="{BB962C8B-B14F-4D97-AF65-F5344CB8AC3E}">
        <p14:creationId xmlns:p14="http://schemas.microsoft.com/office/powerpoint/2010/main" val="3802635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Balancing Our Commitment to Create and Maintain a Welcoming and Inclusive Learning Environment</a:t>
            </a:r>
          </a:p>
        </p:txBody>
      </p:sp>
      <p:sp>
        <p:nvSpPr>
          <p:cNvPr id="3" name="Content Placeholder 2"/>
          <p:cNvSpPr>
            <a:spLocks noGrp="1"/>
          </p:cNvSpPr>
          <p:nvPr>
            <p:ph idx="1"/>
          </p:nvPr>
        </p:nvSpPr>
        <p:spPr/>
        <p:txBody>
          <a:bodyPr/>
          <a:lstStyle/>
          <a:p>
            <a:pPr marL="0" indent="0">
              <a:buNone/>
            </a:pPr>
            <a:r>
              <a:rPr lang="en-US" sz="2800" b="1" dirty="0" smtClean="0"/>
              <a:t>Continued…</a:t>
            </a:r>
          </a:p>
          <a:p>
            <a:pPr marL="0" indent="0">
              <a:buNone/>
            </a:pPr>
            <a:endParaRPr lang="en-US" sz="2800" b="1" dirty="0" smtClean="0"/>
          </a:p>
          <a:p>
            <a:r>
              <a:rPr lang="en-US" dirty="0"/>
              <a:t>If the reporting party believes the incident is a hate crime or violates a university policy, the reporting party is encouraged to report the incident directly to campus police or Student Conduct and Academic Integrity in addition to submitting the Bias Incident Form </a:t>
            </a:r>
            <a:endParaRPr lang="en-US" dirty="0" smtClean="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2914273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Safety First</a:t>
            </a:r>
            <a:endParaRPr lang="en-US" dirty="0"/>
          </a:p>
        </p:txBody>
      </p:sp>
      <p:sp>
        <p:nvSpPr>
          <p:cNvPr id="3" name="Content Placeholder 2"/>
          <p:cNvSpPr>
            <a:spLocks noGrp="1"/>
          </p:cNvSpPr>
          <p:nvPr>
            <p:ph idx="1"/>
          </p:nvPr>
        </p:nvSpPr>
        <p:spPr/>
        <p:txBody>
          <a:bodyPr/>
          <a:lstStyle/>
          <a:p>
            <a:r>
              <a:rPr lang="en-US" dirty="0" smtClean="0"/>
              <a:t>Role of PPS in advance of and during speech events that we anticipate may pose some public safety concerns</a:t>
            </a:r>
          </a:p>
          <a:p>
            <a:r>
              <a:rPr lang="en-US" dirty="0" smtClean="0"/>
              <a:t>PPS resources for Students and Employees planning to host speech events on campus</a:t>
            </a:r>
            <a:endParaRPr lang="en-US" dirty="0"/>
          </a:p>
        </p:txBody>
      </p:sp>
    </p:spTree>
    <p:extLst>
      <p:ext uri="{BB962C8B-B14F-4D97-AF65-F5344CB8AC3E}">
        <p14:creationId xmlns:p14="http://schemas.microsoft.com/office/powerpoint/2010/main" val="1527004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62271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“Talk is Cheap. Free Speech Isn’t.”</a:t>
            </a:r>
            <a:endParaRPr lang="en-US" dirty="0"/>
          </a:p>
        </p:txBody>
      </p:sp>
      <p:sp>
        <p:nvSpPr>
          <p:cNvPr id="6" name="Content Placeholder 5"/>
          <p:cNvSpPr>
            <a:spLocks noGrp="1"/>
          </p:cNvSpPr>
          <p:nvPr>
            <p:ph idx="1"/>
          </p:nvPr>
        </p:nvSpPr>
        <p:spPr/>
        <p:txBody>
          <a:bodyPr/>
          <a:lstStyle/>
          <a:p>
            <a:r>
              <a:rPr lang="en-US" dirty="0" smtClean="0"/>
              <a:t>Overview of Some Recent First Amendment Incidents or Events on College Campuses</a:t>
            </a:r>
          </a:p>
          <a:p>
            <a:r>
              <a:rPr lang="en-US" dirty="0" smtClean="0"/>
              <a:t>Summary of Applicable Law and University Policy</a:t>
            </a:r>
          </a:p>
          <a:p>
            <a:r>
              <a:rPr lang="en-US" dirty="0" smtClean="0"/>
              <a:t>Why We Value Free Speech at UNC Charlotte</a:t>
            </a:r>
          </a:p>
          <a:p>
            <a:r>
              <a:rPr lang="en-US" dirty="0"/>
              <a:t>How We Balance Protecting and Promoting Free Speech Against Our Commitment to Maintaining a Welcome and Inclusive Working and Learning Environment</a:t>
            </a:r>
          </a:p>
          <a:p>
            <a:r>
              <a:rPr lang="en-US" dirty="0" smtClean="0"/>
              <a:t>How We Prepare for Free Speech Events on Campus to Ensure Safety</a:t>
            </a:r>
          </a:p>
        </p:txBody>
      </p:sp>
    </p:spTree>
    <p:extLst>
      <p:ext uri="{BB962C8B-B14F-4D97-AF65-F5344CB8AC3E}">
        <p14:creationId xmlns:p14="http://schemas.microsoft.com/office/powerpoint/2010/main" val="3546171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Speech Isn’t Always Free</a:t>
            </a:r>
            <a:endParaRPr lang="en-US" dirty="0"/>
          </a:p>
        </p:txBody>
      </p:sp>
      <p:sp>
        <p:nvSpPr>
          <p:cNvPr id="4" name="Text Placeholder 3"/>
          <p:cNvSpPr>
            <a:spLocks noGrp="1"/>
          </p:cNvSpPr>
          <p:nvPr>
            <p:ph type="body" sz="half" idx="2"/>
          </p:nvPr>
        </p:nvSpPr>
        <p:spPr/>
        <p:txBody>
          <a:bodyPr/>
          <a:lstStyle/>
          <a:p>
            <a:endParaRPr lang="en-US" dirty="0" smtClean="0"/>
          </a:p>
          <a:p>
            <a:endParaRPr lang="en-US" dirty="0"/>
          </a:p>
          <a:p>
            <a:endParaRPr lang="en-US" dirty="0" smtClean="0"/>
          </a:p>
          <a:p>
            <a:r>
              <a:rPr lang="en-US" dirty="0" smtClean="0"/>
              <a:t>Political speech afforded the greatest protection under First Amendment Jurisprudence;</a:t>
            </a:r>
          </a:p>
          <a:p>
            <a:r>
              <a:rPr lang="en-US" dirty="0" smtClean="0"/>
              <a:t>Political speech and expression encompasses political symbols, such as the flag seen here.</a:t>
            </a:r>
          </a:p>
        </p:txBody>
      </p:sp>
      <p:pic>
        <p:nvPicPr>
          <p:cNvPr id="6" name="Picture 2" descr="University of North Carolina"/>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816" r="816"/>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3544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 Speech Can Be Very Expensive</a:t>
            </a:r>
            <a:endParaRPr lang="en-US" dirty="0"/>
          </a:p>
        </p:txBody>
      </p:sp>
      <p:sp>
        <p:nvSpPr>
          <p:cNvPr id="3" name="Text Placeholder 2"/>
          <p:cNvSpPr>
            <a:spLocks noGrp="1"/>
          </p:cNvSpPr>
          <p:nvPr>
            <p:ph type="body" sz="half" idx="2"/>
          </p:nvPr>
        </p:nvSpPr>
        <p:spPr>
          <a:xfrm>
            <a:off x="7605453" y="1558636"/>
            <a:ext cx="3396996" cy="4572000"/>
          </a:xfrm>
        </p:spPr>
        <p:txBody>
          <a:bodyPr/>
          <a:lstStyle/>
          <a:p>
            <a:endParaRPr lang="en-US" dirty="0" smtClean="0"/>
          </a:p>
          <a:p>
            <a:endParaRPr lang="en-US" dirty="0"/>
          </a:p>
          <a:p>
            <a:endParaRPr lang="en-US" dirty="0" smtClean="0"/>
          </a:p>
          <a:p>
            <a:r>
              <a:rPr lang="en-US" dirty="0" smtClean="0"/>
              <a:t>Hosting Controversial Speakers on Campus has cost Campuses around the Country Millions;</a:t>
            </a:r>
          </a:p>
          <a:p>
            <a:r>
              <a:rPr lang="en-US" dirty="0" smtClean="0"/>
              <a:t>Cancelling or Prohibiting Speakers Based on Anticipated Public Safety Concerns Is Constitutionally-Suspect.</a:t>
            </a:r>
          </a:p>
          <a:p>
            <a:endParaRPr lang="en-US" dirty="0" smtClean="0"/>
          </a:p>
          <a:p>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10439" r="10439"/>
          <a:stretch>
            <a:fillRect/>
          </a:stretch>
        </p:blipFill>
        <p:spPr>
          <a:xfrm>
            <a:off x="855663" y="1558925"/>
            <a:ext cx="6430962" cy="4572000"/>
          </a:xfrm>
        </p:spPr>
      </p:pic>
    </p:spTree>
    <p:extLst>
      <p:ext uri="{BB962C8B-B14F-4D97-AF65-F5344CB8AC3E}">
        <p14:creationId xmlns:p14="http://schemas.microsoft.com/office/powerpoint/2010/main" val="2682788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Constitutes “Protected Speech” on Campus Can Be Confusing</a:t>
            </a:r>
            <a:endParaRPr lang="en-US" dirty="0"/>
          </a:p>
        </p:txBody>
      </p:sp>
      <p:sp>
        <p:nvSpPr>
          <p:cNvPr id="3" name="Text Placeholder 2"/>
          <p:cNvSpPr>
            <a:spLocks noGrp="1"/>
          </p:cNvSpPr>
          <p:nvPr>
            <p:ph type="body" sz="half" idx="2"/>
          </p:nvPr>
        </p:nvSpPr>
        <p:spPr/>
        <p:txBody>
          <a:bodyPr/>
          <a:lstStyle/>
          <a:p>
            <a:endParaRPr lang="en-US" dirty="0" smtClean="0"/>
          </a:p>
          <a:p>
            <a:endParaRPr lang="en-US" dirty="0"/>
          </a:p>
          <a:p>
            <a:endParaRPr lang="en-US" dirty="0" smtClean="0"/>
          </a:p>
          <a:p>
            <a:endParaRPr lang="en-US" dirty="0"/>
          </a:p>
          <a:p>
            <a:r>
              <a:rPr lang="en-US" dirty="0" smtClean="0"/>
              <a:t>Engaging in impromptu speech activities during official University activities, particularly when the activities are undertaken for academic credit, may be lawfully restricted.</a:t>
            </a:r>
            <a:endParaRPr lang="en-US" dirty="0"/>
          </a:p>
        </p:txBody>
      </p:sp>
      <p:pic>
        <p:nvPicPr>
          <p:cNvPr id="6" name="Picture 2" descr="https://pbs.twimg.com/media/CtsixXFVUAAk43E.jpg"/>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l="10439" r="10439"/>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1099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The First Amendment</a:t>
            </a:r>
          </a:p>
        </p:txBody>
      </p:sp>
      <p:sp>
        <p:nvSpPr>
          <p:cNvPr id="3" name="Content Placeholder 2"/>
          <p:cNvSpPr>
            <a:spLocks noGrp="1"/>
          </p:cNvSpPr>
          <p:nvPr>
            <p:ph idx="1"/>
          </p:nvPr>
        </p:nvSpPr>
        <p:spPr/>
        <p:txBody>
          <a:bodyPr>
            <a:normAutofit/>
          </a:bodyPr>
          <a:lstStyle/>
          <a:p>
            <a:pPr marL="0" indent="0">
              <a:buNone/>
            </a:pPr>
            <a:endParaRPr lang="en-US" sz="3200" dirty="0" smtClean="0"/>
          </a:p>
          <a:p>
            <a:pPr marL="0" indent="0">
              <a:buNone/>
            </a:pPr>
            <a:r>
              <a:rPr lang="en-US" sz="3200" dirty="0" smtClean="0"/>
              <a:t>“</a:t>
            </a:r>
            <a:r>
              <a:rPr lang="en-US" sz="3200" dirty="0"/>
              <a:t>Congress </a:t>
            </a:r>
            <a:r>
              <a:rPr lang="en-US" sz="3200" i="1" dirty="0"/>
              <a:t>shall make no law</a:t>
            </a:r>
            <a:r>
              <a:rPr lang="en-US" sz="3200" dirty="0"/>
              <a:t>…abridging the </a:t>
            </a:r>
            <a:r>
              <a:rPr lang="en-US" sz="3200" dirty="0" smtClean="0"/>
              <a:t>freedom </a:t>
            </a:r>
            <a:r>
              <a:rPr lang="en-US" sz="3200" dirty="0"/>
              <a:t>of speech</a:t>
            </a:r>
            <a:r>
              <a:rPr lang="en-US" sz="3200" dirty="0" smtClean="0"/>
              <a:t>.”</a:t>
            </a:r>
          </a:p>
          <a:p>
            <a:pPr lvl="1"/>
            <a:r>
              <a:rPr lang="en-US" sz="3000" dirty="0" smtClean="0"/>
              <a:t>	Freedom from v. Freedom to</a:t>
            </a:r>
          </a:p>
          <a:p>
            <a:pPr lvl="1"/>
            <a:r>
              <a:rPr lang="en-US" sz="3000" dirty="0"/>
              <a:t>	</a:t>
            </a:r>
            <a:r>
              <a:rPr lang="en-US" sz="3000" dirty="0" smtClean="0"/>
              <a:t>The “Government Action” Requirement</a:t>
            </a:r>
          </a:p>
          <a:p>
            <a:pPr lvl="1"/>
            <a:r>
              <a:rPr lang="en-US" sz="3000" dirty="0"/>
              <a:t>	</a:t>
            </a:r>
            <a:r>
              <a:rPr lang="en-US" sz="3000" dirty="0" smtClean="0"/>
              <a:t>Constitutionality of Government’s Restrictions on Protected Speech subject to “Strict Scrutiny”</a:t>
            </a:r>
            <a:endParaRPr lang="en-US" sz="3000" dirty="0"/>
          </a:p>
          <a:p>
            <a:pPr lvl="2"/>
            <a:r>
              <a:rPr lang="en-US" sz="2800" dirty="0" smtClean="0"/>
              <a:t>“Strict in Theory; Fatal in Fact.”</a:t>
            </a:r>
            <a:endParaRPr lang="en-US" sz="2800" dirty="0"/>
          </a:p>
        </p:txBody>
      </p:sp>
      <p:sp>
        <p:nvSpPr>
          <p:cNvPr id="4" name="Slide Number Placeholder 3"/>
          <p:cNvSpPr>
            <a:spLocks noGrp="1"/>
          </p:cNvSpPr>
          <p:nvPr>
            <p:ph type="sldNum" sz="quarter" idx="12"/>
          </p:nvPr>
        </p:nvSpPr>
        <p:spPr/>
        <p:txBody>
          <a:bodyPr>
            <a:normAutofit/>
          </a:bodyPr>
          <a:lstStyle/>
          <a:p>
            <a:fld id="{647CF585-595D-4428-8407-388C8197FDE4}" type="slidenum">
              <a:rPr lang="en-US" smtClean="0"/>
              <a:t>6</a:t>
            </a:fld>
            <a:endParaRPr lang="en-US" dirty="0"/>
          </a:p>
        </p:txBody>
      </p:sp>
    </p:spTree>
    <p:extLst>
      <p:ext uri="{BB962C8B-B14F-4D97-AF65-F5344CB8AC3E}">
        <p14:creationId xmlns:p14="http://schemas.microsoft.com/office/powerpoint/2010/main" val="635323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537" y="2152185"/>
            <a:ext cx="9522695" cy="4027952"/>
          </a:xfrm>
        </p:spPr>
        <p:txBody>
          <a:bodyPr/>
          <a:lstStyle/>
          <a:p>
            <a:pPr lvl="0">
              <a:buClr>
                <a:srgbClr val="6F6F74"/>
              </a:buClr>
            </a:pPr>
            <a:r>
              <a:rPr lang="en-US" sz="2000" dirty="0">
                <a:solidFill>
                  <a:srgbClr val="000000"/>
                </a:solidFill>
              </a:rPr>
              <a:t>True threats</a:t>
            </a:r>
          </a:p>
          <a:p>
            <a:pPr lvl="0">
              <a:buClr>
                <a:srgbClr val="6F6F74"/>
              </a:buClr>
            </a:pPr>
            <a:r>
              <a:rPr lang="en-US" sz="2000" dirty="0">
                <a:solidFill>
                  <a:srgbClr val="000000"/>
                </a:solidFill>
              </a:rPr>
              <a:t>Inciting or Producing an Imminent Lawless Action</a:t>
            </a:r>
          </a:p>
          <a:p>
            <a:pPr lvl="0">
              <a:buClr>
                <a:srgbClr val="6F6F74"/>
              </a:buClr>
            </a:pPr>
            <a:r>
              <a:rPr lang="en-US" sz="2000" dirty="0">
                <a:solidFill>
                  <a:srgbClr val="000000"/>
                </a:solidFill>
              </a:rPr>
              <a:t>Fighting Words</a:t>
            </a:r>
          </a:p>
          <a:p>
            <a:pPr lvl="0">
              <a:buClr>
                <a:srgbClr val="6F6F74"/>
              </a:buClr>
            </a:pPr>
            <a:r>
              <a:rPr lang="en-US" sz="2000" dirty="0">
                <a:solidFill>
                  <a:srgbClr val="000000"/>
                </a:solidFill>
              </a:rPr>
              <a:t>Obscenity</a:t>
            </a:r>
          </a:p>
          <a:p>
            <a:pPr lvl="0">
              <a:buClr>
                <a:srgbClr val="6F6F74"/>
              </a:buClr>
            </a:pPr>
            <a:r>
              <a:rPr lang="en-US" sz="2000" dirty="0">
                <a:solidFill>
                  <a:srgbClr val="000000"/>
                </a:solidFill>
              </a:rPr>
              <a:t>Libel &amp; Defamation</a:t>
            </a:r>
          </a:p>
          <a:p>
            <a:pPr lvl="0">
              <a:buClr>
                <a:srgbClr val="6F6F74"/>
              </a:buClr>
            </a:pPr>
            <a:r>
              <a:rPr lang="en-US" sz="2000" dirty="0">
                <a:solidFill>
                  <a:srgbClr val="000000"/>
                </a:solidFill>
              </a:rPr>
              <a:t>Discrimination/Harassment</a:t>
            </a:r>
          </a:p>
          <a:p>
            <a:pPr lvl="0">
              <a:buClr>
                <a:srgbClr val="6F6F74"/>
              </a:buClr>
            </a:pPr>
            <a:r>
              <a:rPr lang="en-US" sz="2000" dirty="0">
                <a:solidFill>
                  <a:srgbClr val="000000"/>
                </a:solidFill>
              </a:rPr>
              <a:t>Disruption</a:t>
            </a:r>
          </a:p>
          <a:p>
            <a:endParaRPr lang="en-US" dirty="0"/>
          </a:p>
        </p:txBody>
      </p:sp>
      <p:sp>
        <p:nvSpPr>
          <p:cNvPr id="2" name="Title 1"/>
          <p:cNvSpPr>
            <a:spLocks noGrp="1"/>
          </p:cNvSpPr>
          <p:nvPr>
            <p:ph type="title"/>
          </p:nvPr>
        </p:nvSpPr>
        <p:spPr/>
        <p:txBody>
          <a:bodyPr>
            <a:normAutofit/>
          </a:bodyPr>
          <a:lstStyle/>
          <a:p>
            <a:pPr algn="ctr"/>
            <a:r>
              <a:rPr lang="en-US" sz="3600" dirty="0" smtClean="0"/>
              <a:t>Unprotected Speech</a:t>
            </a:r>
            <a:endParaRPr lang="en-US" sz="3600" dirty="0"/>
          </a:p>
        </p:txBody>
      </p:sp>
      <p:sp>
        <p:nvSpPr>
          <p:cNvPr id="8" name="Slide Number Placeholder 7"/>
          <p:cNvSpPr>
            <a:spLocks noGrp="1"/>
          </p:cNvSpPr>
          <p:nvPr>
            <p:ph type="sldNum" sz="quarter" idx="12"/>
          </p:nvPr>
        </p:nvSpPr>
        <p:spPr/>
        <p:txBody>
          <a:bodyPr>
            <a:normAutofit/>
          </a:bodyPr>
          <a:lstStyle/>
          <a:p>
            <a:fld id="{647CF585-595D-4428-8407-388C8197FDE4}" type="slidenum">
              <a:rPr lang="en-US" smtClean="0"/>
              <a:t>7</a:t>
            </a:fld>
            <a:endParaRPr lang="en-US" dirty="0"/>
          </a:p>
        </p:txBody>
      </p:sp>
    </p:spTree>
    <p:extLst>
      <p:ext uri="{BB962C8B-B14F-4D97-AF65-F5344CB8AC3E}">
        <p14:creationId xmlns:p14="http://schemas.microsoft.com/office/powerpoint/2010/main" val="4150055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Time, Place and </a:t>
            </a:r>
            <a:r>
              <a:rPr lang="en-US" sz="3600" dirty="0" smtClean="0"/>
              <a:t>Manner Restrictions</a:t>
            </a:r>
            <a:endParaRPr lang="en-US" sz="3600" dirty="0"/>
          </a:p>
        </p:txBody>
      </p:sp>
      <p:sp>
        <p:nvSpPr>
          <p:cNvPr id="3" name="Content Placeholder 2"/>
          <p:cNvSpPr>
            <a:spLocks noGrp="1"/>
          </p:cNvSpPr>
          <p:nvPr>
            <p:ph sz="half" idx="1"/>
          </p:nvPr>
        </p:nvSpPr>
        <p:spPr/>
        <p:txBody>
          <a:bodyPr>
            <a:normAutofit lnSpcReduction="10000"/>
          </a:bodyPr>
          <a:lstStyle/>
          <a:p>
            <a:r>
              <a:rPr lang="en-US" sz="2800" dirty="0"/>
              <a:t>A public university is constitutionally permitted to place </a:t>
            </a:r>
            <a:r>
              <a:rPr lang="en-US" sz="2800" dirty="0" smtClean="0"/>
              <a:t>reasonable time</a:t>
            </a:r>
            <a:r>
              <a:rPr lang="en-US" sz="2800" dirty="0"/>
              <a:t>, place and manner restrictions on </a:t>
            </a:r>
            <a:r>
              <a:rPr lang="en-US" sz="2800" dirty="0" smtClean="0"/>
              <a:t>speech activities</a:t>
            </a:r>
          </a:p>
          <a:p>
            <a:endParaRPr lang="en-US" sz="2800" dirty="0"/>
          </a:p>
          <a:p>
            <a:pPr lvl="1">
              <a:buFont typeface="Wingdings" panose="05000000000000000000" pitchFamily="2" charset="2"/>
              <a:buChar char="Ø"/>
            </a:pPr>
            <a:r>
              <a:rPr lang="en-US" sz="2000" dirty="0" smtClean="0"/>
              <a:t>Content </a:t>
            </a:r>
            <a:r>
              <a:rPr lang="en-US" sz="2000" dirty="0"/>
              <a:t>neutral</a:t>
            </a:r>
          </a:p>
          <a:p>
            <a:pPr>
              <a:buFont typeface="Wingdings" panose="05000000000000000000" pitchFamily="2" charset="2"/>
              <a:buChar char="Ø"/>
            </a:pPr>
            <a:endParaRPr lang="en-US" sz="2000" dirty="0"/>
          </a:p>
          <a:p>
            <a:pPr lvl="1">
              <a:buFont typeface="Wingdings" panose="05000000000000000000" pitchFamily="2" charset="2"/>
              <a:buChar char="Ø"/>
            </a:pPr>
            <a:r>
              <a:rPr lang="en-US" sz="2000" dirty="0"/>
              <a:t>Narrowly tailored/government interest</a:t>
            </a:r>
          </a:p>
          <a:p>
            <a:pPr>
              <a:buFont typeface="Wingdings" panose="05000000000000000000" pitchFamily="2" charset="2"/>
              <a:buChar char="Ø"/>
            </a:pPr>
            <a:endParaRPr lang="en-US" sz="2000" dirty="0"/>
          </a:p>
          <a:p>
            <a:pPr lvl="1">
              <a:buFont typeface="Wingdings" panose="05000000000000000000" pitchFamily="2" charset="2"/>
              <a:buChar char="Ø"/>
            </a:pPr>
            <a:r>
              <a:rPr lang="en-US" sz="2000" dirty="0"/>
              <a:t>Ample alternative means of expression</a:t>
            </a:r>
          </a:p>
          <a:p>
            <a:pPr marL="0" indent="0">
              <a:buNone/>
            </a:pPr>
            <a:endParaRPr lang="en-US" sz="2000" dirty="0"/>
          </a:p>
        </p:txBody>
      </p:sp>
      <p:pic>
        <p:nvPicPr>
          <p:cNvPr id="9" name="Content Placeholder 8"/>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26163" y="2323902"/>
            <a:ext cx="4481512" cy="3361134"/>
          </a:xfrm>
        </p:spPr>
      </p:pic>
      <p:sp>
        <p:nvSpPr>
          <p:cNvPr id="7" name="Slide Number Placeholder 6"/>
          <p:cNvSpPr>
            <a:spLocks noGrp="1"/>
          </p:cNvSpPr>
          <p:nvPr>
            <p:ph type="sldNum" sz="quarter" idx="12"/>
          </p:nvPr>
        </p:nvSpPr>
        <p:spPr/>
        <p:txBody>
          <a:bodyPr>
            <a:normAutofit/>
          </a:bodyPr>
          <a:lstStyle/>
          <a:p>
            <a:fld id="{647CF585-595D-4428-8407-388C8197FDE4}" type="slidenum">
              <a:rPr lang="en-US" smtClean="0"/>
              <a:t>8</a:t>
            </a:fld>
            <a:endParaRPr lang="en-US" dirty="0"/>
          </a:p>
        </p:txBody>
      </p:sp>
    </p:spTree>
    <p:extLst>
      <p:ext uri="{BB962C8B-B14F-4D97-AF65-F5344CB8AC3E}">
        <p14:creationId xmlns:p14="http://schemas.microsoft.com/office/powerpoint/2010/main" val="283720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365760"/>
            <a:ext cx="8742740" cy="789709"/>
          </a:xfrm>
        </p:spPr>
        <p:txBody>
          <a:bodyPr>
            <a:normAutofit/>
          </a:bodyPr>
          <a:lstStyle/>
          <a:p>
            <a:pPr algn="ctr"/>
            <a:r>
              <a:rPr lang="en-US" sz="3600" dirty="0" smtClean="0"/>
              <a:t>North Carolina Free Speech Bill</a:t>
            </a:r>
            <a:endParaRPr lang="en-US" sz="3600" dirty="0"/>
          </a:p>
        </p:txBody>
      </p:sp>
      <p:sp>
        <p:nvSpPr>
          <p:cNvPr id="3" name="Content Placeholder 2"/>
          <p:cNvSpPr>
            <a:spLocks noGrp="1"/>
          </p:cNvSpPr>
          <p:nvPr>
            <p:ph sz="half" idx="1"/>
          </p:nvPr>
        </p:nvSpPr>
        <p:spPr>
          <a:xfrm>
            <a:off x="1261872" y="1691322"/>
            <a:ext cx="4011694" cy="4788306"/>
          </a:xfrm>
        </p:spPr>
        <p:txBody>
          <a:bodyPr>
            <a:normAutofit/>
          </a:bodyPr>
          <a:lstStyle/>
          <a:p>
            <a:pPr marL="274320" lvl="1" indent="0">
              <a:buNone/>
            </a:pPr>
            <a:endParaRPr lang="en-US" sz="1800" dirty="0" smtClean="0"/>
          </a:p>
          <a:p>
            <a:pPr lvl="1"/>
            <a:r>
              <a:rPr lang="en-US" sz="1800" dirty="0" smtClean="0"/>
              <a:t>Requires BOG to craft a policy on free expression that can be limited only by “narrowly tailored viewpoint and content-neutral restrictions on time, place, and manner of expression”</a:t>
            </a:r>
          </a:p>
          <a:p>
            <a:pPr lvl="1"/>
            <a:r>
              <a:rPr lang="en-US" sz="1800" dirty="0" smtClean="0"/>
              <a:t>Requires that the policy include a range of disciplinary sanctions for behaviors that “substantially disrupt the functioning of the constituent institution or substantially interfere with the protected free expression rights.”</a:t>
            </a:r>
          </a:p>
        </p:txBody>
      </p:sp>
      <p:sp>
        <p:nvSpPr>
          <p:cNvPr id="4" name="Slide Number Placeholder 3"/>
          <p:cNvSpPr>
            <a:spLocks noGrp="1"/>
          </p:cNvSpPr>
          <p:nvPr>
            <p:ph type="sldNum" sz="quarter" idx="12"/>
          </p:nvPr>
        </p:nvSpPr>
        <p:spPr/>
        <p:txBody>
          <a:bodyPr>
            <a:normAutofit/>
          </a:bodyPr>
          <a:lstStyle/>
          <a:p>
            <a:fld id="{647CF585-595D-4428-8407-388C8197FDE4}" type="slidenum">
              <a:rPr lang="en-US" smtClean="0"/>
              <a:t>9</a:t>
            </a:fld>
            <a:endParaRPr lang="en-US" dirty="0"/>
          </a:p>
        </p:txBody>
      </p:sp>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26163" y="2931640"/>
            <a:ext cx="4481512" cy="2145657"/>
          </a:xfrm>
        </p:spPr>
      </p:pic>
    </p:spTree>
    <p:extLst>
      <p:ext uri="{BB962C8B-B14F-4D97-AF65-F5344CB8AC3E}">
        <p14:creationId xmlns:p14="http://schemas.microsoft.com/office/powerpoint/2010/main" val="3619080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Academic Literature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31380.potx" id="{B573BD99-E105-4D2A-964B-B901A176567A}" vid="{B1D363B9-18DE-4874-9E2B-FD69B5C6548D}"/>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CDDBB83-77C1-4099-A0AA-289882E745E2}">
  <ds:schemaRefs>
    <ds:schemaRef ds:uri="http://schemas.microsoft.com/office/2006/documentManagement/types"/>
    <ds:schemaRef ds:uri="http://schemas.microsoft.com/office/infopath/2007/PartnerControls"/>
    <ds:schemaRef ds:uri="http://purl.org/dc/terms/"/>
    <ds:schemaRef ds:uri="http://schemas.microsoft.com/office/2006/metadata/properties"/>
    <ds:schemaRef ds:uri="http://purl.org/dc/dcmitype/"/>
    <ds:schemaRef ds:uri="http://purl.org/dc/elements/1.1/"/>
    <ds:schemaRef ds:uri="4873beb7-5857-4685-be1f-d57550cc96cc"/>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Academic presentation, pinstripe and ribbon design (widescreen)</Template>
  <TotalTime>16466</TotalTime>
  <Words>1564</Words>
  <Application>Microsoft Office PowerPoint</Application>
  <PresentationFormat>Widescreen</PresentationFormat>
  <Paragraphs>114</Paragraphs>
  <Slides>17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Euphemia</vt:lpstr>
      <vt:lpstr>Plantagenet Cherokee</vt:lpstr>
      <vt:lpstr>Wingdings</vt:lpstr>
      <vt:lpstr>Academic Literature 16x9</vt:lpstr>
      <vt:lpstr>How much for the “Free” Speech?</vt:lpstr>
      <vt:lpstr>“Talk is Cheap. Free Speech Isn’t.”</vt:lpstr>
      <vt:lpstr>Free Speech Isn’t Always Free</vt:lpstr>
      <vt:lpstr>Free Speech Can Be Very Expensive</vt:lpstr>
      <vt:lpstr>What Constitutes “Protected Speech” on Campus Can Be Confusing</vt:lpstr>
      <vt:lpstr>The First Amendment</vt:lpstr>
      <vt:lpstr>Unprotected Speech</vt:lpstr>
      <vt:lpstr>Time, Place and Manner Restrictions</vt:lpstr>
      <vt:lpstr>North Carolina Free Speech Bill</vt:lpstr>
      <vt:lpstr>UNC Charlotte’s Speech Policies</vt:lpstr>
      <vt:lpstr>Campus Conundrums</vt:lpstr>
      <vt:lpstr>Balancing Our Commitment to Create and Maintain a Welcoming and Inclusive Learning Environment</vt:lpstr>
      <vt:lpstr>Balancing Our Commitment to Create and Maintain a Welcoming and Inclusive Learning Environment</vt:lpstr>
      <vt:lpstr>Balancing Our Commitment to Create and Maintain a Welcoming and Inclusive Learning Environment</vt:lpstr>
      <vt:lpstr>Balancing Our Commitment to Create and Maintain a Welcoming and Inclusive Learning Environment</vt:lpstr>
      <vt:lpstr>Putting Safety First</vt:lpstr>
      <vt:lpstr>Questions?</vt:lpstr>
    </vt:vector>
  </TitlesOfParts>
  <Company>UNC Charlotte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much for the “Free” Speech?</dc:title>
  <dc:creator>Sears, Samantha</dc:creator>
  <cp:lastModifiedBy>Gourdine, Larry</cp:lastModifiedBy>
  <cp:revision>35</cp:revision>
  <cp:lastPrinted>2018-10-12T16:56:11Z</cp:lastPrinted>
  <dcterms:created xsi:type="dcterms:W3CDTF">2018-09-27T13:55:07Z</dcterms:created>
  <dcterms:modified xsi:type="dcterms:W3CDTF">2018-10-15T19:11:04Z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