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8"/>
  </p:notesMasterIdLst>
  <p:handoutMasterIdLst>
    <p:handoutMasterId r:id="rId59"/>
  </p:handoutMasterIdLst>
  <p:sldIdLst>
    <p:sldId id="261" r:id="rId2"/>
    <p:sldId id="332" r:id="rId3"/>
    <p:sldId id="272" r:id="rId4"/>
    <p:sldId id="278" r:id="rId5"/>
    <p:sldId id="280" r:id="rId6"/>
    <p:sldId id="282" r:id="rId7"/>
    <p:sldId id="284" r:id="rId8"/>
    <p:sldId id="288" r:id="rId9"/>
    <p:sldId id="289" r:id="rId10"/>
    <p:sldId id="290" r:id="rId11"/>
    <p:sldId id="291" r:id="rId12"/>
    <p:sldId id="292" r:id="rId13"/>
    <p:sldId id="294" r:id="rId14"/>
    <p:sldId id="296" r:id="rId15"/>
    <p:sldId id="297"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5" r:id="rId32"/>
    <p:sldId id="316" r:id="rId33"/>
    <p:sldId id="317" r:id="rId34"/>
    <p:sldId id="318" r:id="rId35"/>
    <p:sldId id="320" r:id="rId36"/>
    <p:sldId id="321" r:id="rId37"/>
    <p:sldId id="322" r:id="rId38"/>
    <p:sldId id="324" r:id="rId39"/>
    <p:sldId id="325" r:id="rId40"/>
    <p:sldId id="326" r:id="rId41"/>
    <p:sldId id="327" r:id="rId42"/>
    <p:sldId id="328" r:id="rId43"/>
    <p:sldId id="329" r:id="rId44"/>
    <p:sldId id="330" r:id="rId45"/>
    <p:sldId id="331" r:id="rId46"/>
    <p:sldId id="333" r:id="rId47"/>
    <p:sldId id="334" r:id="rId48"/>
    <p:sldId id="335" r:id="rId49"/>
    <p:sldId id="337" r:id="rId50"/>
    <p:sldId id="338" r:id="rId51"/>
    <p:sldId id="339" r:id="rId52"/>
    <p:sldId id="340" r:id="rId53"/>
    <p:sldId id="341" r:id="rId54"/>
    <p:sldId id="342" r:id="rId55"/>
    <p:sldId id="343" r:id="rId56"/>
    <p:sldId id="344" r:id="rId57"/>
  </p:sldIdLst>
  <p:sldSz cx="9144000" cy="6858000" type="screen4x3"/>
  <p:notesSz cx="6881813" cy="9296400"/>
  <p:defaultTextStyle>
    <a:defPPr>
      <a:defRPr lang="en-US"/>
    </a:defPPr>
    <a:lvl1pPr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1pPr>
    <a:lvl2pPr marL="511230" indent="-150362"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2pPr>
    <a:lvl3pPr marL="1023713" indent="-301977"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3pPr>
    <a:lvl4pPr marL="1534942" indent="-452338"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4pPr>
    <a:lvl5pPr marL="2047424" indent="-603953"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5pPr>
    <a:lvl6pPr marL="1804340" algn="l" defTabSz="721736" rtl="0" eaLnBrk="1" latinLnBrk="0" hangingPunct="1">
      <a:defRPr sz="2100" kern="1200">
        <a:solidFill>
          <a:schemeClr val="tx1"/>
        </a:solidFill>
        <a:latin typeface="Arial" charset="0"/>
        <a:ea typeface="ＭＳ Ｐゴシック" pitchFamily="-110" charset="-128"/>
        <a:cs typeface="+mn-cs"/>
      </a:defRPr>
    </a:lvl6pPr>
    <a:lvl7pPr marL="2165208" algn="l" defTabSz="721736" rtl="0" eaLnBrk="1" latinLnBrk="0" hangingPunct="1">
      <a:defRPr sz="2100" kern="1200">
        <a:solidFill>
          <a:schemeClr val="tx1"/>
        </a:solidFill>
        <a:latin typeface="Arial" charset="0"/>
        <a:ea typeface="ＭＳ Ｐゴシック" pitchFamily="-110" charset="-128"/>
        <a:cs typeface="+mn-cs"/>
      </a:defRPr>
    </a:lvl7pPr>
    <a:lvl8pPr marL="2526076" algn="l" defTabSz="721736" rtl="0" eaLnBrk="1" latinLnBrk="0" hangingPunct="1">
      <a:defRPr sz="2100" kern="1200">
        <a:solidFill>
          <a:schemeClr val="tx1"/>
        </a:solidFill>
        <a:latin typeface="Arial" charset="0"/>
        <a:ea typeface="ＭＳ Ｐゴシック" pitchFamily="-110" charset="-128"/>
        <a:cs typeface="+mn-cs"/>
      </a:defRPr>
    </a:lvl8pPr>
    <a:lvl9pPr marL="2886944" algn="l" defTabSz="721736" rtl="0" eaLnBrk="1" latinLnBrk="0" hangingPunct="1">
      <a:defRPr sz="2100" kern="1200">
        <a:solidFill>
          <a:schemeClr val="tx1"/>
        </a:solidFill>
        <a:latin typeface="Arial" charset="0"/>
        <a:ea typeface="ＭＳ Ｐゴシック" pitchFamily="-11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C"/>
    <a:srgbClr val="C4BD9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8345" autoAdjust="0"/>
  </p:normalViewPr>
  <p:slideViewPr>
    <p:cSldViewPr snapToObjects="1">
      <p:cViewPr>
        <p:scale>
          <a:sx n="139" d="100"/>
          <a:sy n="139" d="100"/>
        </p:scale>
        <p:origin x="-72" y="11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182D1BF5-8CCB-C344-A981-1C57398A5EE4}" type="datetimeFigureOut">
              <a:rPr lang="en-US" smtClean="0"/>
              <a:t>10/14/2014</a:t>
            </a:fld>
            <a:endParaRPr lang="en-US" dirty="0"/>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85C1193F-9EAB-FF4B-A7E1-A47C3F762439}" type="slidenum">
              <a:rPr lang="en-US" smtClean="0"/>
              <a:t>‹#›</a:t>
            </a:fld>
            <a:endParaRPr lang="en-US" dirty="0"/>
          </a:p>
        </p:txBody>
      </p:sp>
    </p:spTree>
    <p:extLst>
      <p:ext uri="{BB962C8B-B14F-4D97-AF65-F5344CB8AC3E}">
        <p14:creationId xmlns:p14="http://schemas.microsoft.com/office/powerpoint/2010/main" val="3701314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F39D239-A4E1-4387-B4BF-842AA6137023}" type="datetimeFigureOut">
              <a:rPr lang="en-US" smtClean="0"/>
              <a:t>10/14/2014</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1C279B51-628D-4BDB-AE78-8C902DFDBB86}" type="slidenum">
              <a:rPr lang="en-US" smtClean="0"/>
              <a:t>‹#›</a:t>
            </a:fld>
            <a:endParaRPr lang="en-US" dirty="0"/>
          </a:p>
        </p:txBody>
      </p:sp>
    </p:spTree>
    <p:extLst>
      <p:ext uri="{BB962C8B-B14F-4D97-AF65-F5344CB8AC3E}">
        <p14:creationId xmlns:p14="http://schemas.microsoft.com/office/powerpoint/2010/main" val="40445733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p:titleStyle>
    <p:body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1999" rtl="0" eaLnBrk="1" latinLnBrk="0" hangingPunct="1">
        <a:defRPr sz="2100" kern="1200">
          <a:solidFill>
            <a:schemeClr val="tx1"/>
          </a:solidFill>
          <a:latin typeface="+mn-lt"/>
          <a:ea typeface="+mn-ea"/>
          <a:cs typeface="+mn-cs"/>
        </a:defRPr>
      </a:lvl1pPr>
      <a:lvl2pPr marL="511999" algn="l" defTabSz="511999" rtl="0" eaLnBrk="1" latinLnBrk="0" hangingPunct="1">
        <a:defRPr sz="2100" kern="1200">
          <a:solidFill>
            <a:schemeClr val="tx1"/>
          </a:solidFill>
          <a:latin typeface="+mn-lt"/>
          <a:ea typeface="+mn-ea"/>
          <a:cs typeface="+mn-cs"/>
        </a:defRPr>
      </a:lvl2pPr>
      <a:lvl3pPr marL="1023999" algn="l" defTabSz="511999" rtl="0" eaLnBrk="1" latinLnBrk="0" hangingPunct="1">
        <a:defRPr sz="2100" kern="1200">
          <a:solidFill>
            <a:schemeClr val="tx1"/>
          </a:solidFill>
          <a:latin typeface="+mn-lt"/>
          <a:ea typeface="+mn-ea"/>
          <a:cs typeface="+mn-cs"/>
        </a:defRPr>
      </a:lvl3pPr>
      <a:lvl4pPr marL="1535998" algn="l" defTabSz="511999" rtl="0" eaLnBrk="1" latinLnBrk="0" hangingPunct="1">
        <a:defRPr sz="2100" kern="1200">
          <a:solidFill>
            <a:schemeClr val="tx1"/>
          </a:solidFill>
          <a:latin typeface="+mn-lt"/>
          <a:ea typeface="+mn-ea"/>
          <a:cs typeface="+mn-cs"/>
        </a:defRPr>
      </a:lvl4pPr>
      <a:lvl5pPr marL="2047997" algn="l" defTabSz="511999" rtl="0" eaLnBrk="1" latinLnBrk="0" hangingPunct="1">
        <a:defRPr sz="2100" kern="1200">
          <a:solidFill>
            <a:schemeClr val="tx1"/>
          </a:solidFill>
          <a:latin typeface="+mn-lt"/>
          <a:ea typeface="+mn-ea"/>
          <a:cs typeface="+mn-cs"/>
        </a:defRPr>
      </a:lvl5pPr>
      <a:lvl6pPr marL="2559997" algn="l" defTabSz="511999" rtl="0" eaLnBrk="1" latinLnBrk="0" hangingPunct="1">
        <a:defRPr sz="2100" kern="1200">
          <a:solidFill>
            <a:schemeClr val="tx1"/>
          </a:solidFill>
          <a:latin typeface="+mn-lt"/>
          <a:ea typeface="+mn-ea"/>
          <a:cs typeface="+mn-cs"/>
        </a:defRPr>
      </a:lvl6pPr>
      <a:lvl7pPr marL="3071997" algn="l" defTabSz="511999" rtl="0" eaLnBrk="1" latinLnBrk="0" hangingPunct="1">
        <a:defRPr sz="2100" kern="1200">
          <a:solidFill>
            <a:schemeClr val="tx1"/>
          </a:solidFill>
          <a:latin typeface="+mn-lt"/>
          <a:ea typeface="+mn-ea"/>
          <a:cs typeface="+mn-cs"/>
        </a:defRPr>
      </a:lvl7pPr>
      <a:lvl8pPr marL="3583997" algn="l" defTabSz="511999" rtl="0" eaLnBrk="1" latinLnBrk="0" hangingPunct="1">
        <a:defRPr sz="2100" kern="1200">
          <a:solidFill>
            <a:schemeClr val="tx1"/>
          </a:solidFill>
          <a:latin typeface="+mn-lt"/>
          <a:ea typeface="+mn-ea"/>
          <a:cs typeface="+mn-cs"/>
        </a:defRPr>
      </a:lvl8pPr>
      <a:lvl9pPr marL="4095996" algn="l" defTabSz="51199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1981200"/>
            <a:ext cx="9144000" cy="2971800"/>
          </a:xfrm>
          <a:prstGeom prst="rect">
            <a:avLst/>
          </a:prstGeom>
        </p:spPr>
        <p:txBody>
          <a:bodyPr anchor="t"/>
          <a:lstStyle/>
          <a:p>
            <a:pPr>
              <a:tabLst>
                <a:tab pos="7432675" algn="l"/>
              </a:tabLst>
            </a:pPr>
            <a:r>
              <a:rPr lang="en-US" sz="3600" b="1" dirty="0" smtClean="0">
                <a:solidFill>
                  <a:srgbClr val="00703C"/>
                </a:solidFill>
                <a:latin typeface="Arial" charset="0"/>
                <a:ea typeface="ＭＳ Ｐゴシック" pitchFamily="-110" charset="-128"/>
                <a:cs typeface="Arial" charset="0"/>
              </a:rPr>
              <a:t>Fair Labor Standards Act:</a:t>
            </a:r>
            <a:r>
              <a:rPr lang="en-US" sz="3600" b="1" dirty="0">
                <a:solidFill>
                  <a:srgbClr val="00703C"/>
                </a:solidFill>
                <a:latin typeface="Arial" charset="0"/>
                <a:ea typeface="ＭＳ Ｐゴシック" pitchFamily="-110" charset="-128"/>
                <a:cs typeface="Arial" charset="0"/>
              </a:rPr>
              <a:t/>
            </a:r>
            <a:br>
              <a:rPr lang="en-US" sz="3600" b="1" dirty="0">
                <a:solidFill>
                  <a:srgbClr val="00703C"/>
                </a:solidFill>
                <a:latin typeface="Arial" charset="0"/>
                <a:ea typeface="ＭＳ Ｐゴシック" pitchFamily="-110" charset="-128"/>
                <a:cs typeface="Arial" charset="0"/>
              </a:rPr>
            </a:br>
            <a:r>
              <a:rPr lang="en-US" sz="3600" b="1" dirty="0" smtClean="0">
                <a:solidFill>
                  <a:srgbClr val="00703C"/>
                </a:solidFill>
                <a:latin typeface="Arial" charset="0"/>
                <a:ea typeface="ＭＳ Ｐゴシック" pitchFamily="-110" charset="-128"/>
                <a:cs typeface="Arial" charset="0"/>
              </a:rPr>
              <a:t>What You Need to Know</a:t>
            </a:r>
            <a:br>
              <a:rPr lang="en-US" sz="3600" b="1" dirty="0" smtClean="0">
                <a:solidFill>
                  <a:srgbClr val="00703C"/>
                </a:solidFill>
                <a:latin typeface="Arial" charset="0"/>
                <a:ea typeface="ＭＳ Ｐゴシック" pitchFamily="-110" charset="-128"/>
                <a:cs typeface="Arial" charset="0"/>
              </a:rPr>
            </a:br>
            <a:r>
              <a:rPr lang="en-US" sz="2000" b="1" dirty="0" smtClean="0">
                <a:solidFill>
                  <a:srgbClr val="00703C"/>
                </a:solidFill>
                <a:latin typeface="Arial" charset="0"/>
                <a:ea typeface="ＭＳ Ｐゴシック" pitchFamily="-110" charset="-128"/>
                <a:cs typeface="Arial" charset="0"/>
              </a:rPr>
              <a:t/>
            </a:r>
            <a:br>
              <a:rPr lang="en-US" sz="2000" b="1" dirty="0" smtClean="0">
                <a:solidFill>
                  <a:srgbClr val="00703C"/>
                </a:solidFill>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Jeffrey N. Jensen</a:t>
            </a:r>
            <a:r>
              <a:rPr lang="en-US" sz="2000" b="1" dirty="0">
                <a:latin typeface="Arial" charset="0"/>
                <a:ea typeface="ＭＳ Ｐゴシック" pitchFamily="-110" charset="-128"/>
                <a:cs typeface="Arial" charset="0"/>
              </a:rPr>
              <a:t/>
            </a:r>
            <a:br>
              <a:rPr lang="en-US" sz="2000" b="1" dirty="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Senior Associate General Counsel</a:t>
            </a:r>
            <a:r>
              <a:rPr lang="en-US" sz="2000" b="1" dirty="0">
                <a:latin typeface="Arial" charset="0"/>
                <a:ea typeface="ＭＳ Ｐゴシック" pitchFamily="-110" charset="-128"/>
                <a:cs typeface="Arial" charset="0"/>
              </a:rPr>
              <a:t/>
            </a:r>
            <a:br>
              <a:rPr lang="en-US" sz="2000" b="1" dirty="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
            </a:r>
            <a:br>
              <a:rPr lang="en-US" sz="2000" b="1" dirty="0" smtClean="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Legal </a:t>
            </a:r>
            <a:r>
              <a:rPr lang="en-US" sz="2000" b="1" dirty="0">
                <a:latin typeface="Arial" charset="0"/>
                <a:ea typeface="ＭＳ Ｐゴシック" pitchFamily="-110" charset="-128"/>
                <a:cs typeface="Arial" charset="0"/>
              </a:rPr>
              <a:t>Symposium</a:t>
            </a:r>
            <a:br>
              <a:rPr lang="en-US" sz="2000" b="1" dirty="0">
                <a:latin typeface="Arial" charset="0"/>
                <a:ea typeface="ＭＳ Ｐゴシック" pitchFamily="-110" charset="-128"/>
                <a:cs typeface="Arial" charset="0"/>
              </a:rPr>
            </a:br>
            <a:r>
              <a:rPr lang="en-US" sz="2000" b="1" dirty="0">
                <a:latin typeface="Arial" charset="0"/>
                <a:ea typeface="ＭＳ Ｐゴシック" pitchFamily="-110" charset="-128"/>
                <a:cs typeface="Arial" charset="0"/>
              </a:rPr>
              <a:t>October 16, 2014</a:t>
            </a:r>
            <a:r>
              <a:rPr lang="en-US" sz="2000" b="1" dirty="0" smtClean="0">
                <a:latin typeface="Arial" charset="0"/>
                <a:ea typeface="ＭＳ Ｐゴシック" pitchFamily="-110" charset="-128"/>
                <a:cs typeface="Arial" charset="0"/>
              </a:rPr>
              <a:t/>
            </a:r>
            <a:br>
              <a:rPr lang="en-US" sz="2000" b="1" dirty="0" smtClean="0">
                <a:latin typeface="Arial" charset="0"/>
                <a:ea typeface="ＭＳ Ｐゴシック" pitchFamily="-110" charset="-128"/>
                <a:cs typeface="Arial" charset="0"/>
              </a:rPr>
            </a:br>
            <a:endParaRPr lang="en-US" sz="2000" b="1" i="1" dirty="0" smtClean="0">
              <a:latin typeface="Arial" charset="0"/>
              <a:ea typeface="ＭＳ Ｐゴシック" pitchFamily="-110" charset="-128"/>
              <a:cs typeface="Arial" charset="0"/>
            </a:endParaRPr>
          </a:p>
        </p:txBody>
      </p:sp>
      <p:sp>
        <p:nvSpPr>
          <p:cNvPr id="5" name="TextBox 4"/>
          <p:cNvSpPr txBox="1"/>
          <p:nvPr/>
        </p:nvSpPr>
        <p:spPr>
          <a:xfrm>
            <a:off x="4876800" y="6204857"/>
            <a:ext cx="4752975" cy="338554"/>
          </a:xfrm>
          <a:prstGeom prst="rect">
            <a:avLst/>
          </a:prstGeom>
          <a:noFill/>
        </p:spPr>
        <p:txBody>
          <a:bodyPr wrap="square" rtlCol="0">
            <a:spAutoFit/>
          </a:bodyPr>
          <a:lstStyle/>
          <a:p>
            <a:pPr algn="ctr"/>
            <a:r>
              <a:rPr lang="en-US" sz="1600" dirty="0" smtClean="0"/>
              <a:t>Office of Legal Affairs</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354491"/>
          </a:xfrm>
          <a:prstGeom prst="rect">
            <a:avLst/>
          </a:prstGeom>
        </p:spPr>
        <p:txBody>
          <a:bodyPr wrap="square">
            <a:spAutoFit/>
          </a:bodyPr>
          <a:lstStyle/>
          <a:p>
            <a:pPr marL="457200" indent="-457200">
              <a:buFont typeface="+mj-lt"/>
              <a:buAutoNum type="arabicPeriod" startAt="3"/>
            </a:pPr>
            <a:r>
              <a:rPr lang="en-US" dirty="0"/>
              <a:t>An employer must honor requests to use comp time within a reasonable period of time, as long as the time off does not unduly disrupt </a:t>
            </a:r>
            <a:r>
              <a:rPr lang="en-US" dirty="0" smtClean="0"/>
              <a:t>operations.</a:t>
            </a:r>
          </a:p>
          <a:p>
            <a:pPr marL="457200" indent="-457200">
              <a:buFont typeface="+mj-lt"/>
              <a:buAutoNum type="arabicPeriod" startAt="3"/>
            </a:pPr>
            <a:endParaRPr lang="en-US" dirty="0"/>
          </a:p>
          <a:p>
            <a:pPr marL="457200" indent="-457200">
              <a:buFont typeface="+mj-lt"/>
              <a:buAutoNum type="arabicPeriod" startAt="3"/>
            </a:pPr>
            <a:r>
              <a:rPr lang="en-US" dirty="0" smtClean="0"/>
              <a:t>Pursuant </a:t>
            </a:r>
            <a:r>
              <a:rPr lang="en-US" dirty="0"/>
              <a:t>to North Carolina policy, the University should allow overtime compensation to be taken </a:t>
            </a:r>
            <a:r>
              <a:rPr lang="en-US" i="1" u="sng" dirty="0"/>
              <a:t>as soon as possible</a:t>
            </a:r>
            <a:r>
              <a:rPr lang="en-US" dirty="0" smtClean="0"/>
              <a:t>.</a:t>
            </a:r>
            <a:endParaRPr lang="en-US" dirty="0"/>
          </a:p>
        </p:txBody>
      </p:sp>
      <p:sp>
        <p:nvSpPr>
          <p:cNvPr id="3" name="TextBox 2"/>
          <p:cNvSpPr txBox="1"/>
          <p:nvPr/>
        </p:nvSpPr>
        <p:spPr>
          <a:xfrm>
            <a:off x="478642" y="1539959"/>
            <a:ext cx="4599937" cy="584776"/>
          </a:xfrm>
          <a:prstGeom prst="rect">
            <a:avLst/>
          </a:prstGeom>
          <a:noFill/>
        </p:spPr>
        <p:txBody>
          <a:bodyPr wrap="none" rtlCol="0">
            <a:spAutoFit/>
          </a:bodyPr>
          <a:lstStyle/>
          <a:p>
            <a:r>
              <a:rPr lang="en-US" sz="3200" b="1" dirty="0" smtClean="0"/>
              <a:t>COMPENSATION TIME</a:t>
            </a:r>
            <a:endParaRPr lang="en-US" sz="3200" b="1" dirty="0"/>
          </a:p>
        </p:txBody>
      </p:sp>
    </p:spTree>
    <p:extLst>
      <p:ext uri="{BB962C8B-B14F-4D97-AF65-F5344CB8AC3E}">
        <p14:creationId xmlns:p14="http://schemas.microsoft.com/office/powerpoint/2010/main" val="4274237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031325"/>
          </a:xfrm>
          <a:prstGeom prst="rect">
            <a:avLst/>
          </a:prstGeom>
        </p:spPr>
        <p:txBody>
          <a:bodyPr wrap="square">
            <a:spAutoFit/>
          </a:bodyPr>
          <a:lstStyle/>
          <a:p>
            <a:pPr marL="457200" indent="-457200">
              <a:buFont typeface="+mj-lt"/>
              <a:buAutoNum type="arabicPeriod" startAt="5"/>
            </a:pPr>
            <a:r>
              <a:rPr lang="en-US" dirty="0" smtClean="0"/>
              <a:t>Pursuant </a:t>
            </a:r>
            <a:r>
              <a:rPr lang="en-US" dirty="0"/>
              <a:t>to North Carolina policy, </a:t>
            </a:r>
            <a:r>
              <a:rPr lang="en-US" dirty="0" smtClean="0"/>
              <a:t>nonexempt </a:t>
            </a:r>
            <a:r>
              <a:rPr lang="en-US" dirty="0"/>
              <a:t>employees shall take their compensatory leave </a:t>
            </a:r>
            <a:r>
              <a:rPr lang="en-US" u="sng" dirty="0"/>
              <a:t>within twelve months</a:t>
            </a:r>
            <a:r>
              <a:rPr lang="en-US" dirty="0"/>
              <a:t> from the date the work was performed. </a:t>
            </a:r>
            <a:endParaRPr lang="en-US" dirty="0" smtClean="0"/>
          </a:p>
          <a:p>
            <a:pPr marL="457200" indent="-457200">
              <a:buFont typeface="+mj-lt"/>
              <a:buAutoNum type="arabicPeriod" startAt="5"/>
            </a:pPr>
            <a:endParaRPr lang="en-US" dirty="0"/>
          </a:p>
          <a:p>
            <a:pPr marL="457200" indent="-457200">
              <a:buFont typeface="+mj-lt"/>
              <a:buAutoNum type="arabicPeriod" startAt="5"/>
            </a:pPr>
            <a:r>
              <a:rPr lang="en-US" dirty="0" smtClean="0"/>
              <a:t>Moreover, if </a:t>
            </a:r>
            <a:r>
              <a:rPr lang="en-US" dirty="0"/>
              <a:t>comp time is not taken within 365 days, the time shall be paid out in the employee’s next paycheck</a:t>
            </a:r>
            <a:r>
              <a:rPr lang="en-US" dirty="0" smtClean="0"/>
              <a:t>.</a:t>
            </a:r>
            <a:endParaRPr lang="en-US" dirty="0"/>
          </a:p>
        </p:txBody>
      </p:sp>
      <p:sp>
        <p:nvSpPr>
          <p:cNvPr id="3" name="TextBox 2"/>
          <p:cNvSpPr txBox="1"/>
          <p:nvPr/>
        </p:nvSpPr>
        <p:spPr>
          <a:xfrm>
            <a:off x="478642" y="1539959"/>
            <a:ext cx="4599937" cy="584776"/>
          </a:xfrm>
          <a:prstGeom prst="rect">
            <a:avLst/>
          </a:prstGeom>
          <a:noFill/>
        </p:spPr>
        <p:txBody>
          <a:bodyPr wrap="none" rtlCol="0">
            <a:spAutoFit/>
          </a:bodyPr>
          <a:lstStyle/>
          <a:p>
            <a:r>
              <a:rPr lang="en-US" sz="3200" b="1" dirty="0" smtClean="0"/>
              <a:t>COMPENSATION TIME</a:t>
            </a:r>
            <a:endParaRPr lang="en-US" sz="3200" b="1" dirty="0"/>
          </a:p>
        </p:txBody>
      </p:sp>
    </p:spTree>
    <p:extLst>
      <p:ext uri="{BB962C8B-B14F-4D97-AF65-F5344CB8AC3E}">
        <p14:creationId xmlns:p14="http://schemas.microsoft.com/office/powerpoint/2010/main" val="1158831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031325"/>
          </a:xfrm>
          <a:prstGeom prst="rect">
            <a:avLst/>
          </a:prstGeom>
        </p:spPr>
        <p:txBody>
          <a:bodyPr wrap="square">
            <a:spAutoFit/>
          </a:bodyPr>
          <a:lstStyle/>
          <a:p>
            <a:r>
              <a:rPr lang="en-US" dirty="0" smtClean="0"/>
              <a:t>Employees </a:t>
            </a:r>
            <a:r>
              <a:rPr lang="en-US" dirty="0"/>
              <a:t>whose jobs are governed by the FLSA are either “exempt” or “nonexempt.</a:t>
            </a:r>
            <a:r>
              <a:rPr lang="en-US" dirty="0" smtClean="0"/>
              <a:t>”</a:t>
            </a:r>
          </a:p>
          <a:p>
            <a:endParaRPr lang="en-US" dirty="0"/>
          </a:p>
          <a:p>
            <a:pPr marL="342900" lvl="0" indent="-342900">
              <a:buFont typeface="Arial"/>
              <a:buChar char="•"/>
            </a:pPr>
            <a:r>
              <a:rPr lang="en-US" dirty="0"/>
              <a:t>Nonexempt employees are entitled to overtime pay</a:t>
            </a:r>
            <a:r>
              <a:rPr lang="en-US" dirty="0" smtClean="0"/>
              <a:t>.</a:t>
            </a:r>
          </a:p>
          <a:p>
            <a:pPr lvl="0"/>
            <a:endParaRPr lang="en-US" dirty="0"/>
          </a:p>
          <a:p>
            <a:pPr marL="342900" lvl="0" indent="-342900">
              <a:buFont typeface="Arial"/>
              <a:buChar char="•"/>
            </a:pPr>
            <a:r>
              <a:rPr lang="en-US" dirty="0"/>
              <a:t>Exempt employees are not</a:t>
            </a:r>
            <a:r>
              <a:rPr lang="en-US" dirty="0" smtClean="0"/>
              <a:t>.</a:t>
            </a:r>
            <a:endParaRPr lang="en-US" dirty="0"/>
          </a:p>
        </p:txBody>
      </p:sp>
      <p:sp>
        <p:nvSpPr>
          <p:cNvPr id="3" name="TextBox 2"/>
          <p:cNvSpPr txBox="1"/>
          <p:nvPr/>
        </p:nvSpPr>
        <p:spPr>
          <a:xfrm>
            <a:off x="478642" y="1539959"/>
            <a:ext cx="5109692" cy="584776"/>
          </a:xfrm>
          <a:prstGeom prst="rect">
            <a:avLst/>
          </a:prstGeom>
          <a:noFill/>
        </p:spPr>
        <p:txBody>
          <a:bodyPr wrap="none" rtlCol="0">
            <a:spAutoFit/>
          </a:bodyPr>
          <a:lstStyle/>
          <a:p>
            <a:r>
              <a:rPr lang="en-US" sz="3200" b="1" dirty="0" smtClean="0"/>
              <a:t>EXEMPT or NONEXEMPT</a:t>
            </a:r>
            <a:endParaRPr lang="en-US" sz="3200" b="1" dirty="0"/>
          </a:p>
        </p:txBody>
      </p:sp>
    </p:spTree>
    <p:extLst>
      <p:ext uri="{BB962C8B-B14F-4D97-AF65-F5344CB8AC3E}">
        <p14:creationId xmlns:p14="http://schemas.microsoft.com/office/powerpoint/2010/main" val="4032208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354491"/>
          </a:xfrm>
          <a:prstGeom prst="rect">
            <a:avLst/>
          </a:prstGeom>
        </p:spPr>
        <p:txBody>
          <a:bodyPr wrap="square">
            <a:spAutoFit/>
          </a:bodyPr>
          <a:lstStyle/>
          <a:p>
            <a:r>
              <a:rPr lang="en-US" dirty="0" smtClean="0"/>
              <a:t>With </a:t>
            </a:r>
            <a:r>
              <a:rPr lang="en-US" dirty="0"/>
              <a:t>few exceptions, to be exempt an employee </a:t>
            </a:r>
            <a:r>
              <a:rPr lang="en-US" dirty="0" smtClean="0"/>
              <a:t>must</a:t>
            </a:r>
          </a:p>
          <a:p>
            <a:endParaRPr lang="en-US" dirty="0" smtClean="0"/>
          </a:p>
          <a:p>
            <a:pPr marL="457200" indent="-457200">
              <a:buAutoNum type="alphaLcParenBoth"/>
            </a:pPr>
            <a:r>
              <a:rPr lang="en-US" dirty="0" smtClean="0"/>
              <a:t>be </a:t>
            </a:r>
            <a:r>
              <a:rPr lang="en-US" dirty="0"/>
              <a:t>paid at least $455 per week ($23,600 per year), </a:t>
            </a:r>
            <a:r>
              <a:rPr lang="en-US" dirty="0" smtClean="0"/>
              <a:t>and</a:t>
            </a:r>
          </a:p>
          <a:p>
            <a:pPr marL="457200" indent="-457200">
              <a:buAutoNum type="alphaLcParenBoth"/>
            </a:pPr>
            <a:r>
              <a:rPr lang="en-US" dirty="0" smtClean="0"/>
              <a:t>be </a:t>
            </a:r>
            <a:r>
              <a:rPr lang="en-US" dirty="0"/>
              <a:t>paid on a salary basis, and </a:t>
            </a:r>
            <a:r>
              <a:rPr lang="en-US" dirty="0" smtClean="0"/>
              <a:t>also</a:t>
            </a:r>
          </a:p>
          <a:p>
            <a:pPr marL="457200" indent="-457200">
              <a:buAutoNum type="alphaLcParenBoth"/>
            </a:pPr>
            <a:r>
              <a:rPr lang="en-US" dirty="0" smtClean="0"/>
              <a:t>perform </a:t>
            </a:r>
            <a:r>
              <a:rPr lang="en-US" dirty="0"/>
              <a:t>exempt job </a:t>
            </a:r>
            <a:r>
              <a:rPr lang="en-US" dirty="0" smtClean="0"/>
              <a:t>duties.</a:t>
            </a:r>
          </a:p>
          <a:p>
            <a:pPr marL="457200" indent="-457200">
              <a:buAutoNum type="alphaLcParenBoth"/>
            </a:pPr>
            <a:endParaRPr lang="en-US" dirty="0"/>
          </a:p>
          <a:p>
            <a:r>
              <a:rPr lang="en-US" dirty="0" smtClean="0"/>
              <a:t>Most </a:t>
            </a:r>
            <a:r>
              <a:rPr lang="en-US" dirty="0"/>
              <a:t>employees must meet all </a:t>
            </a:r>
            <a:r>
              <a:rPr lang="en-US" u="sng" dirty="0"/>
              <a:t>three</a:t>
            </a:r>
            <a:r>
              <a:rPr lang="en-US" dirty="0"/>
              <a:t> “tests” to be exempt</a:t>
            </a:r>
            <a:r>
              <a:rPr lang="en-US" dirty="0" smtClean="0"/>
              <a:t>.</a:t>
            </a:r>
            <a:endParaRPr lang="en-US" dirty="0"/>
          </a:p>
        </p:txBody>
      </p:sp>
      <p:sp>
        <p:nvSpPr>
          <p:cNvPr id="3" name="TextBox 2"/>
          <p:cNvSpPr txBox="1"/>
          <p:nvPr/>
        </p:nvSpPr>
        <p:spPr>
          <a:xfrm>
            <a:off x="478642" y="1539959"/>
            <a:ext cx="6182702" cy="584776"/>
          </a:xfrm>
          <a:prstGeom prst="rect">
            <a:avLst/>
          </a:prstGeom>
          <a:noFill/>
        </p:spPr>
        <p:txBody>
          <a:bodyPr wrap="none" rtlCol="0">
            <a:spAutoFit/>
          </a:bodyPr>
          <a:lstStyle/>
          <a:p>
            <a:r>
              <a:rPr lang="en-US" sz="3200" b="1" dirty="0" smtClean="0"/>
              <a:t>Which employees are exempt?</a:t>
            </a:r>
            <a:endParaRPr lang="en-US" sz="3200" b="1" dirty="0"/>
          </a:p>
        </p:txBody>
      </p:sp>
    </p:spTree>
    <p:extLst>
      <p:ext uri="{BB962C8B-B14F-4D97-AF65-F5344CB8AC3E}">
        <p14:creationId xmlns:p14="http://schemas.microsoft.com/office/powerpoint/2010/main" val="196535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3000821"/>
          </a:xfrm>
          <a:prstGeom prst="rect">
            <a:avLst/>
          </a:prstGeom>
        </p:spPr>
        <p:txBody>
          <a:bodyPr wrap="square">
            <a:spAutoFit/>
          </a:bodyPr>
          <a:lstStyle/>
          <a:p>
            <a:r>
              <a:rPr lang="en-US" sz="2400" dirty="0" smtClean="0"/>
              <a:t>The </a:t>
            </a:r>
            <a:r>
              <a:rPr lang="en-US" sz="2400" dirty="0"/>
              <a:t>most well-known and commonly used of the dozens of FLSA exemptions are the so-called “white collar” exemptions </a:t>
            </a:r>
            <a:r>
              <a:rPr lang="en-US" sz="2400" dirty="0" smtClean="0"/>
              <a:t>for three categories of employees:</a:t>
            </a:r>
          </a:p>
          <a:p>
            <a:endParaRPr lang="en-US" sz="2400" dirty="0" smtClean="0"/>
          </a:p>
          <a:p>
            <a:pPr marL="854130" lvl="1" indent="-342900">
              <a:buFont typeface="Arial"/>
              <a:buChar char="•"/>
            </a:pPr>
            <a:r>
              <a:rPr lang="en-US" sz="2400" dirty="0"/>
              <a:t>E</a:t>
            </a:r>
            <a:r>
              <a:rPr lang="en-US" sz="2400" dirty="0" smtClean="0"/>
              <a:t>xecutive</a:t>
            </a:r>
          </a:p>
          <a:p>
            <a:pPr marL="854130" lvl="1" indent="-342900">
              <a:buFont typeface="Arial"/>
              <a:buChar char="•"/>
            </a:pPr>
            <a:r>
              <a:rPr lang="en-US" sz="2400" dirty="0" smtClean="0"/>
              <a:t>Administrative, and</a:t>
            </a:r>
          </a:p>
          <a:p>
            <a:pPr marL="854130" lvl="1" indent="-342900">
              <a:buFont typeface="Arial"/>
              <a:buChar char="•"/>
            </a:pPr>
            <a:r>
              <a:rPr lang="en-US" sz="2400" dirty="0"/>
              <a:t>P</a:t>
            </a:r>
            <a:r>
              <a:rPr lang="en-US" sz="2400" dirty="0" smtClean="0"/>
              <a:t>rofessional. </a:t>
            </a:r>
            <a:endParaRPr lang="en-US" sz="2400" dirty="0"/>
          </a:p>
          <a:p>
            <a:endParaRPr lang="en-US" dirty="0"/>
          </a:p>
        </p:txBody>
      </p:sp>
      <p:sp>
        <p:nvSpPr>
          <p:cNvPr id="3" name="TextBox 2"/>
          <p:cNvSpPr txBox="1"/>
          <p:nvPr/>
        </p:nvSpPr>
        <p:spPr>
          <a:xfrm>
            <a:off x="478642" y="1539959"/>
            <a:ext cx="6272470" cy="584776"/>
          </a:xfrm>
          <a:prstGeom prst="rect">
            <a:avLst/>
          </a:prstGeom>
          <a:noFill/>
        </p:spPr>
        <p:txBody>
          <a:bodyPr wrap="none" rtlCol="0">
            <a:spAutoFit/>
          </a:bodyPr>
          <a:lstStyle/>
          <a:p>
            <a:r>
              <a:rPr lang="en-US" sz="3200" b="1" dirty="0" smtClean="0"/>
              <a:t>The “White Collar” Exemptions</a:t>
            </a:r>
            <a:endParaRPr lang="en-US" sz="3200" b="1" dirty="0"/>
          </a:p>
        </p:txBody>
      </p:sp>
    </p:spTree>
    <p:extLst>
      <p:ext uri="{BB962C8B-B14F-4D97-AF65-F5344CB8AC3E}">
        <p14:creationId xmlns:p14="http://schemas.microsoft.com/office/powerpoint/2010/main" val="376396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1569660"/>
          </a:xfrm>
          <a:prstGeom prst="rect">
            <a:avLst/>
          </a:prstGeom>
        </p:spPr>
        <p:txBody>
          <a:bodyPr wrap="square">
            <a:spAutoFit/>
          </a:bodyPr>
          <a:lstStyle/>
          <a:p>
            <a:pPr marL="342900" lvl="0" indent="-342900">
              <a:buFont typeface="Arial"/>
              <a:buChar char="•"/>
            </a:pPr>
            <a:r>
              <a:rPr lang="en-US" sz="2400" dirty="0"/>
              <a:t>must be paid a minimum of $455/week  </a:t>
            </a:r>
            <a:r>
              <a:rPr lang="en-US" sz="2400" dirty="0" smtClean="0"/>
              <a:t>      ($</a:t>
            </a:r>
            <a:r>
              <a:rPr lang="en-US" sz="2400" dirty="0"/>
              <a:t>23,600/year</a:t>
            </a:r>
            <a:r>
              <a:rPr lang="en-US" sz="2400" dirty="0" smtClean="0"/>
              <a:t>)</a:t>
            </a:r>
          </a:p>
          <a:p>
            <a:pPr lvl="0"/>
            <a:endParaRPr lang="en-US" sz="2400" dirty="0"/>
          </a:p>
          <a:p>
            <a:pPr marL="342900" lvl="0" indent="-342900">
              <a:buFont typeface="Arial"/>
              <a:buChar char="•"/>
            </a:pPr>
            <a:r>
              <a:rPr lang="en-US" sz="2400" dirty="0"/>
              <a:t>employees paid less are </a:t>
            </a:r>
            <a:r>
              <a:rPr lang="en-US" sz="2400" dirty="0" smtClean="0"/>
              <a:t>nonexempt</a:t>
            </a:r>
            <a:endParaRPr lang="en-US" sz="2400" dirty="0"/>
          </a:p>
        </p:txBody>
      </p:sp>
      <p:sp>
        <p:nvSpPr>
          <p:cNvPr id="3" name="TextBox 2"/>
          <p:cNvSpPr txBox="1"/>
          <p:nvPr/>
        </p:nvSpPr>
        <p:spPr>
          <a:xfrm>
            <a:off x="478642" y="1539959"/>
            <a:ext cx="3507491" cy="584776"/>
          </a:xfrm>
          <a:prstGeom prst="rect">
            <a:avLst/>
          </a:prstGeom>
          <a:noFill/>
        </p:spPr>
        <p:txBody>
          <a:bodyPr wrap="none" rtlCol="0">
            <a:spAutoFit/>
          </a:bodyPr>
          <a:lstStyle/>
          <a:p>
            <a:r>
              <a:rPr lang="en-US" sz="3200" b="1" dirty="0" smtClean="0"/>
              <a:t>Salary Level Test</a:t>
            </a:r>
            <a:endParaRPr lang="en-US" sz="3200" b="1" dirty="0"/>
          </a:p>
        </p:txBody>
      </p:sp>
      <p:sp>
        <p:nvSpPr>
          <p:cNvPr id="4" name="TextBox 3"/>
          <p:cNvSpPr txBox="1"/>
          <p:nvPr/>
        </p:nvSpPr>
        <p:spPr>
          <a:xfrm>
            <a:off x="6980780" y="785729"/>
            <a:ext cx="1176975" cy="461665"/>
          </a:xfrm>
          <a:prstGeom prst="rect">
            <a:avLst/>
          </a:prstGeom>
          <a:noFill/>
        </p:spPr>
        <p:txBody>
          <a:bodyPr wrap="none" rtlCol="0">
            <a:spAutoFit/>
          </a:bodyPr>
          <a:lstStyle/>
          <a:p>
            <a:r>
              <a:rPr lang="en-US" sz="2400" u="sng" dirty="0" smtClean="0"/>
              <a:t>Test #1</a:t>
            </a:r>
            <a:endParaRPr lang="en-US" sz="2400" u="sng" dirty="0"/>
          </a:p>
        </p:txBody>
      </p:sp>
    </p:spTree>
    <p:extLst>
      <p:ext uri="{BB962C8B-B14F-4D97-AF65-F5344CB8AC3E}">
        <p14:creationId xmlns:p14="http://schemas.microsoft.com/office/powerpoint/2010/main" val="1239745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238" y="2146434"/>
            <a:ext cx="7696200" cy="3416320"/>
          </a:xfrm>
          <a:prstGeom prst="rect">
            <a:avLst/>
          </a:prstGeom>
        </p:spPr>
        <p:txBody>
          <a:bodyPr wrap="square">
            <a:spAutoFit/>
          </a:bodyPr>
          <a:lstStyle/>
          <a:p>
            <a:r>
              <a:rPr lang="en-US" sz="2400" dirty="0" smtClean="0"/>
              <a:t>An exempt employee </a:t>
            </a:r>
            <a:r>
              <a:rPr lang="en-US" sz="2400" dirty="0"/>
              <a:t>is paid on a salary basis </a:t>
            </a:r>
            <a:r>
              <a:rPr lang="en-US" sz="2400" dirty="0" smtClean="0"/>
              <a:t>…</a:t>
            </a:r>
          </a:p>
          <a:p>
            <a:endParaRPr lang="en-US" sz="2400" dirty="0"/>
          </a:p>
          <a:p>
            <a:pPr marL="342900" lvl="0" indent="-342900">
              <a:buFont typeface="Arial"/>
              <a:buChar char="•"/>
            </a:pPr>
            <a:r>
              <a:rPr lang="en-US" sz="2400" dirty="0"/>
              <a:t>For any week in which work is </a:t>
            </a:r>
            <a:r>
              <a:rPr lang="en-US" sz="2400" dirty="0" smtClean="0"/>
              <a:t>performed</a:t>
            </a:r>
          </a:p>
          <a:p>
            <a:pPr marL="342900" lvl="0" indent="-342900">
              <a:buFont typeface="Arial"/>
              <a:buChar char="•"/>
            </a:pPr>
            <a:endParaRPr lang="en-US" sz="2400" dirty="0"/>
          </a:p>
          <a:p>
            <a:pPr marL="342900" lvl="0" indent="-342900">
              <a:buFont typeface="Arial"/>
              <a:buChar char="•"/>
            </a:pPr>
            <a:r>
              <a:rPr lang="en-US" sz="2400" dirty="0"/>
              <a:t>Employee receives a fixed, guaranteed amount of </a:t>
            </a:r>
            <a:r>
              <a:rPr lang="en-US" sz="2400" dirty="0" smtClean="0"/>
              <a:t>pay</a:t>
            </a:r>
          </a:p>
          <a:p>
            <a:pPr lvl="0"/>
            <a:endParaRPr lang="en-US" sz="2400" dirty="0"/>
          </a:p>
          <a:p>
            <a:pPr marL="342900" lvl="0" indent="-342900">
              <a:buFont typeface="Arial"/>
              <a:buChar char="•"/>
            </a:pPr>
            <a:r>
              <a:rPr lang="en-US" sz="2400" dirty="0"/>
              <a:t>Pay not subject to reduction regardless of the quality or quantity of work, or of </a:t>
            </a:r>
            <a:r>
              <a:rPr lang="en-US" sz="2400" dirty="0" smtClean="0"/>
              <a:t>the hours worked</a:t>
            </a:r>
            <a:endParaRPr lang="en-US" sz="2400" dirty="0"/>
          </a:p>
        </p:txBody>
      </p:sp>
      <p:sp>
        <p:nvSpPr>
          <p:cNvPr id="3" name="TextBox 2"/>
          <p:cNvSpPr txBox="1"/>
          <p:nvPr/>
        </p:nvSpPr>
        <p:spPr>
          <a:xfrm>
            <a:off x="505349" y="1523209"/>
            <a:ext cx="3553176" cy="584776"/>
          </a:xfrm>
          <a:prstGeom prst="rect">
            <a:avLst/>
          </a:prstGeom>
          <a:noFill/>
        </p:spPr>
        <p:txBody>
          <a:bodyPr wrap="none" rtlCol="0">
            <a:spAutoFit/>
          </a:bodyPr>
          <a:lstStyle/>
          <a:p>
            <a:r>
              <a:rPr lang="en-US" sz="3200" b="1" dirty="0" smtClean="0"/>
              <a:t>Salary Basis Test</a:t>
            </a:r>
          </a:p>
        </p:txBody>
      </p:sp>
      <p:sp>
        <p:nvSpPr>
          <p:cNvPr id="4" name="TextBox 3"/>
          <p:cNvSpPr txBox="1"/>
          <p:nvPr/>
        </p:nvSpPr>
        <p:spPr>
          <a:xfrm>
            <a:off x="7086600" y="849684"/>
            <a:ext cx="1176975" cy="461665"/>
          </a:xfrm>
          <a:prstGeom prst="rect">
            <a:avLst/>
          </a:prstGeom>
          <a:noFill/>
        </p:spPr>
        <p:txBody>
          <a:bodyPr wrap="none" rtlCol="0">
            <a:spAutoFit/>
          </a:bodyPr>
          <a:lstStyle/>
          <a:p>
            <a:r>
              <a:rPr lang="en-US" sz="2400" u="sng" dirty="0" smtClean="0"/>
              <a:t>Test #2</a:t>
            </a:r>
            <a:endParaRPr lang="en-US" sz="2400" u="sng" dirty="0"/>
          </a:p>
        </p:txBody>
      </p:sp>
    </p:spTree>
    <p:extLst>
      <p:ext uri="{BB962C8B-B14F-4D97-AF65-F5344CB8AC3E}">
        <p14:creationId xmlns:p14="http://schemas.microsoft.com/office/powerpoint/2010/main" val="3512692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631490"/>
          </a:xfrm>
          <a:prstGeom prst="rect">
            <a:avLst/>
          </a:prstGeom>
        </p:spPr>
        <p:txBody>
          <a:bodyPr wrap="square">
            <a:spAutoFit/>
          </a:bodyPr>
          <a:lstStyle/>
          <a:p>
            <a:pPr marL="342900" lvl="0" indent="-342900">
              <a:buFont typeface="Arial"/>
              <a:buChar char="•"/>
            </a:pPr>
            <a:r>
              <a:rPr lang="en-US" sz="2400" dirty="0" smtClean="0"/>
              <a:t>Executive</a:t>
            </a:r>
            <a:endParaRPr lang="en-US" sz="2400" dirty="0"/>
          </a:p>
          <a:p>
            <a:pPr marL="342900" lvl="0" indent="-342900">
              <a:buFont typeface="Arial"/>
              <a:buChar char="•"/>
            </a:pPr>
            <a:r>
              <a:rPr lang="en-US" sz="2400" dirty="0"/>
              <a:t>Administrative</a:t>
            </a:r>
          </a:p>
          <a:p>
            <a:pPr marL="342900" lvl="0" indent="-342900">
              <a:buFont typeface="Arial"/>
              <a:buChar char="•"/>
            </a:pPr>
            <a:r>
              <a:rPr lang="en-US" sz="2400" dirty="0"/>
              <a:t>Professional: Learned and </a:t>
            </a:r>
            <a:r>
              <a:rPr lang="en-US" sz="2400" dirty="0" smtClean="0"/>
              <a:t>Creative</a:t>
            </a:r>
          </a:p>
          <a:p>
            <a:pPr lvl="0"/>
            <a:endParaRPr lang="en-US" sz="2400" dirty="0"/>
          </a:p>
          <a:p>
            <a:r>
              <a:rPr lang="en-US" sz="2400" dirty="0"/>
              <a:t>There </a:t>
            </a:r>
            <a:r>
              <a:rPr lang="en-US" sz="2400" dirty="0" smtClean="0"/>
              <a:t>are </a:t>
            </a:r>
            <a:r>
              <a:rPr lang="en-US" sz="2400" dirty="0"/>
              <a:t>typical </a:t>
            </a:r>
            <a:r>
              <a:rPr lang="en-US" sz="2400" dirty="0" smtClean="0"/>
              <a:t>job duties for each of these </a:t>
            </a:r>
            <a:r>
              <a:rPr lang="en-US" sz="2400" dirty="0"/>
              <a:t>white </a:t>
            </a:r>
            <a:r>
              <a:rPr lang="en-US" sz="2400" dirty="0" smtClean="0"/>
              <a:t>collar categories.</a:t>
            </a:r>
            <a:endParaRPr lang="en-US" sz="2400" dirty="0"/>
          </a:p>
          <a:p>
            <a:pPr lvl="0"/>
            <a:endParaRPr lang="en-US" dirty="0"/>
          </a:p>
        </p:txBody>
      </p:sp>
      <p:sp>
        <p:nvSpPr>
          <p:cNvPr id="3" name="TextBox 2"/>
          <p:cNvSpPr txBox="1"/>
          <p:nvPr/>
        </p:nvSpPr>
        <p:spPr>
          <a:xfrm>
            <a:off x="478642" y="1539959"/>
            <a:ext cx="5923617" cy="584776"/>
          </a:xfrm>
          <a:prstGeom prst="rect">
            <a:avLst/>
          </a:prstGeom>
          <a:noFill/>
        </p:spPr>
        <p:txBody>
          <a:bodyPr wrap="none" rtlCol="0">
            <a:spAutoFit/>
          </a:bodyPr>
          <a:lstStyle/>
          <a:p>
            <a:r>
              <a:rPr lang="en-US" sz="3200" b="1" dirty="0" smtClean="0"/>
              <a:t>Duties Tests by Job Category</a:t>
            </a:r>
            <a:endParaRPr lang="en-US" sz="3200" b="1" dirty="0"/>
          </a:p>
        </p:txBody>
      </p:sp>
      <p:sp>
        <p:nvSpPr>
          <p:cNvPr id="5" name="TextBox 4"/>
          <p:cNvSpPr txBox="1"/>
          <p:nvPr/>
        </p:nvSpPr>
        <p:spPr>
          <a:xfrm>
            <a:off x="7086600" y="762000"/>
            <a:ext cx="1176975" cy="461665"/>
          </a:xfrm>
          <a:prstGeom prst="rect">
            <a:avLst/>
          </a:prstGeom>
          <a:noFill/>
        </p:spPr>
        <p:txBody>
          <a:bodyPr wrap="none" rtlCol="0">
            <a:spAutoFit/>
          </a:bodyPr>
          <a:lstStyle/>
          <a:p>
            <a:r>
              <a:rPr lang="en-US" sz="2400" u="sng" dirty="0" smtClean="0"/>
              <a:t>Test #3</a:t>
            </a:r>
            <a:endParaRPr lang="en-US" sz="2400" u="sng" dirty="0"/>
          </a:p>
        </p:txBody>
      </p:sp>
    </p:spTree>
    <p:extLst>
      <p:ext uri="{BB962C8B-B14F-4D97-AF65-F5344CB8AC3E}">
        <p14:creationId xmlns:p14="http://schemas.microsoft.com/office/powerpoint/2010/main" val="139464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5395"/>
            <a:ext cx="5041564" cy="584776"/>
          </a:xfrm>
          <a:prstGeom prst="rect">
            <a:avLst/>
          </a:prstGeom>
        </p:spPr>
        <p:txBody>
          <a:bodyPr wrap="none">
            <a:spAutoFit/>
          </a:bodyPr>
          <a:lstStyle/>
          <a:p>
            <a:pPr algn="ctr"/>
            <a:r>
              <a:rPr lang="en-US" sz="3200" b="1" dirty="0" smtClean="0"/>
              <a:t>EXECUTIVE EXEMPTION</a:t>
            </a:r>
            <a:endParaRPr lang="en-US" sz="3200" b="1" dirty="0"/>
          </a:p>
        </p:txBody>
      </p:sp>
      <p:sp>
        <p:nvSpPr>
          <p:cNvPr id="3" name="Rectangle 2"/>
          <p:cNvSpPr/>
          <p:nvPr/>
        </p:nvSpPr>
        <p:spPr>
          <a:xfrm>
            <a:off x="304800" y="2209800"/>
            <a:ext cx="8153400" cy="3046988"/>
          </a:xfrm>
          <a:prstGeom prst="rect">
            <a:avLst/>
          </a:prstGeom>
        </p:spPr>
        <p:txBody>
          <a:bodyPr wrap="square">
            <a:spAutoFit/>
          </a:bodyPr>
          <a:lstStyle/>
          <a:p>
            <a:pPr marL="342900" indent="-342900">
              <a:buFont typeface="Arial" panose="020B0604020202020204" pitchFamily="34" charset="0"/>
              <a:buChar char="•"/>
            </a:pPr>
            <a:r>
              <a:rPr lang="en-US" sz="2400" dirty="0" smtClean="0"/>
              <a:t>Primary </a:t>
            </a:r>
            <a:r>
              <a:rPr lang="en-US" sz="2400" dirty="0"/>
              <a:t>duty of managing the enterprise, department or </a:t>
            </a:r>
            <a:r>
              <a:rPr lang="en-US" sz="2400" dirty="0" smtClean="0"/>
              <a:t>division</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a:t>Regularly directs two or more </a:t>
            </a:r>
            <a:r>
              <a:rPr lang="en-US" sz="2400" dirty="0" smtClean="0"/>
              <a:t>employees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Must </a:t>
            </a:r>
            <a:r>
              <a:rPr lang="en-US" sz="2400" dirty="0"/>
              <a:t>possess the authority to hire, fire, or otherwise affect the status of other employees or to recommend such </a:t>
            </a:r>
            <a:r>
              <a:rPr lang="en-US" sz="2400" dirty="0" smtClean="0"/>
              <a:t>action</a:t>
            </a:r>
            <a:endParaRPr lang="en-US" sz="2400" dirty="0"/>
          </a:p>
        </p:txBody>
      </p:sp>
    </p:spTree>
    <p:extLst>
      <p:ext uri="{BB962C8B-B14F-4D97-AF65-F5344CB8AC3E}">
        <p14:creationId xmlns:p14="http://schemas.microsoft.com/office/powerpoint/2010/main" val="5976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522223"/>
            <a:ext cx="6173284" cy="584776"/>
          </a:xfrm>
          <a:prstGeom prst="rect">
            <a:avLst/>
          </a:prstGeom>
        </p:spPr>
        <p:txBody>
          <a:bodyPr wrap="none">
            <a:spAutoFit/>
          </a:bodyPr>
          <a:lstStyle/>
          <a:p>
            <a:pPr algn="ctr"/>
            <a:r>
              <a:rPr lang="en-US" sz="3200" b="1" dirty="0" smtClean="0"/>
              <a:t>ADMINISTRATIVE EXEMPTION</a:t>
            </a:r>
            <a:endParaRPr lang="en-US" sz="3200" b="1" dirty="0"/>
          </a:p>
        </p:txBody>
      </p:sp>
      <p:sp>
        <p:nvSpPr>
          <p:cNvPr id="3" name="Rectangle 2"/>
          <p:cNvSpPr/>
          <p:nvPr/>
        </p:nvSpPr>
        <p:spPr>
          <a:xfrm>
            <a:off x="304800" y="2209800"/>
            <a:ext cx="8153400" cy="3416320"/>
          </a:xfrm>
          <a:prstGeom prst="rect">
            <a:avLst/>
          </a:prstGeom>
        </p:spPr>
        <p:txBody>
          <a:bodyPr wrap="square">
            <a:spAutoFit/>
          </a:bodyPr>
          <a:lstStyle/>
          <a:p>
            <a:pPr marL="342900" indent="-342900">
              <a:buFont typeface="Arial"/>
              <a:buChar char="•"/>
            </a:pPr>
            <a:r>
              <a:rPr lang="en-US" sz="2400" dirty="0" smtClean="0"/>
              <a:t>Primary </a:t>
            </a:r>
            <a:r>
              <a:rPr lang="en-US" sz="2400" dirty="0"/>
              <a:t>duty of non-manual or office </a:t>
            </a:r>
            <a:r>
              <a:rPr lang="en-US" sz="2400" dirty="0" smtClean="0"/>
              <a:t>work</a:t>
            </a:r>
          </a:p>
          <a:p>
            <a:endParaRPr lang="en-US" sz="2400" dirty="0"/>
          </a:p>
          <a:p>
            <a:pPr marL="342900" indent="-342900">
              <a:buFont typeface="Arial"/>
              <a:buChar char="•"/>
            </a:pPr>
            <a:r>
              <a:rPr lang="en-US" sz="2400" dirty="0"/>
              <a:t>Directly related to the management or general business operations of the employer or the employer’s customers (i.e., the University’s students</a:t>
            </a:r>
            <a:r>
              <a:rPr lang="en-US" sz="2400" dirty="0" smtClean="0"/>
              <a:t>)</a:t>
            </a:r>
          </a:p>
          <a:p>
            <a:endParaRPr lang="en-US" sz="2400" dirty="0"/>
          </a:p>
          <a:p>
            <a:pPr marL="342900" indent="-342900">
              <a:buFont typeface="Arial"/>
              <a:buChar char="•"/>
            </a:pPr>
            <a:r>
              <a:rPr lang="en-US" sz="2400" dirty="0"/>
              <a:t>Primary duty includes the exercise of discretion and independent judgment with respect to matters of </a:t>
            </a:r>
            <a:r>
              <a:rPr lang="en-US" sz="2400" dirty="0" smtClean="0"/>
              <a:t>significance</a:t>
            </a:r>
            <a:endParaRPr lang="en-US" sz="2400" dirty="0"/>
          </a:p>
        </p:txBody>
      </p:sp>
    </p:spTree>
    <p:extLst>
      <p:ext uri="{BB962C8B-B14F-4D97-AF65-F5344CB8AC3E}">
        <p14:creationId xmlns:p14="http://schemas.microsoft.com/office/powerpoint/2010/main" val="2563024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0289" y="1396424"/>
            <a:ext cx="3969356" cy="584776"/>
          </a:xfrm>
          <a:prstGeom prst="rect">
            <a:avLst/>
          </a:prstGeom>
        </p:spPr>
        <p:txBody>
          <a:bodyPr wrap="none">
            <a:spAutoFit/>
          </a:bodyPr>
          <a:lstStyle/>
          <a:p>
            <a:pPr algn="ctr"/>
            <a:r>
              <a:rPr lang="en-US" sz="3200" b="1" dirty="0" smtClean="0"/>
              <a:t>Opening Questions</a:t>
            </a:r>
            <a:endParaRPr lang="en-US" sz="3200" b="1" dirty="0"/>
          </a:p>
        </p:txBody>
      </p:sp>
      <p:sp>
        <p:nvSpPr>
          <p:cNvPr id="3" name="Rectangle 2"/>
          <p:cNvSpPr/>
          <p:nvPr/>
        </p:nvSpPr>
        <p:spPr>
          <a:xfrm>
            <a:off x="228600" y="2004295"/>
            <a:ext cx="8153400" cy="3416320"/>
          </a:xfrm>
          <a:prstGeom prst="rect">
            <a:avLst/>
          </a:prstGeom>
        </p:spPr>
        <p:txBody>
          <a:bodyPr wrap="square">
            <a:spAutoFit/>
          </a:bodyPr>
          <a:lstStyle/>
          <a:p>
            <a:pPr marL="457200" indent="-457200">
              <a:buFont typeface="+mj-lt"/>
              <a:buAutoNum type="arabicPeriod"/>
            </a:pPr>
            <a:r>
              <a:rPr lang="en-US" sz="2400" dirty="0" smtClean="0"/>
              <a:t>Should all University employees understand the basics of the Fair Labor Standards Act (FLSA</a:t>
            </a:r>
            <a:r>
              <a:rPr lang="en-US" sz="2400" dirty="0" smtClean="0"/>
              <a:t>)?</a:t>
            </a:r>
          </a:p>
          <a:p>
            <a:pPr marL="457200" indent="-457200">
              <a:buFont typeface="+mj-lt"/>
              <a:buAutoNum type="arabicPeriod"/>
            </a:pPr>
            <a:endParaRPr lang="en-US" sz="2400" dirty="0" smtClean="0"/>
          </a:p>
          <a:p>
            <a:pPr marL="457200" indent="-457200">
              <a:buFont typeface="+mj-lt"/>
              <a:buAutoNum type="arabicPeriod"/>
            </a:pPr>
            <a:r>
              <a:rPr lang="en-US" sz="2400" dirty="0" smtClean="0"/>
              <a:t>Are </a:t>
            </a:r>
            <a:r>
              <a:rPr lang="en-US" sz="2400" dirty="0" smtClean="0"/>
              <a:t>there negative consequences if we fail to comply with the </a:t>
            </a:r>
            <a:r>
              <a:rPr lang="en-US" sz="2400" smtClean="0"/>
              <a:t>FLSA?</a:t>
            </a:r>
          </a:p>
          <a:p>
            <a:pPr marL="457200" indent="-457200">
              <a:buFont typeface="+mj-lt"/>
              <a:buAutoNum type="arabicPeriod"/>
            </a:pPr>
            <a:endParaRPr lang="en-US" sz="2400" dirty="0" smtClean="0"/>
          </a:p>
          <a:p>
            <a:pPr marL="457200" indent="-457200">
              <a:buFont typeface="+mj-lt"/>
              <a:buAutoNum type="arabicPeriod"/>
            </a:pPr>
            <a:r>
              <a:rPr lang="en-US" sz="2400" dirty="0" smtClean="0"/>
              <a:t>Are </a:t>
            </a:r>
            <a:r>
              <a:rPr lang="en-US" sz="2400" dirty="0" smtClean="0"/>
              <a:t>there regulatory changes on the horizon that could result in some University employees being reclassified so they become eligible for overtime under the FLSA?</a:t>
            </a:r>
            <a:endParaRPr lang="en-US" sz="2400" dirty="0"/>
          </a:p>
        </p:txBody>
      </p:sp>
    </p:spTree>
    <p:extLst>
      <p:ext uri="{BB962C8B-B14F-4D97-AF65-F5344CB8AC3E}">
        <p14:creationId xmlns:p14="http://schemas.microsoft.com/office/powerpoint/2010/main" val="2787618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524000"/>
            <a:ext cx="5945858" cy="584776"/>
          </a:xfrm>
          <a:prstGeom prst="rect">
            <a:avLst/>
          </a:prstGeom>
        </p:spPr>
        <p:txBody>
          <a:bodyPr wrap="none">
            <a:spAutoFit/>
          </a:bodyPr>
          <a:lstStyle/>
          <a:p>
            <a:pPr algn="ctr"/>
            <a:r>
              <a:rPr lang="en-US" sz="3200" b="1" dirty="0" smtClean="0"/>
              <a:t>PROFESSIONAL EXEMPTION</a:t>
            </a:r>
            <a:endParaRPr lang="en-US" sz="3200" b="1" dirty="0"/>
          </a:p>
        </p:txBody>
      </p:sp>
      <p:sp>
        <p:nvSpPr>
          <p:cNvPr id="3" name="Rectangle 2"/>
          <p:cNvSpPr/>
          <p:nvPr/>
        </p:nvSpPr>
        <p:spPr>
          <a:xfrm>
            <a:off x="310473" y="2209800"/>
            <a:ext cx="8153400" cy="3600986"/>
          </a:xfrm>
          <a:prstGeom prst="rect">
            <a:avLst/>
          </a:prstGeom>
        </p:spPr>
        <p:txBody>
          <a:bodyPr wrap="square">
            <a:spAutoFit/>
          </a:bodyPr>
          <a:lstStyle/>
          <a:p>
            <a:r>
              <a:rPr lang="en-US" sz="2400" dirty="0" smtClean="0"/>
              <a:t>“Learned Professional”</a:t>
            </a:r>
          </a:p>
          <a:p>
            <a:endParaRPr lang="en-US" sz="2400" dirty="0"/>
          </a:p>
          <a:p>
            <a:pPr marL="342900" indent="-342900">
              <a:buFont typeface="Arial"/>
              <a:buChar char="•"/>
            </a:pPr>
            <a:r>
              <a:rPr lang="en-US" sz="2000" dirty="0" smtClean="0"/>
              <a:t>Primary </a:t>
            </a:r>
            <a:r>
              <a:rPr lang="en-US" sz="2000" dirty="0"/>
              <a:t>duty is performing work that requires advanced knowledge in a field of science or learning, customarily acquired by a prolonged course of specialized intellectual </a:t>
            </a:r>
            <a:r>
              <a:rPr lang="en-US" sz="2000" dirty="0" smtClean="0"/>
              <a:t>instruction</a:t>
            </a:r>
          </a:p>
          <a:p>
            <a:pPr marL="342900" indent="-342900">
              <a:buFont typeface="Arial"/>
              <a:buChar char="•"/>
            </a:pPr>
            <a:endParaRPr lang="en-US" sz="2000" dirty="0"/>
          </a:p>
          <a:p>
            <a:pPr marL="342900" indent="-342900">
              <a:buFont typeface="Arial"/>
              <a:buChar char="•"/>
            </a:pPr>
            <a:r>
              <a:rPr lang="en-US" sz="2000" dirty="0"/>
              <a:t>Work requires consistent exercise of discretion and </a:t>
            </a:r>
            <a:r>
              <a:rPr lang="en-US" sz="2000" dirty="0" smtClean="0"/>
              <a:t>judgment</a:t>
            </a:r>
          </a:p>
          <a:p>
            <a:endParaRPr lang="en-US" sz="2000" dirty="0"/>
          </a:p>
          <a:p>
            <a:pPr marL="342900" indent="-342900">
              <a:buFont typeface="Arial"/>
              <a:buChar char="•"/>
            </a:pPr>
            <a:r>
              <a:rPr lang="en-US" sz="2000" dirty="0"/>
              <a:t>Fields of science or learning from which degreed professionals qualify for this exemption: </a:t>
            </a:r>
            <a:r>
              <a:rPr lang="en-US" sz="2000" dirty="0" smtClean="0"/>
              <a:t>accounting</a:t>
            </a:r>
            <a:r>
              <a:rPr lang="en-US" sz="2000" dirty="0"/>
              <a:t>, engineering, medicine, law architecture, teaching, etc</a:t>
            </a:r>
            <a:r>
              <a:rPr lang="en-US" sz="2000" dirty="0" smtClean="0"/>
              <a:t>.</a:t>
            </a:r>
            <a:endParaRPr lang="en-US" sz="2000" dirty="0"/>
          </a:p>
        </p:txBody>
      </p:sp>
    </p:spTree>
    <p:extLst>
      <p:ext uri="{BB962C8B-B14F-4D97-AF65-F5344CB8AC3E}">
        <p14:creationId xmlns:p14="http://schemas.microsoft.com/office/powerpoint/2010/main" val="3916160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558769"/>
            <a:ext cx="5945858" cy="584776"/>
          </a:xfrm>
          <a:prstGeom prst="rect">
            <a:avLst/>
          </a:prstGeom>
        </p:spPr>
        <p:txBody>
          <a:bodyPr wrap="none">
            <a:spAutoFit/>
          </a:bodyPr>
          <a:lstStyle/>
          <a:p>
            <a:pPr algn="ctr"/>
            <a:r>
              <a:rPr lang="en-US" sz="3200" b="1" dirty="0" smtClean="0"/>
              <a:t>PROFESSIONAL EXEMPTION</a:t>
            </a:r>
            <a:endParaRPr lang="en-US" sz="3200" b="1" dirty="0"/>
          </a:p>
        </p:txBody>
      </p:sp>
      <p:sp>
        <p:nvSpPr>
          <p:cNvPr id="3" name="Rectangle 2"/>
          <p:cNvSpPr/>
          <p:nvPr/>
        </p:nvSpPr>
        <p:spPr>
          <a:xfrm>
            <a:off x="304800" y="2209800"/>
            <a:ext cx="8153400" cy="2308324"/>
          </a:xfrm>
          <a:prstGeom prst="rect">
            <a:avLst/>
          </a:prstGeom>
        </p:spPr>
        <p:txBody>
          <a:bodyPr wrap="square">
            <a:spAutoFit/>
          </a:bodyPr>
          <a:lstStyle/>
          <a:p>
            <a:r>
              <a:rPr lang="en-US" sz="2400" dirty="0" smtClean="0"/>
              <a:t>“Creative Professional”</a:t>
            </a:r>
          </a:p>
          <a:p>
            <a:endParaRPr lang="en-US" sz="2000" dirty="0" smtClean="0"/>
          </a:p>
          <a:p>
            <a:pPr marL="342900" indent="-342900">
              <a:buFont typeface="Arial"/>
              <a:buChar char="•"/>
            </a:pPr>
            <a:r>
              <a:rPr lang="en-US" sz="2000" dirty="0" smtClean="0"/>
              <a:t>Primary </a:t>
            </a:r>
            <a:r>
              <a:rPr lang="en-US" sz="2000" dirty="0"/>
              <a:t>duty requires invention, imagination, originality, or talent in a recognized field of artistic or creative </a:t>
            </a:r>
            <a:r>
              <a:rPr lang="en-US" sz="2000" dirty="0" smtClean="0"/>
              <a:t>endeavor</a:t>
            </a:r>
          </a:p>
          <a:p>
            <a:pPr marL="342900" indent="-342900">
              <a:buFont typeface="Arial"/>
              <a:buChar char="•"/>
            </a:pPr>
            <a:endParaRPr lang="en-US" sz="2000" dirty="0"/>
          </a:p>
          <a:p>
            <a:pPr marL="342900" indent="-342900">
              <a:buFont typeface="Arial"/>
              <a:buChar char="•"/>
            </a:pPr>
            <a:r>
              <a:rPr lang="en-US" sz="2000" dirty="0" smtClean="0"/>
              <a:t>Work </a:t>
            </a:r>
            <a:r>
              <a:rPr lang="en-US" sz="2000" dirty="0"/>
              <a:t>requires consistent exercise of discretion and judgment</a:t>
            </a:r>
          </a:p>
          <a:p>
            <a:pPr marL="342900" indent="-342900">
              <a:buFont typeface="Arial"/>
              <a:buChar char="•"/>
            </a:pPr>
            <a:endParaRPr lang="en-US" sz="2000" dirty="0"/>
          </a:p>
        </p:txBody>
      </p:sp>
    </p:spTree>
    <p:extLst>
      <p:ext uri="{BB962C8B-B14F-4D97-AF65-F5344CB8AC3E}">
        <p14:creationId xmlns:p14="http://schemas.microsoft.com/office/powerpoint/2010/main" val="209802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354491"/>
          </a:xfrm>
          <a:prstGeom prst="rect">
            <a:avLst/>
          </a:prstGeom>
        </p:spPr>
        <p:txBody>
          <a:bodyPr wrap="square">
            <a:spAutoFit/>
          </a:bodyPr>
          <a:lstStyle/>
          <a:p>
            <a:r>
              <a:rPr lang="en-US" dirty="0" smtClean="0"/>
              <a:t>Most </a:t>
            </a:r>
            <a:r>
              <a:rPr lang="en-US" dirty="0"/>
              <a:t>employees must meet all </a:t>
            </a:r>
            <a:r>
              <a:rPr lang="en-US" u="sng" dirty="0"/>
              <a:t>three</a:t>
            </a:r>
            <a:r>
              <a:rPr lang="en-US" dirty="0"/>
              <a:t> “tests” to be exempt.</a:t>
            </a:r>
          </a:p>
          <a:p>
            <a:endParaRPr lang="en-US" dirty="0" smtClean="0"/>
          </a:p>
          <a:p>
            <a:r>
              <a:rPr lang="en-US" dirty="0" smtClean="0"/>
              <a:t>With </a:t>
            </a:r>
            <a:r>
              <a:rPr lang="en-US" dirty="0"/>
              <a:t>few exceptions, to be exempt an employee </a:t>
            </a:r>
            <a:r>
              <a:rPr lang="en-US" dirty="0" smtClean="0"/>
              <a:t>must:</a:t>
            </a:r>
          </a:p>
          <a:p>
            <a:endParaRPr lang="en-US" dirty="0" smtClean="0"/>
          </a:p>
          <a:p>
            <a:pPr marL="968430" lvl="1" indent="-457200">
              <a:buAutoNum type="alphaLcParenBoth"/>
            </a:pPr>
            <a:r>
              <a:rPr lang="en-US" dirty="0" smtClean="0"/>
              <a:t>be </a:t>
            </a:r>
            <a:r>
              <a:rPr lang="en-US" dirty="0"/>
              <a:t>paid at least $</a:t>
            </a:r>
            <a:r>
              <a:rPr lang="en-US" dirty="0" smtClean="0"/>
              <a:t>455 per week </a:t>
            </a:r>
            <a:r>
              <a:rPr lang="en-US" dirty="0"/>
              <a:t>($</a:t>
            </a:r>
            <a:r>
              <a:rPr lang="en-US" dirty="0" smtClean="0"/>
              <a:t>23,600/year</a:t>
            </a:r>
            <a:r>
              <a:rPr lang="en-US" dirty="0"/>
              <a:t>), </a:t>
            </a:r>
            <a:r>
              <a:rPr lang="en-US" dirty="0" smtClean="0"/>
              <a:t>and</a:t>
            </a:r>
          </a:p>
          <a:p>
            <a:pPr marL="968430" lvl="1" indent="-457200">
              <a:buAutoNum type="alphaLcParenBoth"/>
            </a:pPr>
            <a:r>
              <a:rPr lang="en-US" dirty="0" smtClean="0"/>
              <a:t>be </a:t>
            </a:r>
            <a:r>
              <a:rPr lang="en-US" dirty="0"/>
              <a:t>paid on a salary basis, and </a:t>
            </a:r>
            <a:r>
              <a:rPr lang="en-US" dirty="0" smtClean="0"/>
              <a:t>also</a:t>
            </a:r>
          </a:p>
          <a:p>
            <a:pPr marL="968430" lvl="1" indent="-457200">
              <a:buAutoNum type="alphaLcParenBoth"/>
            </a:pPr>
            <a:r>
              <a:rPr lang="en-US" dirty="0" smtClean="0"/>
              <a:t>perform </a:t>
            </a:r>
            <a:r>
              <a:rPr lang="en-US" dirty="0"/>
              <a:t>exempt job </a:t>
            </a:r>
            <a:r>
              <a:rPr lang="en-US" dirty="0" smtClean="0"/>
              <a:t>duties.</a:t>
            </a:r>
          </a:p>
        </p:txBody>
      </p:sp>
      <p:sp>
        <p:nvSpPr>
          <p:cNvPr id="3" name="TextBox 2"/>
          <p:cNvSpPr txBox="1"/>
          <p:nvPr/>
        </p:nvSpPr>
        <p:spPr>
          <a:xfrm>
            <a:off x="478642" y="1539959"/>
            <a:ext cx="2571537" cy="584776"/>
          </a:xfrm>
          <a:prstGeom prst="rect">
            <a:avLst/>
          </a:prstGeom>
          <a:noFill/>
        </p:spPr>
        <p:txBody>
          <a:bodyPr wrap="none" rtlCol="0">
            <a:spAutoFit/>
          </a:bodyPr>
          <a:lstStyle/>
          <a:p>
            <a:r>
              <a:rPr lang="en-US" sz="3200" b="1" dirty="0" smtClean="0"/>
              <a:t>To review …</a:t>
            </a:r>
            <a:endParaRPr lang="en-US" sz="3200" b="1" dirty="0"/>
          </a:p>
        </p:txBody>
      </p:sp>
    </p:spTree>
    <p:extLst>
      <p:ext uri="{BB962C8B-B14F-4D97-AF65-F5344CB8AC3E}">
        <p14:creationId xmlns:p14="http://schemas.microsoft.com/office/powerpoint/2010/main" val="3127816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787" y="1522223"/>
            <a:ext cx="8530501" cy="584776"/>
          </a:xfrm>
          <a:prstGeom prst="rect">
            <a:avLst/>
          </a:prstGeom>
        </p:spPr>
        <p:txBody>
          <a:bodyPr wrap="none">
            <a:spAutoFit/>
          </a:bodyPr>
          <a:lstStyle/>
          <a:p>
            <a:pPr algn="ctr"/>
            <a:r>
              <a:rPr lang="en-US" sz="3200" b="1" dirty="0" smtClean="0"/>
              <a:t>Highly </a:t>
            </a:r>
            <a:r>
              <a:rPr lang="en-US" sz="3200" b="1" dirty="0"/>
              <a:t>Compensated Employee </a:t>
            </a:r>
            <a:r>
              <a:rPr lang="en-US" sz="3200" b="1" dirty="0" smtClean="0"/>
              <a:t>Exemption</a:t>
            </a:r>
            <a:endParaRPr lang="en-US" sz="3200" b="1" dirty="0"/>
          </a:p>
        </p:txBody>
      </p:sp>
      <p:sp>
        <p:nvSpPr>
          <p:cNvPr id="3" name="Rectangle 2"/>
          <p:cNvSpPr/>
          <p:nvPr/>
        </p:nvSpPr>
        <p:spPr>
          <a:xfrm>
            <a:off x="337199" y="2362200"/>
            <a:ext cx="8153400" cy="2677656"/>
          </a:xfrm>
          <a:prstGeom prst="rect">
            <a:avLst/>
          </a:prstGeom>
        </p:spPr>
        <p:txBody>
          <a:bodyPr wrap="square">
            <a:spAutoFit/>
          </a:bodyPr>
          <a:lstStyle/>
          <a:p>
            <a:pPr marL="342900" indent="-342900">
              <a:buFont typeface="Arial"/>
              <a:buChar char="•"/>
            </a:pPr>
            <a:r>
              <a:rPr lang="en-US" sz="2400" dirty="0" smtClean="0"/>
              <a:t>Established </a:t>
            </a:r>
            <a:r>
              <a:rPr lang="en-US" sz="2400" dirty="0"/>
              <a:t>pursuant to the FairPay Amendments of 2004 regarding the white collar exemptions under the FLSA</a:t>
            </a:r>
            <a:r>
              <a:rPr lang="en-US" sz="2400" dirty="0" smtClean="0"/>
              <a:t>.</a:t>
            </a:r>
          </a:p>
          <a:p>
            <a:endParaRPr lang="en-US" sz="2400" dirty="0"/>
          </a:p>
          <a:p>
            <a:pPr marL="342900" indent="-342900">
              <a:buFont typeface="Arial"/>
              <a:buChar char="•"/>
            </a:pPr>
            <a:r>
              <a:rPr lang="en-US" sz="2400" dirty="0" smtClean="0"/>
              <a:t>Employee paid </a:t>
            </a:r>
            <a:r>
              <a:rPr lang="en-US" sz="2400" dirty="0"/>
              <a:t>$100,000 or more will be considered exempt from overtime if has one identifiable white collar duty that is customarily and regularly performed</a:t>
            </a:r>
            <a:r>
              <a:rPr lang="en-US" sz="2400" dirty="0" smtClean="0"/>
              <a:t>.</a:t>
            </a:r>
            <a:endParaRPr lang="en-US" sz="2400" dirty="0"/>
          </a:p>
        </p:txBody>
      </p:sp>
    </p:spTree>
    <p:extLst>
      <p:ext uri="{BB962C8B-B14F-4D97-AF65-F5344CB8AC3E}">
        <p14:creationId xmlns:p14="http://schemas.microsoft.com/office/powerpoint/2010/main" val="40571399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227" y="1524000"/>
            <a:ext cx="3810058" cy="584776"/>
          </a:xfrm>
          <a:prstGeom prst="rect">
            <a:avLst/>
          </a:prstGeom>
        </p:spPr>
        <p:txBody>
          <a:bodyPr wrap="none">
            <a:spAutoFit/>
          </a:bodyPr>
          <a:lstStyle/>
          <a:p>
            <a:pPr algn="ctr"/>
            <a:r>
              <a:rPr lang="en-US" sz="3200" b="1" dirty="0" smtClean="0"/>
              <a:t>RECORDKEEPING</a:t>
            </a:r>
            <a:endParaRPr lang="en-US" sz="3200" b="1" dirty="0"/>
          </a:p>
        </p:txBody>
      </p:sp>
      <p:sp>
        <p:nvSpPr>
          <p:cNvPr id="3" name="Rectangle 2"/>
          <p:cNvSpPr/>
          <p:nvPr/>
        </p:nvSpPr>
        <p:spPr>
          <a:xfrm>
            <a:off x="338227" y="2209800"/>
            <a:ext cx="8153400" cy="3170099"/>
          </a:xfrm>
          <a:prstGeom prst="rect">
            <a:avLst/>
          </a:prstGeom>
        </p:spPr>
        <p:txBody>
          <a:bodyPr wrap="square">
            <a:spAutoFit/>
          </a:bodyPr>
          <a:lstStyle/>
          <a:p>
            <a:pPr marL="342900" indent="-342900">
              <a:buFont typeface="Arial"/>
              <a:buChar char="•"/>
            </a:pPr>
            <a:r>
              <a:rPr lang="en-US" sz="2000" dirty="0" smtClean="0"/>
              <a:t>The </a:t>
            </a:r>
            <a:r>
              <a:rPr lang="en-US" sz="2000" dirty="0"/>
              <a:t>FLSA requires employers to keep accurate time records for all </a:t>
            </a:r>
            <a:r>
              <a:rPr lang="en-US" sz="2000" dirty="0" smtClean="0"/>
              <a:t>nonexempt </a:t>
            </a:r>
            <a:r>
              <a:rPr lang="en-US" sz="2000" dirty="0"/>
              <a:t>employees</a:t>
            </a:r>
            <a:r>
              <a:rPr lang="en-US" sz="2000" dirty="0" smtClean="0"/>
              <a:t>.</a:t>
            </a:r>
            <a:endParaRPr lang="en-US" sz="2000" dirty="0"/>
          </a:p>
          <a:p>
            <a:pPr marL="342900" indent="-342900">
              <a:buFont typeface="Arial"/>
              <a:buChar char="•"/>
            </a:pPr>
            <a:r>
              <a:rPr lang="en-US" sz="2000" dirty="0"/>
              <a:t>Federal law does not require any particular method of record keeping</a:t>
            </a:r>
            <a:r>
              <a:rPr lang="en-US" sz="2000" dirty="0" smtClean="0"/>
              <a:t>.</a:t>
            </a:r>
            <a:endParaRPr lang="en-US" sz="2000" dirty="0"/>
          </a:p>
          <a:p>
            <a:pPr marL="342900" indent="-342900">
              <a:buFont typeface="Arial"/>
              <a:buChar char="•"/>
            </a:pPr>
            <a:r>
              <a:rPr lang="en-US" sz="2000" dirty="0"/>
              <a:t>A method which requires </a:t>
            </a:r>
            <a:r>
              <a:rPr lang="en-US" sz="2000" dirty="0" smtClean="0"/>
              <a:t>nonexempt </a:t>
            </a:r>
            <a:r>
              <a:rPr lang="en-US" sz="2000" dirty="0"/>
              <a:t>employees to clock in or write in their own time, or at least sign off on </a:t>
            </a:r>
            <a:r>
              <a:rPr lang="en-US" sz="2000" dirty="0" smtClean="0"/>
              <a:t>their </a:t>
            </a:r>
            <a:r>
              <a:rPr lang="en-US" sz="2000" dirty="0"/>
              <a:t>time is strongly preferred, as this limits the employees ability to later say the time recorded is not accurate</a:t>
            </a:r>
            <a:r>
              <a:rPr lang="en-US" sz="2000" dirty="0" smtClean="0"/>
              <a:t>.</a:t>
            </a:r>
            <a:endParaRPr lang="en-US" sz="2000" dirty="0"/>
          </a:p>
          <a:p>
            <a:pPr marL="342900" indent="-342900">
              <a:buFont typeface="Arial"/>
              <a:buChar char="•"/>
            </a:pPr>
            <a:r>
              <a:rPr lang="en-US" sz="2000" dirty="0"/>
              <a:t>Records of hours worked must be preserved for at least three years</a:t>
            </a:r>
            <a:r>
              <a:rPr lang="en-US" sz="2000" dirty="0" smtClean="0"/>
              <a:t>.</a:t>
            </a:r>
            <a:endParaRPr lang="en-US" sz="2000" dirty="0"/>
          </a:p>
        </p:txBody>
      </p:sp>
    </p:spTree>
    <p:extLst>
      <p:ext uri="{BB962C8B-B14F-4D97-AF65-F5344CB8AC3E}">
        <p14:creationId xmlns:p14="http://schemas.microsoft.com/office/powerpoint/2010/main" val="1391945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40496"/>
            <a:ext cx="7024279" cy="584776"/>
          </a:xfrm>
          <a:prstGeom prst="rect">
            <a:avLst/>
          </a:prstGeom>
        </p:spPr>
        <p:txBody>
          <a:bodyPr wrap="none">
            <a:spAutoFit/>
          </a:bodyPr>
          <a:lstStyle/>
          <a:p>
            <a:pPr algn="ctr"/>
            <a:r>
              <a:rPr lang="en-US" sz="3200" b="1" dirty="0" smtClean="0"/>
              <a:t>How do we count “hours worked”?</a:t>
            </a:r>
            <a:endParaRPr lang="en-US" sz="3200" b="1" dirty="0"/>
          </a:p>
        </p:txBody>
      </p:sp>
      <p:sp>
        <p:nvSpPr>
          <p:cNvPr id="3" name="Rectangle 2"/>
          <p:cNvSpPr/>
          <p:nvPr/>
        </p:nvSpPr>
        <p:spPr>
          <a:xfrm>
            <a:off x="338227" y="2286000"/>
            <a:ext cx="8153400" cy="2862322"/>
          </a:xfrm>
          <a:prstGeom prst="rect">
            <a:avLst/>
          </a:prstGeom>
        </p:spPr>
        <p:txBody>
          <a:bodyPr wrap="square">
            <a:spAutoFit/>
          </a:bodyPr>
          <a:lstStyle/>
          <a:p>
            <a:r>
              <a:rPr lang="en-US" sz="2000" dirty="0" smtClean="0"/>
              <a:t>As the FLSA does not prescribe a method, an employer can use:</a:t>
            </a:r>
          </a:p>
          <a:p>
            <a:pPr marL="854130" lvl="1" indent="-342900">
              <a:buFont typeface="Arial"/>
              <a:buChar char="•"/>
            </a:pPr>
            <a:r>
              <a:rPr lang="en-US" sz="2000" dirty="0" smtClean="0"/>
              <a:t>a time clock</a:t>
            </a:r>
          </a:p>
          <a:p>
            <a:pPr marL="854130" lvl="1" indent="-342900">
              <a:buFont typeface="Arial"/>
              <a:buChar char="•"/>
            </a:pPr>
            <a:r>
              <a:rPr lang="en-US" sz="2000" dirty="0" smtClean="0"/>
              <a:t>manual time sheets, or</a:t>
            </a:r>
          </a:p>
          <a:p>
            <a:pPr marL="854130" lvl="1" indent="-342900">
              <a:buFont typeface="Arial"/>
              <a:buChar char="•"/>
            </a:pPr>
            <a:r>
              <a:rPr lang="en-US" sz="2000" dirty="0" smtClean="0"/>
              <a:t>computerized timekeeping tool</a:t>
            </a:r>
          </a:p>
          <a:p>
            <a:pPr marL="342900" indent="-342900">
              <a:buFont typeface="Arial"/>
              <a:buChar char="•"/>
            </a:pPr>
            <a:endParaRPr lang="en-US" sz="2000" dirty="0"/>
          </a:p>
          <a:p>
            <a:r>
              <a:rPr lang="en-US" sz="2000" dirty="0" smtClean="0"/>
              <a:t>Most nonexempt </a:t>
            </a:r>
            <a:r>
              <a:rPr lang="en-US" sz="2000" dirty="0"/>
              <a:t>employees at UNC Charlotte are required to fill out weekly time sheets that are signed by their supervisor.</a:t>
            </a:r>
          </a:p>
          <a:p>
            <a:pPr marL="342900" indent="-342900">
              <a:buFont typeface="Arial"/>
              <a:buChar char="•"/>
            </a:pPr>
            <a:endParaRPr lang="en-US" sz="2000" dirty="0" smtClean="0"/>
          </a:p>
          <a:p>
            <a:r>
              <a:rPr lang="en-US" sz="2000" dirty="0" smtClean="0"/>
              <a:t>A computerized timekeeping tool is being piloted on campus.</a:t>
            </a:r>
            <a:endParaRPr lang="en-US" sz="2000" dirty="0"/>
          </a:p>
        </p:txBody>
      </p:sp>
    </p:spTree>
    <p:extLst>
      <p:ext uri="{BB962C8B-B14F-4D97-AF65-F5344CB8AC3E}">
        <p14:creationId xmlns:p14="http://schemas.microsoft.com/office/powerpoint/2010/main" val="736655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585" y="1531360"/>
            <a:ext cx="8470187" cy="584776"/>
          </a:xfrm>
          <a:prstGeom prst="rect">
            <a:avLst/>
          </a:prstGeom>
        </p:spPr>
        <p:txBody>
          <a:bodyPr wrap="none">
            <a:spAutoFit/>
          </a:bodyPr>
          <a:lstStyle/>
          <a:p>
            <a:pPr algn="ctr"/>
            <a:r>
              <a:rPr lang="en-US" sz="3200" b="1" dirty="0" smtClean="0"/>
              <a:t>Time Clocks &amp; Computerized Timekeeping</a:t>
            </a:r>
            <a:endParaRPr lang="en-US" sz="3200" b="1" dirty="0"/>
          </a:p>
        </p:txBody>
      </p:sp>
      <p:sp>
        <p:nvSpPr>
          <p:cNvPr id="3" name="Rectangle 2"/>
          <p:cNvSpPr/>
          <p:nvPr/>
        </p:nvSpPr>
        <p:spPr>
          <a:xfrm>
            <a:off x="338227" y="2209800"/>
            <a:ext cx="8153400" cy="3170099"/>
          </a:xfrm>
          <a:prstGeom prst="rect">
            <a:avLst/>
          </a:prstGeom>
        </p:spPr>
        <p:txBody>
          <a:bodyPr wrap="square">
            <a:spAutoFit/>
          </a:bodyPr>
          <a:lstStyle/>
          <a:p>
            <a:pPr marL="342900" indent="-342900">
              <a:buFont typeface="Arial"/>
              <a:buChar char="•"/>
            </a:pPr>
            <a:r>
              <a:rPr lang="en-US" sz="2000" dirty="0" smtClean="0"/>
              <a:t>Many </a:t>
            </a:r>
            <a:r>
              <a:rPr lang="en-US" sz="2000" dirty="0"/>
              <a:t>employers utilize time clocks and computerized timekeeping systems, in an effort to increase efficiency, decrease cost, and eliminate some of the human error that goes along with time keeping</a:t>
            </a:r>
            <a:r>
              <a:rPr lang="en-US" sz="2000" dirty="0" smtClean="0"/>
              <a:t>.</a:t>
            </a:r>
          </a:p>
          <a:p>
            <a:pPr marL="342900" indent="-342900">
              <a:buFont typeface="Arial"/>
              <a:buChar char="•"/>
            </a:pPr>
            <a:endParaRPr lang="en-US" sz="2000" dirty="0"/>
          </a:p>
          <a:p>
            <a:pPr marL="342900" indent="-342900">
              <a:buFont typeface="Arial"/>
              <a:buChar char="•"/>
            </a:pPr>
            <a:r>
              <a:rPr lang="en-US" sz="2000" dirty="0"/>
              <a:t>Caution: No system is foolproof</a:t>
            </a:r>
            <a:r>
              <a:rPr lang="en-US" sz="2000" dirty="0" smtClean="0"/>
              <a:t>!</a:t>
            </a:r>
          </a:p>
          <a:p>
            <a:endParaRPr lang="en-US" sz="2000" dirty="0"/>
          </a:p>
          <a:p>
            <a:pPr marL="342900" indent="-342900">
              <a:buFont typeface="Arial"/>
              <a:buChar char="•"/>
            </a:pPr>
            <a:r>
              <a:rPr lang="en-US" sz="2000" dirty="0"/>
              <a:t>U.S. Department of Labor can factor in work time not reflected on an employee’s official time records, if there is evidence work is being performed but not recorded</a:t>
            </a:r>
            <a:r>
              <a:rPr lang="en-US" sz="2000" dirty="0" smtClean="0"/>
              <a:t>.</a:t>
            </a:r>
            <a:endParaRPr lang="en-US" sz="2000" dirty="0"/>
          </a:p>
        </p:txBody>
      </p:sp>
    </p:spTree>
    <p:extLst>
      <p:ext uri="{BB962C8B-B14F-4D97-AF65-F5344CB8AC3E}">
        <p14:creationId xmlns:p14="http://schemas.microsoft.com/office/powerpoint/2010/main" val="688833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151" y="1531360"/>
            <a:ext cx="7984076" cy="584776"/>
          </a:xfrm>
          <a:prstGeom prst="rect">
            <a:avLst/>
          </a:prstGeom>
        </p:spPr>
        <p:txBody>
          <a:bodyPr wrap="none">
            <a:spAutoFit/>
          </a:bodyPr>
          <a:lstStyle/>
          <a:p>
            <a:pPr algn="ctr"/>
            <a:r>
              <a:rPr lang="en-US" sz="3200" b="1" dirty="0" smtClean="0"/>
              <a:t>Calculating Arrival and Departure Times</a:t>
            </a:r>
            <a:endParaRPr lang="en-US" sz="3200" b="1" dirty="0"/>
          </a:p>
        </p:txBody>
      </p:sp>
      <p:sp>
        <p:nvSpPr>
          <p:cNvPr id="3" name="Rectangle 2"/>
          <p:cNvSpPr/>
          <p:nvPr/>
        </p:nvSpPr>
        <p:spPr>
          <a:xfrm>
            <a:off x="338227" y="2209800"/>
            <a:ext cx="8153400" cy="2862322"/>
          </a:xfrm>
          <a:prstGeom prst="rect">
            <a:avLst/>
          </a:prstGeom>
        </p:spPr>
        <p:txBody>
          <a:bodyPr wrap="square">
            <a:spAutoFit/>
          </a:bodyPr>
          <a:lstStyle/>
          <a:p>
            <a:pPr marL="342900" indent="-342900">
              <a:buFont typeface="Arial"/>
              <a:buChar char="•"/>
            </a:pPr>
            <a:r>
              <a:rPr lang="en-US" sz="2000" dirty="0" smtClean="0"/>
              <a:t>Issues might arise during transition from time sheet to computer timekeeping system</a:t>
            </a:r>
          </a:p>
          <a:p>
            <a:endParaRPr lang="en-US" sz="2000" dirty="0"/>
          </a:p>
          <a:p>
            <a:pPr marL="342900" indent="-342900">
              <a:buFont typeface="Arial"/>
              <a:buChar char="•"/>
            </a:pPr>
            <a:r>
              <a:rPr lang="en-US" sz="2000" dirty="0"/>
              <a:t>DOL allows use of 7-minute </a:t>
            </a:r>
            <a:r>
              <a:rPr lang="en-US" sz="2000" dirty="0" smtClean="0"/>
              <a:t>rule</a:t>
            </a:r>
          </a:p>
          <a:p>
            <a:endParaRPr lang="en-US" sz="2000" dirty="0"/>
          </a:p>
          <a:p>
            <a:pPr marL="342900" indent="-342900">
              <a:buFont typeface="Arial"/>
              <a:buChar char="•"/>
            </a:pPr>
            <a:r>
              <a:rPr lang="en-US" sz="2000" dirty="0"/>
              <a:t>Must pay if </a:t>
            </a:r>
            <a:r>
              <a:rPr lang="en-US" sz="2000" dirty="0" smtClean="0"/>
              <a:t>nonexempt employee </a:t>
            </a:r>
            <a:r>
              <a:rPr lang="en-US" sz="2000" dirty="0"/>
              <a:t>regularly clocks in more than 7 minutes </a:t>
            </a:r>
            <a:r>
              <a:rPr lang="en-US" sz="2000" dirty="0" smtClean="0"/>
              <a:t>early</a:t>
            </a:r>
          </a:p>
          <a:p>
            <a:pPr marL="342900" indent="-342900">
              <a:buFont typeface="Arial"/>
              <a:buChar char="•"/>
            </a:pPr>
            <a:endParaRPr lang="en-US" sz="2000" dirty="0"/>
          </a:p>
          <a:p>
            <a:pPr marL="342900" indent="-342900">
              <a:buFont typeface="Arial"/>
              <a:buChar char="•"/>
            </a:pPr>
            <a:r>
              <a:rPr lang="en-US" sz="2000" dirty="0"/>
              <a:t>Establish clear punch-in and punch-out policy and </a:t>
            </a:r>
            <a:r>
              <a:rPr lang="en-US" sz="2000" dirty="0" smtClean="0"/>
              <a:t>expectations</a:t>
            </a:r>
            <a:endParaRPr lang="en-US" sz="2000" dirty="0"/>
          </a:p>
        </p:txBody>
      </p:sp>
    </p:spTree>
    <p:extLst>
      <p:ext uri="{BB962C8B-B14F-4D97-AF65-F5344CB8AC3E}">
        <p14:creationId xmlns:p14="http://schemas.microsoft.com/office/powerpoint/2010/main" val="4158235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5080" y="1531360"/>
            <a:ext cx="2716208" cy="584776"/>
          </a:xfrm>
          <a:prstGeom prst="rect">
            <a:avLst/>
          </a:prstGeom>
        </p:spPr>
        <p:txBody>
          <a:bodyPr wrap="none">
            <a:spAutoFit/>
          </a:bodyPr>
          <a:lstStyle/>
          <a:p>
            <a:pPr algn="ctr"/>
            <a:r>
              <a:rPr lang="en-US" sz="3200" b="1" dirty="0" smtClean="0"/>
              <a:t>Meal Periods</a:t>
            </a:r>
            <a:endParaRPr lang="en-US" sz="3200" b="1" dirty="0"/>
          </a:p>
        </p:txBody>
      </p:sp>
      <p:sp>
        <p:nvSpPr>
          <p:cNvPr id="3" name="Rectangle 2"/>
          <p:cNvSpPr/>
          <p:nvPr/>
        </p:nvSpPr>
        <p:spPr>
          <a:xfrm>
            <a:off x="338227" y="2209800"/>
            <a:ext cx="8153400" cy="2554545"/>
          </a:xfrm>
          <a:prstGeom prst="rect">
            <a:avLst/>
          </a:prstGeom>
        </p:spPr>
        <p:txBody>
          <a:bodyPr wrap="square">
            <a:spAutoFit/>
          </a:bodyPr>
          <a:lstStyle/>
          <a:p>
            <a:pPr marL="342900" indent="-342900">
              <a:buFont typeface="Arial"/>
              <a:buChar char="•"/>
            </a:pPr>
            <a:r>
              <a:rPr lang="en-US" sz="2000" dirty="0" smtClean="0"/>
              <a:t>A </a:t>
            </a:r>
            <a:r>
              <a:rPr lang="en-US" sz="2000" dirty="0"/>
              <a:t>meal period of at least 30 consecutive minutes (never less) during which a </a:t>
            </a:r>
            <a:r>
              <a:rPr lang="en-US" sz="2000" dirty="0" smtClean="0"/>
              <a:t>nonexempt </a:t>
            </a:r>
            <a:r>
              <a:rPr lang="en-US" sz="2000" dirty="0"/>
              <a:t>employee is completely relieved of duty and free to use the time for her/his own purposes</a:t>
            </a:r>
            <a:r>
              <a:rPr lang="en-US" sz="2000" dirty="0" smtClean="0"/>
              <a:t>.</a:t>
            </a:r>
          </a:p>
          <a:p>
            <a:pPr marL="342900" indent="-342900">
              <a:buFont typeface="Arial"/>
              <a:buChar char="•"/>
            </a:pPr>
            <a:endParaRPr lang="en-US" sz="2000" dirty="0"/>
          </a:p>
          <a:p>
            <a:pPr marL="342900" indent="-342900">
              <a:buFont typeface="Arial"/>
              <a:buChar char="•"/>
            </a:pPr>
            <a:r>
              <a:rPr lang="en-US" sz="2000" dirty="0"/>
              <a:t>It is not counted as hours worked or paid </a:t>
            </a:r>
            <a:r>
              <a:rPr lang="en-US" sz="2000" dirty="0" smtClean="0"/>
              <a:t>time.</a:t>
            </a:r>
          </a:p>
          <a:p>
            <a:pPr marL="342900" indent="-342900">
              <a:buFont typeface="Arial"/>
              <a:buChar char="•"/>
            </a:pPr>
            <a:endParaRPr lang="en-US" sz="2000" dirty="0"/>
          </a:p>
          <a:p>
            <a:pPr marL="342900" indent="-342900">
              <a:buFont typeface="Arial"/>
              <a:buChar char="•"/>
            </a:pPr>
            <a:r>
              <a:rPr lang="en-US" sz="2000" dirty="0" smtClean="0"/>
              <a:t>Any </a:t>
            </a:r>
            <a:r>
              <a:rPr lang="en-US" sz="2000" dirty="0"/>
              <a:t>so-called “meal period” of less than 30 consecutive minutes must be paid as hours worked</a:t>
            </a:r>
            <a:r>
              <a:rPr lang="en-US" sz="2000" dirty="0" smtClean="0"/>
              <a:t>.</a:t>
            </a:r>
            <a:endParaRPr lang="en-US" sz="2000" dirty="0"/>
          </a:p>
        </p:txBody>
      </p:sp>
    </p:spTree>
    <p:extLst>
      <p:ext uri="{BB962C8B-B14F-4D97-AF65-F5344CB8AC3E}">
        <p14:creationId xmlns:p14="http://schemas.microsoft.com/office/powerpoint/2010/main" val="26871366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5080" y="1531360"/>
            <a:ext cx="2716208" cy="584776"/>
          </a:xfrm>
          <a:prstGeom prst="rect">
            <a:avLst/>
          </a:prstGeom>
        </p:spPr>
        <p:txBody>
          <a:bodyPr wrap="none">
            <a:spAutoFit/>
          </a:bodyPr>
          <a:lstStyle/>
          <a:p>
            <a:pPr algn="ctr"/>
            <a:r>
              <a:rPr lang="en-US" sz="3200" b="1" dirty="0" smtClean="0"/>
              <a:t>Meal Periods</a:t>
            </a:r>
            <a:endParaRPr lang="en-US" sz="3200" b="1" dirty="0"/>
          </a:p>
        </p:txBody>
      </p:sp>
      <p:sp>
        <p:nvSpPr>
          <p:cNvPr id="3" name="Rectangle 2"/>
          <p:cNvSpPr/>
          <p:nvPr/>
        </p:nvSpPr>
        <p:spPr>
          <a:xfrm>
            <a:off x="338227" y="2209800"/>
            <a:ext cx="8153400" cy="3170099"/>
          </a:xfrm>
          <a:prstGeom prst="rect">
            <a:avLst/>
          </a:prstGeom>
        </p:spPr>
        <p:txBody>
          <a:bodyPr wrap="square">
            <a:spAutoFit/>
          </a:bodyPr>
          <a:lstStyle/>
          <a:p>
            <a:pPr marL="457200" indent="-457200">
              <a:buAutoNum type="alphaUcPeriod" startAt="17"/>
            </a:pPr>
            <a:r>
              <a:rPr lang="en-US" sz="2000" dirty="0" smtClean="0"/>
              <a:t>If </a:t>
            </a:r>
            <a:r>
              <a:rPr lang="en-US" sz="2000" dirty="0"/>
              <a:t>an employee is merely asked to sit by a telephone during lunch, is that passive activity compensable</a:t>
            </a:r>
            <a:r>
              <a:rPr lang="en-US" sz="2000" dirty="0" smtClean="0"/>
              <a:t>?</a:t>
            </a:r>
          </a:p>
          <a:p>
            <a:pPr marL="457200" indent="-457200">
              <a:buAutoNum type="alphaUcPeriod" startAt="17"/>
            </a:pPr>
            <a:endParaRPr lang="en-US" sz="2000" dirty="0"/>
          </a:p>
          <a:p>
            <a:pPr marL="457200" indent="-457200">
              <a:buFont typeface="+mj-lt"/>
              <a:buAutoNum type="alphaUcPeriod"/>
            </a:pPr>
            <a:r>
              <a:rPr lang="en-US" sz="2000" dirty="0" smtClean="0"/>
              <a:t>Yes</a:t>
            </a:r>
            <a:r>
              <a:rPr lang="en-US" sz="2000" dirty="0"/>
              <a:t>, the employee is not relieved of duty if he or she is required to perform any duties, including passive activities such as sitting by a phone.</a:t>
            </a:r>
          </a:p>
          <a:p>
            <a:r>
              <a:rPr lang="en-US" sz="2000" dirty="0"/>
              <a:t> </a:t>
            </a:r>
          </a:p>
          <a:p>
            <a:r>
              <a:rPr lang="en-US" sz="2000" dirty="0"/>
              <a:t>Employees who “volunteer” to work through meal breaks should either be prohibited from doing so or paid for their time.  Otherwise, you may end up with claims for unpaid wages and overtime</a:t>
            </a:r>
            <a:r>
              <a:rPr lang="en-US" sz="2000" dirty="0" smtClean="0"/>
              <a:t>.</a:t>
            </a:r>
            <a:endParaRPr lang="en-US" sz="2000" dirty="0"/>
          </a:p>
        </p:txBody>
      </p:sp>
    </p:spTree>
    <p:extLst>
      <p:ext uri="{BB962C8B-B14F-4D97-AF65-F5344CB8AC3E}">
        <p14:creationId xmlns:p14="http://schemas.microsoft.com/office/powerpoint/2010/main" val="2039300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4775666" cy="584776"/>
          </a:xfrm>
          <a:prstGeom prst="rect">
            <a:avLst/>
          </a:prstGeom>
        </p:spPr>
        <p:txBody>
          <a:bodyPr wrap="none">
            <a:spAutoFit/>
          </a:bodyPr>
          <a:lstStyle/>
          <a:p>
            <a:pPr algn="ctr"/>
            <a:r>
              <a:rPr lang="en-US" sz="3200" b="1" dirty="0" smtClean="0"/>
              <a:t>HISTORY OF THE FLSA</a:t>
            </a:r>
            <a:endParaRPr lang="en-US" sz="3200" b="1" dirty="0"/>
          </a:p>
        </p:txBody>
      </p:sp>
      <p:sp>
        <p:nvSpPr>
          <p:cNvPr id="3" name="Rectangle 2"/>
          <p:cNvSpPr/>
          <p:nvPr/>
        </p:nvSpPr>
        <p:spPr>
          <a:xfrm>
            <a:off x="338227" y="2209800"/>
            <a:ext cx="8153400" cy="3416320"/>
          </a:xfrm>
          <a:prstGeom prst="rect">
            <a:avLst/>
          </a:prstGeom>
        </p:spPr>
        <p:txBody>
          <a:bodyPr wrap="square">
            <a:spAutoFit/>
          </a:bodyPr>
          <a:lstStyle/>
          <a:p>
            <a:pPr marL="342900" indent="-342900">
              <a:buFont typeface="Arial" panose="020B0604020202020204" pitchFamily="34" charset="0"/>
              <a:buChar char="•"/>
            </a:pPr>
            <a:r>
              <a:rPr lang="en-US" sz="2400" dirty="0"/>
              <a:t>President Franklin D. Roosevelt signed the Fair Labor Standards Act into law in 1938</a:t>
            </a:r>
            <a:r>
              <a:rPr lang="en-US" sz="2400" dirty="0" smtClean="0"/>
              <a:t>.</a:t>
            </a:r>
            <a:endParaRPr lang="en-US" sz="2400" dirty="0"/>
          </a:p>
          <a:p>
            <a:endParaRPr lang="en-US" sz="2400" dirty="0"/>
          </a:p>
          <a:p>
            <a:pPr marL="342900" indent="-342900">
              <a:buFont typeface="Arial" panose="020B0604020202020204" pitchFamily="34" charset="0"/>
              <a:buChar char="•"/>
            </a:pPr>
            <a:r>
              <a:rPr lang="en-US" sz="2400" dirty="0"/>
              <a:t>In its initial form, the FLSA applied only to about 20% of the country’s industrial </a:t>
            </a:r>
            <a:r>
              <a:rPr lang="en-US" sz="2400" dirty="0" smtClean="0"/>
              <a:t>employers.</a:t>
            </a:r>
            <a:endParaRPr lang="en-US" sz="2400" dirty="0"/>
          </a:p>
          <a:p>
            <a:endParaRPr lang="en-US" sz="2400" dirty="0"/>
          </a:p>
          <a:p>
            <a:pPr marL="342900" indent="-342900">
              <a:buFont typeface="Arial" panose="020B0604020202020204" pitchFamily="34" charset="0"/>
              <a:buChar char="•"/>
            </a:pPr>
            <a:r>
              <a:rPr lang="en-US" sz="2400" dirty="0"/>
              <a:t>It </a:t>
            </a:r>
            <a:r>
              <a:rPr lang="en-US" sz="2400" dirty="0" smtClean="0"/>
              <a:t>banned </a:t>
            </a:r>
            <a:r>
              <a:rPr lang="en-US" sz="2400" dirty="0"/>
              <a:t>oppressive child </a:t>
            </a:r>
            <a:r>
              <a:rPr lang="en-US" sz="2400" dirty="0" smtClean="0"/>
              <a:t>labor, set </a:t>
            </a:r>
            <a:r>
              <a:rPr lang="en-US" sz="2400" dirty="0"/>
              <a:t>the minimum hourly wage at 25 cents, and the maximum workweek at 44 hours</a:t>
            </a:r>
            <a:r>
              <a:rPr lang="en-US" sz="2400" dirty="0" smtClean="0"/>
              <a:t>.</a:t>
            </a:r>
            <a:endParaRPr lang="en-US" sz="2400" dirty="0"/>
          </a:p>
        </p:txBody>
      </p:sp>
    </p:spTree>
    <p:extLst>
      <p:ext uri="{BB962C8B-B14F-4D97-AF65-F5344CB8AC3E}">
        <p14:creationId xmlns:p14="http://schemas.microsoft.com/office/powerpoint/2010/main" val="29716301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46501" y="1531360"/>
            <a:ext cx="2693366" cy="584776"/>
          </a:xfrm>
          <a:prstGeom prst="rect">
            <a:avLst/>
          </a:prstGeom>
        </p:spPr>
        <p:txBody>
          <a:bodyPr wrap="none">
            <a:spAutoFit/>
          </a:bodyPr>
          <a:lstStyle/>
          <a:p>
            <a:pPr algn="ctr"/>
            <a:r>
              <a:rPr lang="en-US" sz="3200" b="1" dirty="0" smtClean="0"/>
              <a:t>Rest Periods</a:t>
            </a:r>
            <a:endParaRPr lang="en-US" sz="3200" b="1" dirty="0"/>
          </a:p>
        </p:txBody>
      </p:sp>
      <p:sp>
        <p:nvSpPr>
          <p:cNvPr id="3" name="Rectangle 2"/>
          <p:cNvSpPr/>
          <p:nvPr/>
        </p:nvSpPr>
        <p:spPr>
          <a:xfrm>
            <a:off x="373386" y="2514600"/>
            <a:ext cx="8153400" cy="2308324"/>
          </a:xfrm>
          <a:prstGeom prst="rect">
            <a:avLst/>
          </a:prstGeom>
        </p:spPr>
        <p:txBody>
          <a:bodyPr wrap="square">
            <a:spAutoFit/>
          </a:bodyPr>
          <a:lstStyle/>
          <a:p>
            <a:r>
              <a:rPr lang="en-US" sz="2400" dirty="0" smtClean="0"/>
              <a:t>Although </a:t>
            </a:r>
            <a:r>
              <a:rPr lang="en-US" sz="2400" dirty="0"/>
              <a:t>the FLSA does not require that employees receive rest periods, University supervisors have the discretion to permit a rest period of up to 15 minutes during each four-hour period of </a:t>
            </a:r>
            <a:r>
              <a:rPr lang="en-US" sz="2400" dirty="0" smtClean="0"/>
              <a:t>work.</a:t>
            </a:r>
          </a:p>
          <a:p>
            <a:endParaRPr lang="en-US" sz="2400" dirty="0"/>
          </a:p>
          <a:p>
            <a:r>
              <a:rPr lang="en-US" sz="2400" dirty="0" smtClean="0"/>
              <a:t>Rest </a:t>
            </a:r>
            <a:r>
              <a:rPr lang="en-US" sz="2400" dirty="0"/>
              <a:t>periods are compensable time</a:t>
            </a:r>
            <a:r>
              <a:rPr lang="en-US" sz="2400" dirty="0" smtClean="0"/>
              <a:t>.</a:t>
            </a:r>
            <a:endParaRPr lang="en-US" sz="2400" dirty="0"/>
          </a:p>
        </p:txBody>
      </p:sp>
    </p:spTree>
    <p:extLst>
      <p:ext uri="{BB962C8B-B14F-4D97-AF65-F5344CB8AC3E}">
        <p14:creationId xmlns:p14="http://schemas.microsoft.com/office/powerpoint/2010/main" val="27567682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5200" y="1612335"/>
            <a:ext cx="1780656" cy="584776"/>
          </a:xfrm>
          <a:prstGeom prst="rect">
            <a:avLst/>
          </a:prstGeom>
        </p:spPr>
        <p:txBody>
          <a:bodyPr wrap="none">
            <a:spAutoFit/>
          </a:bodyPr>
          <a:lstStyle/>
          <a:p>
            <a:r>
              <a:rPr lang="en-US" sz="3200" b="1" dirty="0" smtClean="0"/>
              <a:t>Training</a:t>
            </a:r>
            <a:endParaRPr lang="en-US" sz="3200" b="1" dirty="0"/>
          </a:p>
        </p:txBody>
      </p:sp>
      <p:sp>
        <p:nvSpPr>
          <p:cNvPr id="3" name="Rectangle 2"/>
          <p:cNvSpPr/>
          <p:nvPr/>
        </p:nvSpPr>
        <p:spPr>
          <a:xfrm>
            <a:off x="373386" y="2438400"/>
            <a:ext cx="8153400" cy="2554545"/>
          </a:xfrm>
          <a:prstGeom prst="rect">
            <a:avLst/>
          </a:prstGeom>
        </p:spPr>
        <p:txBody>
          <a:bodyPr wrap="square">
            <a:spAutoFit/>
          </a:bodyPr>
          <a:lstStyle/>
          <a:p>
            <a:r>
              <a:rPr lang="en-US" sz="2000" dirty="0" smtClean="0"/>
              <a:t>Time </a:t>
            </a:r>
            <a:r>
              <a:rPr lang="en-US" sz="2000" dirty="0"/>
              <a:t>spend at a conference, meeting or seminar is compensable if</a:t>
            </a:r>
            <a:r>
              <a:rPr lang="en-US" sz="2000" dirty="0" smtClean="0"/>
              <a:t>:</a:t>
            </a:r>
          </a:p>
          <a:p>
            <a:pPr marL="968430" lvl="1" indent="-457200">
              <a:buFont typeface="+mj-lt"/>
              <a:buAutoNum type="arabicPeriod"/>
            </a:pPr>
            <a:r>
              <a:rPr lang="en-US" sz="2000" dirty="0" smtClean="0"/>
              <a:t>Attendance </a:t>
            </a:r>
            <a:r>
              <a:rPr lang="en-US" sz="2000" dirty="0"/>
              <a:t>is during normal work hours;</a:t>
            </a:r>
          </a:p>
          <a:p>
            <a:pPr marL="968430" lvl="1" indent="-457200">
              <a:buFont typeface="+mj-lt"/>
              <a:buAutoNum type="arabicPeriod"/>
            </a:pPr>
            <a:r>
              <a:rPr lang="en-US" sz="2000" dirty="0"/>
              <a:t>Attendance is required by the university;</a:t>
            </a:r>
          </a:p>
          <a:p>
            <a:pPr marL="968430" lvl="1" indent="-457200">
              <a:buFont typeface="+mj-lt"/>
              <a:buAutoNum type="arabicPeriod"/>
            </a:pPr>
            <a:r>
              <a:rPr lang="en-US" sz="2000" dirty="0"/>
              <a:t>Event is directly job-related; or</a:t>
            </a:r>
          </a:p>
          <a:p>
            <a:pPr marL="968430" lvl="1" indent="-457200">
              <a:buFont typeface="+mj-lt"/>
              <a:buAutoNum type="arabicPeriod"/>
            </a:pPr>
            <a:r>
              <a:rPr lang="en-US" sz="2000" dirty="0"/>
              <a:t>University work is performed</a:t>
            </a:r>
          </a:p>
          <a:p>
            <a:endParaRPr lang="en-US" sz="2000" dirty="0" smtClean="0"/>
          </a:p>
          <a:p>
            <a:r>
              <a:rPr lang="en-US" sz="2000" dirty="0" smtClean="0"/>
              <a:t>Note: Meal </a:t>
            </a:r>
            <a:r>
              <a:rPr lang="en-US" sz="2000" dirty="0"/>
              <a:t>breaks, sleeping, and voluntary social events that are part of a training event are not compensable work time</a:t>
            </a:r>
            <a:r>
              <a:rPr lang="en-US" sz="2000" dirty="0" smtClean="0"/>
              <a:t>.</a:t>
            </a:r>
          </a:p>
        </p:txBody>
      </p:sp>
    </p:spTree>
    <p:extLst>
      <p:ext uri="{BB962C8B-B14F-4D97-AF65-F5344CB8AC3E}">
        <p14:creationId xmlns:p14="http://schemas.microsoft.com/office/powerpoint/2010/main" val="3282005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522223"/>
            <a:ext cx="6730128" cy="584776"/>
          </a:xfrm>
          <a:prstGeom prst="rect">
            <a:avLst/>
          </a:prstGeom>
        </p:spPr>
        <p:txBody>
          <a:bodyPr wrap="none">
            <a:spAutoFit/>
          </a:bodyPr>
          <a:lstStyle/>
          <a:p>
            <a:pPr algn="ctr"/>
            <a:r>
              <a:rPr lang="en-US" sz="3200" b="1" dirty="0" smtClean="0"/>
              <a:t>Travel by Nonexempt Employees</a:t>
            </a:r>
            <a:endParaRPr lang="en-US" sz="3200" b="1" dirty="0"/>
          </a:p>
        </p:txBody>
      </p:sp>
      <p:sp>
        <p:nvSpPr>
          <p:cNvPr id="3" name="Rectangle 2"/>
          <p:cNvSpPr/>
          <p:nvPr/>
        </p:nvSpPr>
        <p:spPr>
          <a:xfrm>
            <a:off x="439249" y="2362200"/>
            <a:ext cx="8153400" cy="2677656"/>
          </a:xfrm>
          <a:prstGeom prst="rect">
            <a:avLst/>
          </a:prstGeom>
        </p:spPr>
        <p:txBody>
          <a:bodyPr wrap="square">
            <a:spAutoFit/>
          </a:bodyPr>
          <a:lstStyle/>
          <a:p>
            <a:r>
              <a:rPr lang="en-US" sz="2400" dirty="0" smtClean="0"/>
              <a:t>All </a:t>
            </a:r>
            <a:r>
              <a:rPr lang="en-US" sz="2400" dirty="0"/>
              <a:t>travel time within a single day is compensable work </a:t>
            </a:r>
            <a:r>
              <a:rPr lang="en-US" sz="2400" dirty="0" smtClean="0"/>
              <a:t>time.</a:t>
            </a:r>
          </a:p>
          <a:p>
            <a:endParaRPr lang="en-US" sz="2400" dirty="0" smtClean="0"/>
          </a:p>
          <a:p>
            <a:r>
              <a:rPr lang="en-US" sz="2400" dirty="0"/>
              <a:t>Overnight travel not compensable </a:t>
            </a:r>
            <a:r>
              <a:rPr lang="en-US" sz="2400" dirty="0" smtClean="0"/>
              <a:t>if:</a:t>
            </a:r>
            <a:endParaRPr lang="en-US" sz="2400" dirty="0"/>
          </a:p>
          <a:p>
            <a:pPr marL="854130" lvl="1" indent="-342900">
              <a:buFont typeface="Arial"/>
              <a:buChar char="•"/>
            </a:pPr>
            <a:r>
              <a:rPr lang="en-US" sz="2400" dirty="0"/>
              <a:t>Outside of normal working hours (not working days)</a:t>
            </a:r>
          </a:p>
          <a:p>
            <a:pPr marL="854130" lvl="1" indent="-342900">
              <a:buFont typeface="Arial"/>
              <a:buChar char="•"/>
            </a:pPr>
            <a:r>
              <a:rPr lang="en-US" sz="2400" dirty="0"/>
              <a:t>Employee does not drive</a:t>
            </a:r>
          </a:p>
          <a:p>
            <a:pPr marL="854130" lvl="1" indent="-342900">
              <a:buFont typeface="Arial"/>
              <a:buChar char="•"/>
            </a:pPr>
            <a:r>
              <a:rPr lang="en-US" sz="2400" dirty="0"/>
              <a:t>Employee does not work while </a:t>
            </a:r>
            <a:r>
              <a:rPr lang="en-US" sz="2400" dirty="0" smtClean="0"/>
              <a:t>traveling</a:t>
            </a:r>
            <a:endParaRPr lang="en-US" sz="2400" dirty="0"/>
          </a:p>
        </p:txBody>
      </p:sp>
    </p:spTree>
    <p:extLst>
      <p:ext uri="{BB962C8B-B14F-4D97-AF65-F5344CB8AC3E}">
        <p14:creationId xmlns:p14="http://schemas.microsoft.com/office/powerpoint/2010/main" val="7730526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5154" y="1472624"/>
            <a:ext cx="5019323" cy="584776"/>
          </a:xfrm>
          <a:prstGeom prst="rect">
            <a:avLst/>
          </a:prstGeom>
        </p:spPr>
        <p:txBody>
          <a:bodyPr wrap="none">
            <a:spAutoFit/>
          </a:bodyPr>
          <a:lstStyle/>
          <a:p>
            <a:pPr algn="ctr"/>
            <a:r>
              <a:rPr lang="en-US" sz="3200" b="1" dirty="0" smtClean="0"/>
              <a:t>Nursing Mothers’ Breaks</a:t>
            </a:r>
          </a:p>
        </p:txBody>
      </p:sp>
      <p:sp>
        <p:nvSpPr>
          <p:cNvPr id="3" name="Rectangle 2"/>
          <p:cNvSpPr/>
          <p:nvPr/>
        </p:nvSpPr>
        <p:spPr>
          <a:xfrm>
            <a:off x="381000" y="2133600"/>
            <a:ext cx="8153400" cy="3785652"/>
          </a:xfrm>
          <a:prstGeom prst="rect">
            <a:avLst/>
          </a:prstGeom>
        </p:spPr>
        <p:txBody>
          <a:bodyPr wrap="square">
            <a:spAutoFit/>
          </a:bodyPr>
          <a:lstStyle/>
          <a:p>
            <a:r>
              <a:rPr lang="en-US" sz="2400" dirty="0" smtClean="0"/>
              <a:t>The </a:t>
            </a:r>
            <a:r>
              <a:rPr lang="en-US" sz="2400" dirty="0"/>
              <a:t>Patient Protection and Affordable Care Act (PPACA) amended the FLSA in March of </a:t>
            </a:r>
            <a:r>
              <a:rPr lang="en-US" sz="2400" dirty="0" smtClean="0"/>
              <a:t>2010:</a:t>
            </a:r>
          </a:p>
          <a:p>
            <a:endParaRPr lang="en-US" sz="2400" dirty="0" smtClean="0"/>
          </a:p>
          <a:p>
            <a:pPr marL="342900" indent="-342900">
              <a:buFont typeface="Arial"/>
              <a:buChar char="•"/>
            </a:pPr>
            <a:r>
              <a:rPr lang="en-US" sz="2400" dirty="0"/>
              <a:t>t</a:t>
            </a:r>
            <a:r>
              <a:rPr lang="en-US" sz="2400" dirty="0" smtClean="0"/>
              <a:t>o require </a:t>
            </a:r>
            <a:r>
              <a:rPr lang="en-US" sz="2400" dirty="0"/>
              <a:t>employers to grant reasonable breaks for an employee to express breast milk for up to one year after giving </a:t>
            </a:r>
            <a:r>
              <a:rPr lang="en-US" sz="2400" dirty="0" smtClean="0"/>
              <a:t>birth, and</a:t>
            </a:r>
          </a:p>
          <a:p>
            <a:pPr marL="342900" indent="-342900">
              <a:buFont typeface="Arial"/>
              <a:buChar char="•"/>
            </a:pPr>
            <a:r>
              <a:rPr lang="en-US" sz="2400" dirty="0" smtClean="0"/>
              <a:t>to </a:t>
            </a:r>
            <a:r>
              <a:rPr lang="en-US" sz="2400" dirty="0"/>
              <a:t>provide a private location (other than a bathroom) for the employee to do so</a:t>
            </a:r>
            <a:r>
              <a:rPr lang="en-US" sz="2400" dirty="0" smtClean="0"/>
              <a:t>.</a:t>
            </a:r>
          </a:p>
          <a:p>
            <a:pPr marL="342900" indent="-342900">
              <a:buFont typeface="Arial"/>
              <a:buChar char="•"/>
            </a:pPr>
            <a:endParaRPr lang="en-US" sz="2400" dirty="0" smtClean="0"/>
          </a:p>
          <a:p>
            <a:r>
              <a:rPr lang="en-US" sz="2400" dirty="0"/>
              <a:t>See UNCC’s Lactation Policy, UP </a:t>
            </a:r>
            <a:r>
              <a:rPr lang="en-US" sz="2400" dirty="0" smtClean="0"/>
              <a:t>101.20</a:t>
            </a:r>
            <a:endParaRPr lang="en-US" sz="2400" dirty="0"/>
          </a:p>
        </p:txBody>
      </p:sp>
    </p:spTree>
    <p:extLst>
      <p:ext uri="{BB962C8B-B14F-4D97-AF65-F5344CB8AC3E}">
        <p14:creationId xmlns:p14="http://schemas.microsoft.com/office/powerpoint/2010/main" val="4423902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6055" y="1531360"/>
            <a:ext cx="7234272" cy="523220"/>
          </a:xfrm>
          <a:prstGeom prst="rect">
            <a:avLst/>
          </a:prstGeom>
        </p:spPr>
        <p:txBody>
          <a:bodyPr wrap="none">
            <a:spAutoFit/>
          </a:bodyPr>
          <a:lstStyle/>
          <a:p>
            <a:pPr algn="ctr"/>
            <a:r>
              <a:rPr lang="en-US" sz="2800" b="1" dirty="0" smtClean="0"/>
              <a:t>Email, Texting &amp; Twitter as working time?</a:t>
            </a:r>
            <a:endParaRPr lang="en-US" sz="2800" b="1" dirty="0"/>
          </a:p>
        </p:txBody>
      </p:sp>
      <p:sp>
        <p:nvSpPr>
          <p:cNvPr id="3" name="Rectangle 2"/>
          <p:cNvSpPr/>
          <p:nvPr/>
        </p:nvSpPr>
        <p:spPr>
          <a:xfrm>
            <a:off x="338227" y="2209800"/>
            <a:ext cx="8153400" cy="3170099"/>
          </a:xfrm>
          <a:prstGeom prst="rect">
            <a:avLst/>
          </a:prstGeom>
        </p:spPr>
        <p:txBody>
          <a:bodyPr wrap="square">
            <a:spAutoFit/>
          </a:bodyPr>
          <a:lstStyle/>
          <a:p>
            <a:pPr marL="457200" indent="-457200">
              <a:buFontTx/>
              <a:buAutoNum type="alphaUcPeriod" startAt="17"/>
            </a:pPr>
            <a:r>
              <a:rPr lang="en-US" sz="2000" dirty="0" smtClean="0"/>
              <a:t>If nonexempt </a:t>
            </a:r>
            <a:r>
              <a:rPr lang="en-US" sz="2000" dirty="0"/>
              <a:t>employees are using electronic devices </a:t>
            </a:r>
            <a:r>
              <a:rPr lang="en-US" sz="2000" dirty="0" smtClean="0"/>
              <a:t>to receive and reply to </a:t>
            </a:r>
            <a:r>
              <a:rPr lang="en-US" sz="2000" dirty="0"/>
              <a:t>work-related </a:t>
            </a:r>
            <a:r>
              <a:rPr lang="en-US" sz="2000" dirty="0" smtClean="0"/>
              <a:t>messages </a:t>
            </a:r>
            <a:r>
              <a:rPr lang="en-US" sz="2000" dirty="0"/>
              <a:t>during nonworking hours, </a:t>
            </a:r>
            <a:r>
              <a:rPr lang="en-US" sz="2000" dirty="0" smtClean="0"/>
              <a:t>is that time compensable</a:t>
            </a:r>
            <a:r>
              <a:rPr lang="en-US" sz="2000" dirty="0"/>
              <a:t> </a:t>
            </a:r>
            <a:r>
              <a:rPr lang="en-US" sz="2000" dirty="0" smtClean="0"/>
              <a:t>under the FLSA?</a:t>
            </a:r>
            <a:endParaRPr lang="en-US" sz="2000" dirty="0"/>
          </a:p>
          <a:p>
            <a:endParaRPr lang="en-US" sz="2000" dirty="0"/>
          </a:p>
          <a:p>
            <a:pPr marL="457200" indent="-457200">
              <a:buFont typeface="+mj-lt"/>
              <a:buAutoNum type="alphaUcPeriod"/>
            </a:pPr>
            <a:r>
              <a:rPr lang="en-US" sz="2000" dirty="0" smtClean="0"/>
              <a:t>It depends.</a:t>
            </a:r>
            <a:endParaRPr lang="en-US" sz="2000" dirty="0"/>
          </a:p>
          <a:p>
            <a:endParaRPr lang="en-US" sz="2000" dirty="0" smtClean="0"/>
          </a:p>
          <a:p>
            <a:r>
              <a:rPr lang="en-US" sz="2000" u="sng" dirty="0" smtClean="0"/>
              <a:t>Best Practice</a:t>
            </a:r>
            <a:r>
              <a:rPr lang="en-US" sz="2000" dirty="0" smtClean="0"/>
              <a:t> - Supervisor </a:t>
            </a:r>
            <a:r>
              <a:rPr lang="en-US" sz="2000" dirty="0"/>
              <a:t>should establish a clear </a:t>
            </a:r>
            <a:r>
              <a:rPr lang="en-US" sz="2000" dirty="0" smtClean="0"/>
              <a:t>expectation</a:t>
            </a:r>
            <a:r>
              <a:rPr lang="en-US" sz="2000" dirty="0"/>
              <a:t>, preferably advising all </a:t>
            </a:r>
            <a:r>
              <a:rPr lang="en-US" sz="2000" dirty="0" smtClean="0"/>
              <a:t>nonexempt </a:t>
            </a:r>
            <a:r>
              <a:rPr lang="en-US" sz="2000" dirty="0"/>
              <a:t>employees </a:t>
            </a:r>
            <a:r>
              <a:rPr lang="en-US" sz="2000" dirty="0" smtClean="0"/>
              <a:t>to </a:t>
            </a:r>
            <a:r>
              <a:rPr lang="en-US" sz="2000" b="1" i="1" dirty="0"/>
              <a:t>not </a:t>
            </a:r>
            <a:r>
              <a:rPr lang="en-US" sz="2000" dirty="0"/>
              <a:t>use their home computer, laptop, smartphone, PDA or </a:t>
            </a:r>
            <a:r>
              <a:rPr lang="en-US" sz="2000" dirty="0" smtClean="0"/>
              <a:t>tablet </a:t>
            </a:r>
            <a:r>
              <a:rPr lang="en-US" sz="2000" dirty="0"/>
              <a:t>to perform work outside of working hours or during </a:t>
            </a:r>
            <a:r>
              <a:rPr lang="en-US" sz="2000" dirty="0" smtClean="0"/>
              <a:t>their unpaid </a:t>
            </a:r>
            <a:r>
              <a:rPr lang="en-US" sz="2000" dirty="0"/>
              <a:t>meal breaks</a:t>
            </a:r>
            <a:r>
              <a:rPr lang="en-US" sz="2000" dirty="0" smtClean="0"/>
              <a:t>.</a:t>
            </a:r>
            <a:endParaRPr lang="en-US" sz="2000" dirty="0"/>
          </a:p>
        </p:txBody>
      </p:sp>
    </p:spTree>
    <p:extLst>
      <p:ext uri="{BB962C8B-B14F-4D97-AF65-F5344CB8AC3E}">
        <p14:creationId xmlns:p14="http://schemas.microsoft.com/office/powerpoint/2010/main" val="24012881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676" y="1472624"/>
            <a:ext cx="7234272" cy="523220"/>
          </a:xfrm>
          <a:prstGeom prst="rect">
            <a:avLst/>
          </a:prstGeom>
        </p:spPr>
        <p:txBody>
          <a:bodyPr wrap="none">
            <a:spAutoFit/>
          </a:bodyPr>
          <a:lstStyle/>
          <a:p>
            <a:pPr algn="ctr"/>
            <a:r>
              <a:rPr lang="en-US" sz="2800" b="1" dirty="0"/>
              <a:t>Email, Texting &amp; Twitter as working time</a:t>
            </a:r>
            <a:r>
              <a:rPr lang="en-US" sz="2800" b="1" dirty="0" smtClean="0"/>
              <a:t>?</a:t>
            </a:r>
            <a:endParaRPr lang="en-US" sz="2800" b="1" dirty="0"/>
          </a:p>
        </p:txBody>
      </p:sp>
      <p:sp>
        <p:nvSpPr>
          <p:cNvPr id="3" name="Rectangle 2"/>
          <p:cNvSpPr/>
          <p:nvPr/>
        </p:nvSpPr>
        <p:spPr>
          <a:xfrm>
            <a:off x="304800" y="2209800"/>
            <a:ext cx="8153400" cy="3447098"/>
          </a:xfrm>
          <a:prstGeom prst="rect">
            <a:avLst/>
          </a:prstGeom>
        </p:spPr>
        <p:txBody>
          <a:bodyPr wrap="square">
            <a:spAutoFit/>
          </a:bodyPr>
          <a:lstStyle/>
          <a:p>
            <a:r>
              <a:rPr lang="en-US" sz="1800" u="sng" dirty="0"/>
              <a:t>Best Practice</a:t>
            </a:r>
            <a:r>
              <a:rPr lang="en-US" sz="1800" dirty="0"/>
              <a:t> - </a:t>
            </a:r>
            <a:r>
              <a:rPr lang="en-US" sz="1800" dirty="0" smtClean="0"/>
              <a:t>Supervisors should be careful not to encourage nonexempt employees to check or respond to work-related emails </a:t>
            </a:r>
            <a:r>
              <a:rPr lang="en-US" sz="1800" dirty="0"/>
              <a:t>during nonworking </a:t>
            </a:r>
            <a:r>
              <a:rPr lang="en-US" sz="1800" dirty="0" smtClean="0"/>
              <a:t>hours.</a:t>
            </a:r>
            <a:endParaRPr lang="en-US" sz="1800" dirty="0"/>
          </a:p>
          <a:p>
            <a:r>
              <a:rPr lang="en-US" sz="1800" dirty="0"/>
              <a:t> </a:t>
            </a:r>
          </a:p>
          <a:p>
            <a:r>
              <a:rPr lang="en-US" sz="1800" u="sng" dirty="0"/>
              <a:t>Best Practice</a:t>
            </a:r>
            <a:r>
              <a:rPr lang="en-US" sz="1800" dirty="0"/>
              <a:t> - </a:t>
            </a:r>
            <a:r>
              <a:rPr lang="en-US" sz="1800" dirty="0" smtClean="0"/>
              <a:t>If such work is permitted or expected, however, supervisors </a:t>
            </a:r>
            <a:r>
              <a:rPr lang="en-US" sz="1800" dirty="0"/>
              <a:t>should carefully manage and record all such </a:t>
            </a:r>
            <a:r>
              <a:rPr lang="en-US" sz="1800" dirty="0" smtClean="0"/>
              <a:t>work by requiring nonexempt </a:t>
            </a:r>
            <a:r>
              <a:rPr lang="en-US" sz="1800" dirty="0"/>
              <a:t>employees to record all time spent checking, sending, or receiving work-related </a:t>
            </a:r>
            <a:r>
              <a:rPr lang="en-US" sz="1800" dirty="0" smtClean="0"/>
              <a:t>emails, </a:t>
            </a:r>
            <a:r>
              <a:rPr lang="en-US" sz="1800" dirty="0"/>
              <a:t>and then compensate the employee for that </a:t>
            </a:r>
            <a:r>
              <a:rPr lang="en-US" sz="1800" dirty="0" smtClean="0"/>
              <a:t>time.</a:t>
            </a:r>
            <a:endParaRPr lang="en-US" sz="1800" dirty="0"/>
          </a:p>
          <a:p>
            <a:r>
              <a:rPr lang="en-US" sz="1800" dirty="0"/>
              <a:t> </a:t>
            </a:r>
          </a:p>
          <a:p>
            <a:pPr marL="285750" indent="-285750">
              <a:buFont typeface="Arial"/>
              <a:buChar char="•"/>
            </a:pPr>
            <a:r>
              <a:rPr lang="en-US" sz="1800" dirty="0"/>
              <a:t>In the spring of 2011, the U.S. Department of Labor launched “DOL – Timesheet,” a free application for smart phone with an easy-to-use electronic timesheet</a:t>
            </a:r>
            <a:r>
              <a:rPr lang="en-US" sz="1800" dirty="0" smtClean="0"/>
              <a:t>.</a:t>
            </a:r>
            <a:endParaRPr lang="en-US" sz="1800" dirty="0"/>
          </a:p>
        </p:txBody>
      </p:sp>
    </p:spTree>
    <p:extLst>
      <p:ext uri="{BB962C8B-B14F-4D97-AF65-F5344CB8AC3E}">
        <p14:creationId xmlns:p14="http://schemas.microsoft.com/office/powerpoint/2010/main" val="9215556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760" y="1472624"/>
            <a:ext cx="4266112" cy="584776"/>
          </a:xfrm>
          <a:prstGeom prst="rect">
            <a:avLst/>
          </a:prstGeom>
        </p:spPr>
        <p:txBody>
          <a:bodyPr wrap="none">
            <a:spAutoFit/>
          </a:bodyPr>
          <a:lstStyle/>
          <a:p>
            <a:pPr algn="ctr"/>
            <a:r>
              <a:rPr lang="en-US" sz="3200" b="1" dirty="0" smtClean="0"/>
              <a:t>De Minimus Doctrine</a:t>
            </a:r>
            <a:endParaRPr lang="en-US" sz="3200" b="1" dirty="0"/>
          </a:p>
        </p:txBody>
      </p:sp>
      <p:sp>
        <p:nvSpPr>
          <p:cNvPr id="3" name="Rectangle 2"/>
          <p:cNvSpPr/>
          <p:nvPr/>
        </p:nvSpPr>
        <p:spPr>
          <a:xfrm>
            <a:off x="304800" y="2092740"/>
            <a:ext cx="8153400" cy="3785652"/>
          </a:xfrm>
          <a:prstGeom prst="rect">
            <a:avLst/>
          </a:prstGeom>
        </p:spPr>
        <p:txBody>
          <a:bodyPr wrap="square">
            <a:spAutoFit/>
          </a:bodyPr>
          <a:lstStyle/>
          <a:p>
            <a:pPr marL="342900" indent="-342900">
              <a:buFont typeface="Arial"/>
              <a:buChar char="•"/>
            </a:pPr>
            <a:r>
              <a:rPr lang="en-US" sz="2400" dirty="0" smtClean="0"/>
              <a:t>FLSA’s </a:t>
            </a:r>
            <a:r>
              <a:rPr lang="en-US" sz="2400" dirty="0"/>
              <a:t>general rule is that all work is compensable</a:t>
            </a:r>
            <a:r>
              <a:rPr lang="en-US" sz="2400" dirty="0" smtClean="0"/>
              <a:t>.</a:t>
            </a:r>
          </a:p>
          <a:p>
            <a:pPr marL="342900" indent="-342900">
              <a:buFont typeface="Arial"/>
              <a:buChar char="•"/>
            </a:pPr>
            <a:endParaRPr lang="en-US" sz="2400" dirty="0"/>
          </a:p>
          <a:p>
            <a:pPr marL="342900" indent="-342900">
              <a:buFont typeface="Arial"/>
              <a:buChar char="•"/>
            </a:pPr>
            <a:r>
              <a:rPr lang="en-US" sz="2400" dirty="0"/>
              <a:t>The de minimus doctrine permits employers to treat very small increments of time as non-</a:t>
            </a:r>
            <a:r>
              <a:rPr lang="en-US" sz="2400" dirty="0" smtClean="0"/>
              <a:t>compensable</a:t>
            </a:r>
            <a:r>
              <a:rPr lang="en-US" sz="2400" dirty="0"/>
              <a:t> </a:t>
            </a:r>
            <a:r>
              <a:rPr lang="en-US" sz="2400" dirty="0" smtClean="0"/>
              <a:t>(e.g., 10 minutes or less).</a:t>
            </a:r>
          </a:p>
          <a:p>
            <a:pPr marL="342900" indent="-342900">
              <a:buFont typeface="Arial"/>
              <a:buChar char="•"/>
            </a:pPr>
            <a:endParaRPr lang="en-US" sz="2400" dirty="0"/>
          </a:p>
          <a:p>
            <a:pPr marL="342900" indent="-342900">
              <a:buFont typeface="Arial"/>
              <a:buChar char="•"/>
            </a:pPr>
            <a:r>
              <a:rPr lang="en-US" sz="2400" dirty="0"/>
              <a:t>This means that if an </a:t>
            </a:r>
            <a:r>
              <a:rPr lang="en-US" sz="2400" dirty="0" smtClean="0"/>
              <a:t>nonexempt employee </a:t>
            </a:r>
            <a:r>
              <a:rPr lang="en-US" sz="2400" dirty="0"/>
              <a:t>occasionally works for a few minutes “off the clock” either at home or before clocking in at work, the employer does not need to track this time</a:t>
            </a:r>
            <a:r>
              <a:rPr lang="en-US" sz="2400" dirty="0" smtClean="0"/>
              <a:t>.</a:t>
            </a:r>
            <a:endParaRPr lang="en-US" sz="2400" dirty="0"/>
          </a:p>
        </p:txBody>
      </p:sp>
    </p:spTree>
    <p:extLst>
      <p:ext uri="{BB962C8B-B14F-4D97-AF65-F5344CB8AC3E}">
        <p14:creationId xmlns:p14="http://schemas.microsoft.com/office/powerpoint/2010/main" val="11262886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676" y="1472624"/>
            <a:ext cx="7234272" cy="523220"/>
          </a:xfrm>
          <a:prstGeom prst="rect">
            <a:avLst/>
          </a:prstGeom>
        </p:spPr>
        <p:txBody>
          <a:bodyPr wrap="none">
            <a:spAutoFit/>
          </a:bodyPr>
          <a:lstStyle/>
          <a:p>
            <a:pPr algn="ctr"/>
            <a:r>
              <a:rPr lang="en-US" sz="2800" b="1" dirty="0"/>
              <a:t>Email, Texting &amp; Twitter as working time</a:t>
            </a:r>
            <a:r>
              <a:rPr lang="en-US" sz="2800" b="1" dirty="0" smtClean="0"/>
              <a:t>?</a:t>
            </a:r>
            <a:endParaRPr lang="en-US" sz="2800" b="1" dirty="0"/>
          </a:p>
        </p:txBody>
      </p:sp>
      <p:sp>
        <p:nvSpPr>
          <p:cNvPr id="3" name="Rectangle 2"/>
          <p:cNvSpPr/>
          <p:nvPr/>
        </p:nvSpPr>
        <p:spPr>
          <a:xfrm>
            <a:off x="304800" y="2057400"/>
            <a:ext cx="8153400" cy="3477875"/>
          </a:xfrm>
          <a:prstGeom prst="rect">
            <a:avLst/>
          </a:prstGeom>
        </p:spPr>
        <p:txBody>
          <a:bodyPr wrap="square">
            <a:spAutoFit/>
          </a:bodyPr>
          <a:lstStyle/>
          <a:p>
            <a:pPr marL="342900" indent="-342900">
              <a:buFont typeface="+mj-lt"/>
              <a:buAutoNum type="arabicPeriod"/>
            </a:pPr>
            <a:r>
              <a:rPr lang="en-US" sz="2000" dirty="0"/>
              <a:t>Use 10-minute (de minimus) rule as guideline</a:t>
            </a:r>
          </a:p>
          <a:p>
            <a:pPr marL="342900" indent="-342900">
              <a:buFont typeface="+mj-lt"/>
              <a:buAutoNum type="arabicPeriod"/>
            </a:pPr>
            <a:endParaRPr lang="en-US" sz="2000" dirty="0"/>
          </a:p>
          <a:p>
            <a:pPr marL="342900" indent="-342900">
              <a:buFont typeface="+mj-lt"/>
              <a:buAutoNum type="arabicPeriod"/>
            </a:pPr>
            <a:r>
              <a:rPr lang="en-US" sz="2000" dirty="0"/>
              <a:t>Consider regularity and aggregate amount of time </a:t>
            </a:r>
            <a:r>
              <a:rPr lang="en-US" sz="2000" dirty="0" smtClean="0"/>
              <a:t>spent</a:t>
            </a:r>
          </a:p>
          <a:p>
            <a:pPr marL="342900" indent="-342900">
              <a:buFont typeface="+mj-lt"/>
              <a:buAutoNum type="arabicPeriod"/>
            </a:pPr>
            <a:endParaRPr lang="en-US" sz="2000" dirty="0" smtClean="0"/>
          </a:p>
          <a:p>
            <a:pPr marL="342900" indent="-342900">
              <a:buFont typeface="+mj-lt"/>
              <a:buAutoNum type="arabicPeriod"/>
            </a:pPr>
            <a:r>
              <a:rPr lang="en-US" sz="2000" dirty="0"/>
              <a:t>Establish </a:t>
            </a:r>
            <a:r>
              <a:rPr lang="en-US" sz="2000" dirty="0" smtClean="0"/>
              <a:t>clear expectations </a:t>
            </a:r>
            <a:r>
              <a:rPr lang="en-US" sz="2000" dirty="0"/>
              <a:t>regarding use of </a:t>
            </a:r>
            <a:r>
              <a:rPr lang="en-US" sz="2000" dirty="0" smtClean="0"/>
              <a:t>electronic devices </a:t>
            </a:r>
            <a:r>
              <a:rPr lang="en-US" sz="2000" dirty="0"/>
              <a:t>outside of </a:t>
            </a:r>
            <a:r>
              <a:rPr lang="en-US" sz="2000" dirty="0" smtClean="0"/>
              <a:t>normal work hours</a:t>
            </a:r>
          </a:p>
          <a:p>
            <a:pPr marL="342900" indent="-342900">
              <a:buFont typeface="+mj-lt"/>
              <a:buAutoNum type="arabicPeriod"/>
            </a:pPr>
            <a:endParaRPr lang="en-US" sz="2000" dirty="0"/>
          </a:p>
          <a:p>
            <a:pPr marL="342900" indent="-342900">
              <a:buFont typeface="+mj-lt"/>
              <a:buAutoNum type="arabicPeriod"/>
            </a:pPr>
            <a:r>
              <a:rPr lang="en-US" sz="2000" dirty="0" smtClean="0"/>
              <a:t>When possible, prohibit nonexempt employees from using electronic devices to work outside of their normal business hours</a:t>
            </a:r>
            <a:endParaRPr lang="en-US" sz="2000" dirty="0"/>
          </a:p>
          <a:p>
            <a:pPr marL="342900" indent="-342900">
              <a:buFont typeface="+mj-lt"/>
              <a:buAutoNum type="arabicPeriod"/>
            </a:pPr>
            <a:endParaRPr lang="en-US" sz="2000" u="sng" dirty="0" smtClean="0"/>
          </a:p>
          <a:p>
            <a:pPr marL="342900" indent="-342900">
              <a:buFont typeface="+mj-lt"/>
              <a:buAutoNum type="arabicPeriod"/>
            </a:pPr>
            <a:r>
              <a:rPr lang="en-US" sz="2000" dirty="0"/>
              <a:t>B</a:t>
            </a:r>
            <a:r>
              <a:rPr lang="en-US" sz="2000" dirty="0" smtClean="0"/>
              <a:t>e </a:t>
            </a:r>
            <a:r>
              <a:rPr lang="en-US" sz="2000" dirty="0"/>
              <a:t>prepared to record and pay </a:t>
            </a:r>
            <a:r>
              <a:rPr lang="en-US" sz="2000" dirty="0" smtClean="0"/>
              <a:t>for </a:t>
            </a:r>
            <a:r>
              <a:rPr lang="en-US" sz="2000" dirty="0"/>
              <a:t>compensable working </a:t>
            </a:r>
            <a:r>
              <a:rPr lang="en-US" sz="2000" dirty="0" smtClean="0"/>
              <a:t>time</a:t>
            </a:r>
            <a:endParaRPr lang="en-US" sz="2000" dirty="0"/>
          </a:p>
        </p:txBody>
      </p:sp>
    </p:spTree>
    <p:extLst>
      <p:ext uri="{BB962C8B-B14F-4D97-AF65-F5344CB8AC3E}">
        <p14:creationId xmlns:p14="http://schemas.microsoft.com/office/powerpoint/2010/main" val="3951637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133600"/>
            <a:ext cx="7696200" cy="3277821"/>
          </a:xfrm>
          <a:prstGeom prst="rect">
            <a:avLst/>
          </a:prstGeom>
        </p:spPr>
        <p:txBody>
          <a:bodyPr wrap="square">
            <a:spAutoFit/>
          </a:bodyPr>
          <a:lstStyle/>
          <a:p>
            <a:pPr marL="342900" lvl="0" indent="-342900">
              <a:buFont typeface="Arial"/>
              <a:buChar char="•"/>
            </a:pPr>
            <a:r>
              <a:rPr lang="en-US" dirty="0" smtClean="0"/>
              <a:t>Wage and Hour Division </a:t>
            </a:r>
            <a:r>
              <a:rPr lang="en-US" dirty="0"/>
              <a:t>investigations and lawsuits</a:t>
            </a:r>
          </a:p>
          <a:p>
            <a:pPr marL="342900" lvl="0" indent="-342900">
              <a:buFont typeface="Arial"/>
              <a:buChar char="•"/>
            </a:pPr>
            <a:r>
              <a:rPr lang="en-US" dirty="0"/>
              <a:t>Private </a:t>
            </a:r>
            <a:r>
              <a:rPr lang="en-US" dirty="0" smtClean="0"/>
              <a:t>lawsuits</a:t>
            </a:r>
          </a:p>
          <a:p>
            <a:pPr lvl="0"/>
            <a:endParaRPr lang="en-US" dirty="0"/>
          </a:p>
          <a:p>
            <a:r>
              <a:rPr lang="en-US" sz="1800" dirty="0"/>
              <a:t>To enforce the minimum wage and overtime provisions of the FLSA, the U.S. </a:t>
            </a:r>
            <a:r>
              <a:rPr lang="en-US" sz="1800" dirty="0" smtClean="0"/>
              <a:t>Department of Labor’s </a:t>
            </a:r>
            <a:r>
              <a:rPr lang="en-US" sz="1800" dirty="0"/>
              <a:t>Wage and Hour Division (WHD</a:t>
            </a:r>
            <a:r>
              <a:rPr lang="en-US" sz="1800" dirty="0" smtClean="0"/>
              <a:t>) </a:t>
            </a:r>
            <a:r>
              <a:rPr lang="en-US" sz="1800" dirty="0"/>
              <a:t>has the authority to investigate and gather data from employers regarding wage, hours, and other conditions and practices of employment; to enter and inspect an employer’s place of business and its records; to question employees; and to investigate all facts, conditions, practices and matters the investigator deems necessary to determine whether the FLSA has been violated</a:t>
            </a:r>
            <a:r>
              <a:rPr lang="en-US" sz="1800" dirty="0" smtClean="0"/>
              <a:t>.</a:t>
            </a:r>
            <a:endParaRPr lang="en-US" sz="1800" dirty="0"/>
          </a:p>
        </p:txBody>
      </p:sp>
      <p:sp>
        <p:nvSpPr>
          <p:cNvPr id="3" name="TextBox 2"/>
          <p:cNvSpPr txBox="1"/>
          <p:nvPr/>
        </p:nvSpPr>
        <p:spPr>
          <a:xfrm>
            <a:off x="478642" y="1539959"/>
            <a:ext cx="4876455" cy="461665"/>
          </a:xfrm>
          <a:prstGeom prst="rect">
            <a:avLst/>
          </a:prstGeom>
          <a:noFill/>
        </p:spPr>
        <p:txBody>
          <a:bodyPr wrap="none" rtlCol="0">
            <a:spAutoFit/>
          </a:bodyPr>
          <a:lstStyle/>
          <a:p>
            <a:r>
              <a:rPr lang="en-US" sz="2400" b="1" dirty="0" smtClean="0"/>
              <a:t>FLSA Enforcement Mechanisms</a:t>
            </a:r>
            <a:endParaRPr lang="en-US" sz="2400" b="1" dirty="0"/>
          </a:p>
        </p:txBody>
      </p:sp>
    </p:spTree>
    <p:extLst>
      <p:ext uri="{BB962C8B-B14F-4D97-AF65-F5344CB8AC3E}">
        <p14:creationId xmlns:p14="http://schemas.microsoft.com/office/powerpoint/2010/main" val="38908020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662" y="2209800"/>
            <a:ext cx="7696200" cy="3139321"/>
          </a:xfrm>
          <a:prstGeom prst="rect">
            <a:avLst/>
          </a:prstGeom>
        </p:spPr>
        <p:txBody>
          <a:bodyPr wrap="square">
            <a:spAutoFit/>
          </a:bodyPr>
          <a:lstStyle/>
          <a:p>
            <a:pPr lvl="0"/>
            <a:r>
              <a:rPr lang="en-US" sz="1800" dirty="0"/>
              <a:t>R</a:t>
            </a:r>
            <a:r>
              <a:rPr lang="en-US" sz="1800" dirty="0" smtClean="0"/>
              <a:t>ecent increase in enforcement activity – since 2009 WHD has hired 40% more investigators and annually completed 40% more compliance actions</a:t>
            </a:r>
          </a:p>
          <a:p>
            <a:pPr lvl="0"/>
            <a:endParaRPr lang="en-US" sz="1800" dirty="0" smtClean="0"/>
          </a:p>
          <a:p>
            <a:pPr lvl="0"/>
            <a:r>
              <a:rPr lang="en-US" sz="1800" dirty="0" smtClean="0"/>
              <a:t>A WHD investigation can be trigged by a complaint of an employee or a former employee</a:t>
            </a:r>
          </a:p>
          <a:p>
            <a:endParaRPr lang="en-US" sz="1800" dirty="0" smtClean="0"/>
          </a:p>
          <a:p>
            <a:r>
              <a:rPr lang="en-US" sz="1800" dirty="0" smtClean="0"/>
              <a:t>WHD </a:t>
            </a:r>
            <a:r>
              <a:rPr lang="en-US" sz="1800" dirty="0"/>
              <a:t>may commence a lawsuit on behalf of impacted employees seeking:</a:t>
            </a:r>
          </a:p>
          <a:p>
            <a:pPr marL="342900" indent="-342900">
              <a:buFont typeface="Arial"/>
              <a:buChar char="•"/>
            </a:pPr>
            <a:r>
              <a:rPr lang="en-US" sz="1800" dirty="0"/>
              <a:t>unpaid minimum wages,</a:t>
            </a:r>
          </a:p>
          <a:p>
            <a:pPr marL="342900" indent="-342900">
              <a:buFont typeface="Arial"/>
              <a:buChar char="•"/>
            </a:pPr>
            <a:r>
              <a:rPr lang="en-US" sz="1800" dirty="0"/>
              <a:t>overtime,</a:t>
            </a:r>
          </a:p>
          <a:p>
            <a:pPr marL="342900" indent="-342900">
              <a:buFont typeface="Arial"/>
              <a:buChar char="•"/>
            </a:pPr>
            <a:r>
              <a:rPr lang="en-US" sz="1800" dirty="0"/>
              <a:t>liquidated damages (equal to the unpaid wages), and</a:t>
            </a:r>
          </a:p>
          <a:p>
            <a:pPr marL="342900" indent="-342900">
              <a:buFont typeface="Arial"/>
              <a:buChar char="•"/>
            </a:pPr>
            <a:r>
              <a:rPr lang="en-US" sz="1800" dirty="0"/>
              <a:t>injunctive </a:t>
            </a:r>
            <a:r>
              <a:rPr lang="en-US" sz="1800" dirty="0" smtClean="0"/>
              <a:t>relief</a:t>
            </a:r>
            <a:endParaRPr lang="en-US" sz="1800" dirty="0"/>
          </a:p>
        </p:txBody>
      </p:sp>
      <p:sp>
        <p:nvSpPr>
          <p:cNvPr id="3" name="TextBox 2"/>
          <p:cNvSpPr txBox="1"/>
          <p:nvPr/>
        </p:nvSpPr>
        <p:spPr>
          <a:xfrm>
            <a:off x="478642" y="1539959"/>
            <a:ext cx="6705231" cy="461665"/>
          </a:xfrm>
          <a:prstGeom prst="rect">
            <a:avLst/>
          </a:prstGeom>
          <a:noFill/>
        </p:spPr>
        <p:txBody>
          <a:bodyPr wrap="none" rtlCol="0">
            <a:spAutoFit/>
          </a:bodyPr>
          <a:lstStyle/>
          <a:p>
            <a:r>
              <a:rPr lang="en-US" sz="2400" b="1" dirty="0" smtClean="0"/>
              <a:t>Wage and Hour Division (WHD) Enforcement</a:t>
            </a:r>
            <a:endParaRPr lang="en-US" sz="2400" b="1" dirty="0"/>
          </a:p>
        </p:txBody>
      </p:sp>
    </p:spTree>
    <p:extLst>
      <p:ext uri="{BB962C8B-B14F-4D97-AF65-F5344CB8AC3E}">
        <p14:creationId xmlns:p14="http://schemas.microsoft.com/office/powerpoint/2010/main" val="3092656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600200"/>
            <a:ext cx="6705600" cy="584776"/>
          </a:xfrm>
          <a:prstGeom prst="rect">
            <a:avLst/>
          </a:prstGeom>
        </p:spPr>
        <p:txBody>
          <a:bodyPr wrap="square">
            <a:spAutoFit/>
          </a:bodyPr>
          <a:lstStyle/>
          <a:p>
            <a:pPr algn="ctr"/>
            <a:r>
              <a:rPr lang="en-US" sz="3200" b="1" dirty="0" smtClean="0"/>
              <a:t>ORIGINAL PURPOSE</a:t>
            </a:r>
            <a:endParaRPr lang="en-US" sz="3200" b="1" dirty="0"/>
          </a:p>
        </p:txBody>
      </p:sp>
      <p:sp>
        <p:nvSpPr>
          <p:cNvPr id="4" name="Text Placeholder 2"/>
          <p:cNvSpPr txBox="1">
            <a:spLocks/>
          </p:cNvSpPr>
          <p:nvPr/>
        </p:nvSpPr>
        <p:spPr>
          <a:xfrm>
            <a:off x="228600" y="2388507"/>
            <a:ext cx="8382000" cy="2210862"/>
          </a:xfrm>
          <a:prstGeom prst="rect">
            <a:avLst/>
          </a:prstGeom>
        </p:spPr>
        <p:txBody>
          <a:bodyPr>
            <a:normAutofit fontScale="25000" lnSpcReduction="20000"/>
          </a:bodyPr>
          <a:lst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a:lstStyle>
          <a:p>
            <a:pPr marL="0" indent="0">
              <a:buNone/>
            </a:pPr>
            <a:r>
              <a:rPr lang="en-US" sz="9600" dirty="0">
                <a:latin typeface="Arial"/>
                <a:cs typeface="Arial"/>
              </a:rPr>
              <a:t>FDR </a:t>
            </a:r>
            <a:r>
              <a:rPr lang="en-US" sz="9600" dirty="0" smtClean="0">
                <a:latin typeface="Arial"/>
                <a:cs typeface="Arial"/>
              </a:rPr>
              <a:t>signed </a:t>
            </a:r>
            <a:r>
              <a:rPr lang="en-US" sz="9600" dirty="0">
                <a:latin typeface="Arial"/>
                <a:cs typeface="Arial"/>
              </a:rPr>
              <a:t>the FLSA in 1938 </a:t>
            </a:r>
            <a:r>
              <a:rPr lang="en-US" sz="9600" dirty="0" smtClean="0">
                <a:latin typeface="Arial"/>
                <a:cs typeface="Arial"/>
              </a:rPr>
              <a:t>to “</a:t>
            </a:r>
            <a:r>
              <a:rPr lang="en-US" sz="9600" dirty="0">
                <a:latin typeface="Arial"/>
                <a:cs typeface="Arial"/>
              </a:rPr>
              <a:t>end starvation wages and intolerable hours.</a:t>
            </a:r>
            <a:r>
              <a:rPr lang="en-US" sz="9600" dirty="0" smtClean="0">
                <a:latin typeface="Arial"/>
                <a:cs typeface="Arial"/>
              </a:rPr>
              <a:t>”</a:t>
            </a:r>
            <a:endParaRPr lang="en-US" sz="9600" dirty="0">
              <a:latin typeface="Arial"/>
              <a:cs typeface="Arial"/>
            </a:endParaRPr>
          </a:p>
          <a:p>
            <a:pPr marL="0" indent="0">
              <a:buNone/>
            </a:pPr>
            <a:endParaRPr lang="en-US" sz="9600" dirty="0">
              <a:latin typeface="Arial"/>
              <a:cs typeface="Arial"/>
            </a:endParaRPr>
          </a:p>
          <a:p>
            <a:pPr marL="0" indent="0">
              <a:buNone/>
            </a:pPr>
            <a:r>
              <a:rPr lang="en-US" sz="9600" dirty="0" smtClean="0">
                <a:latin typeface="Arial"/>
                <a:cs typeface="Arial"/>
              </a:rPr>
              <a:t>FDR’S three </a:t>
            </a:r>
            <a:r>
              <a:rPr lang="en-US" sz="9600" dirty="0">
                <a:latin typeface="Arial"/>
                <a:cs typeface="Arial"/>
              </a:rPr>
              <a:t>goals -</a:t>
            </a:r>
          </a:p>
          <a:p>
            <a:pPr lvl="1">
              <a:buFont typeface="Arial"/>
              <a:buChar char="•"/>
            </a:pPr>
            <a:r>
              <a:rPr lang="en-US" sz="9600" dirty="0">
                <a:latin typeface="Arial"/>
                <a:cs typeface="Arial"/>
              </a:rPr>
              <a:t>End child labor abuses</a:t>
            </a:r>
          </a:p>
          <a:p>
            <a:pPr lvl="1">
              <a:buFont typeface="Arial"/>
              <a:buChar char="•"/>
            </a:pPr>
            <a:r>
              <a:rPr lang="en-US" sz="9600" dirty="0">
                <a:latin typeface="Arial"/>
                <a:cs typeface="Arial"/>
              </a:rPr>
              <a:t>Establish a minimum wage</a:t>
            </a:r>
          </a:p>
          <a:p>
            <a:pPr lvl="1">
              <a:buFont typeface="Arial"/>
              <a:buChar char="•"/>
            </a:pPr>
            <a:r>
              <a:rPr lang="en-US" sz="9600" dirty="0">
                <a:latin typeface="Arial"/>
                <a:cs typeface="Arial"/>
              </a:rPr>
              <a:t>Cap the number of work hours per week</a:t>
            </a:r>
          </a:p>
          <a:p>
            <a:pPr marL="0" indent="0">
              <a:buNone/>
            </a:pPr>
            <a:endParaRPr lang="en-US" dirty="0"/>
          </a:p>
        </p:txBody>
      </p:sp>
    </p:spTree>
    <p:extLst>
      <p:ext uri="{BB962C8B-B14F-4D97-AF65-F5344CB8AC3E}">
        <p14:creationId xmlns:p14="http://schemas.microsoft.com/office/powerpoint/2010/main" val="24863378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662" y="2209800"/>
            <a:ext cx="7696200" cy="2862322"/>
          </a:xfrm>
          <a:prstGeom prst="rect">
            <a:avLst/>
          </a:prstGeom>
        </p:spPr>
        <p:txBody>
          <a:bodyPr wrap="square">
            <a:spAutoFit/>
          </a:bodyPr>
          <a:lstStyle/>
          <a:p>
            <a:pPr marL="285750" indent="-285750">
              <a:buFont typeface="Arial"/>
              <a:buChar char="•"/>
            </a:pPr>
            <a:r>
              <a:rPr lang="en-US" sz="2000" dirty="0" smtClean="0"/>
              <a:t>An </a:t>
            </a:r>
            <a:r>
              <a:rPr lang="en-US" sz="2000" dirty="0"/>
              <a:t>employee may sue an employer for violating the FLSA’s minimum wage or overtime </a:t>
            </a:r>
            <a:r>
              <a:rPr lang="en-US" sz="2000" dirty="0" smtClean="0"/>
              <a:t>provisions</a:t>
            </a:r>
          </a:p>
          <a:p>
            <a:pPr marL="285750" indent="-285750">
              <a:buFont typeface="Arial"/>
              <a:buChar char="•"/>
            </a:pPr>
            <a:endParaRPr lang="en-US" sz="2000" dirty="0"/>
          </a:p>
          <a:p>
            <a:pPr marL="285750" indent="-285750">
              <a:buFont typeface="Arial"/>
              <a:buChar char="•"/>
            </a:pPr>
            <a:r>
              <a:rPr lang="en-US" sz="2000" dirty="0"/>
              <a:t>Private lawsuits to enforce non-willful violations of the FLSA must be brought within two years whereas the limitation period for willful violations is three </a:t>
            </a:r>
            <a:r>
              <a:rPr lang="en-US" sz="2000" dirty="0" smtClean="0"/>
              <a:t>years</a:t>
            </a:r>
          </a:p>
          <a:p>
            <a:endParaRPr lang="en-US" sz="2000" dirty="0"/>
          </a:p>
          <a:p>
            <a:pPr marL="285750" indent="-285750">
              <a:buFont typeface="Arial"/>
              <a:buChar char="•"/>
            </a:pPr>
            <a:r>
              <a:rPr lang="en-US" sz="2000" dirty="0"/>
              <a:t>The damages available to employees in FLSA actions are potentially </a:t>
            </a:r>
            <a:r>
              <a:rPr lang="en-US" sz="2000" dirty="0" smtClean="0"/>
              <a:t>huge</a:t>
            </a:r>
            <a:endParaRPr lang="en-US" sz="2000" dirty="0"/>
          </a:p>
        </p:txBody>
      </p:sp>
      <p:sp>
        <p:nvSpPr>
          <p:cNvPr id="3" name="TextBox 2"/>
          <p:cNvSpPr txBox="1"/>
          <p:nvPr/>
        </p:nvSpPr>
        <p:spPr>
          <a:xfrm>
            <a:off x="478642" y="1539959"/>
            <a:ext cx="5019323" cy="461665"/>
          </a:xfrm>
          <a:prstGeom prst="rect">
            <a:avLst/>
          </a:prstGeom>
          <a:noFill/>
        </p:spPr>
        <p:txBody>
          <a:bodyPr wrap="none" rtlCol="0">
            <a:spAutoFit/>
          </a:bodyPr>
          <a:lstStyle/>
          <a:p>
            <a:r>
              <a:rPr lang="en-US" sz="2400" b="1" dirty="0" smtClean="0"/>
              <a:t>Private Lawsuits Under the FLSA</a:t>
            </a:r>
            <a:endParaRPr lang="en-US" sz="2400" b="1" dirty="0"/>
          </a:p>
        </p:txBody>
      </p:sp>
    </p:spTree>
    <p:extLst>
      <p:ext uri="{BB962C8B-B14F-4D97-AF65-F5344CB8AC3E}">
        <p14:creationId xmlns:p14="http://schemas.microsoft.com/office/powerpoint/2010/main" val="12948528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662" y="2209800"/>
            <a:ext cx="7696200" cy="3170099"/>
          </a:xfrm>
          <a:prstGeom prst="rect">
            <a:avLst/>
          </a:prstGeom>
        </p:spPr>
        <p:txBody>
          <a:bodyPr wrap="square">
            <a:spAutoFit/>
          </a:bodyPr>
          <a:lstStyle/>
          <a:p>
            <a:r>
              <a:rPr lang="en-US" sz="2000" dirty="0" smtClean="0"/>
              <a:t>Available </a:t>
            </a:r>
            <a:r>
              <a:rPr lang="en-US" sz="2000" dirty="0"/>
              <a:t>civil remedies include</a:t>
            </a:r>
            <a:r>
              <a:rPr lang="en-US" sz="2000" dirty="0" smtClean="0"/>
              <a:t>:</a:t>
            </a:r>
          </a:p>
          <a:p>
            <a:endParaRPr lang="en-US" sz="2000" dirty="0"/>
          </a:p>
          <a:p>
            <a:pPr marL="457200" indent="-457200">
              <a:buFont typeface="+mj-lt"/>
              <a:buAutoNum type="arabicPeriod"/>
            </a:pPr>
            <a:r>
              <a:rPr lang="en-US" sz="2000" dirty="0"/>
              <a:t>All unpaid compensation for time worked but not </a:t>
            </a:r>
            <a:r>
              <a:rPr lang="en-US" sz="2000" dirty="0" smtClean="0"/>
              <a:t>paid, </a:t>
            </a:r>
            <a:r>
              <a:rPr lang="en-US" sz="2000" dirty="0"/>
              <a:t>or time paid at an incorrect </a:t>
            </a:r>
            <a:r>
              <a:rPr lang="en-US" sz="2000" dirty="0" smtClean="0"/>
              <a:t>amount</a:t>
            </a:r>
            <a:endParaRPr lang="en-US" sz="2000" dirty="0"/>
          </a:p>
          <a:p>
            <a:pPr marL="457200" indent="-457200">
              <a:buFont typeface="+mj-lt"/>
              <a:buAutoNum type="arabicPeriod"/>
            </a:pPr>
            <a:r>
              <a:rPr lang="en-US" sz="2000" dirty="0"/>
              <a:t>Mandatory liquidated damages (equal to the amount of unpaid compensation) that effectively </a:t>
            </a:r>
            <a:r>
              <a:rPr lang="en-US" sz="2000" dirty="0" smtClean="0"/>
              <a:t>doubles </a:t>
            </a:r>
            <a:r>
              <a:rPr lang="en-US" sz="2000" dirty="0"/>
              <a:t>unpaid wages for a period of up to three years back (for willful violations, two years for non-willful</a:t>
            </a:r>
            <a:r>
              <a:rPr lang="en-US" sz="2000" dirty="0" smtClean="0"/>
              <a:t>)</a:t>
            </a:r>
            <a:endParaRPr lang="en-US" sz="2000" dirty="0"/>
          </a:p>
          <a:p>
            <a:pPr marL="457200" indent="-457200">
              <a:buFont typeface="+mj-lt"/>
              <a:buAutoNum type="arabicPeriod"/>
            </a:pPr>
            <a:r>
              <a:rPr lang="en-US" sz="2000" dirty="0" smtClean="0"/>
              <a:t>Interest</a:t>
            </a:r>
            <a:endParaRPr lang="en-US" sz="2000" dirty="0"/>
          </a:p>
          <a:p>
            <a:pPr marL="457200" indent="-457200">
              <a:buFont typeface="+mj-lt"/>
              <a:buAutoNum type="arabicPeriod"/>
            </a:pPr>
            <a:r>
              <a:rPr lang="en-US" sz="2000" dirty="0"/>
              <a:t>Attorneys’ </a:t>
            </a:r>
            <a:r>
              <a:rPr lang="en-US" sz="2000" dirty="0" smtClean="0"/>
              <a:t>fees</a:t>
            </a:r>
            <a:endParaRPr lang="en-US" sz="2000" dirty="0"/>
          </a:p>
        </p:txBody>
      </p:sp>
      <p:sp>
        <p:nvSpPr>
          <p:cNvPr id="3" name="TextBox 2"/>
          <p:cNvSpPr txBox="1"/>
          <p:nvPr/>
        </p:nvSpPr>
        <p:spPr>
          <a:xfrm>
            <a:off x="478642" y="1539959"/>
            <a:ext cx="7134585" cy="461665"/>
          </a:xfrm>
          <a:prstGeom prst="rect">
            <a:avLst/>
          </a:prstGeom>
          <a:noFill/>
        </p:spPr>
        <p:txBody>
          <a:bodyPr wrap="none" rtlCol="0">
            <a:spAutoFit/>
          </a:bodyPr>
          <a:lstStyle/>
          <a:p>
            <a:r>
              <a:rPr lang="en-US" sz="2400" b="1" dirty="0" smtClean="0"/>
              <a:t>Why are FLSA claims potentially so expensive?</a:t>
            </a:r>
            <a:endParaRPr lang="en-US" sz="2400" b="1" dirty="0"/>
          </a:p>
        </p:txBody>
      </p:sp>
    </p:spTree>
    <p:extLst>
      <p:ext uri="{BB962C8B-B14F-4D97-AF65-F5344CB8AC3E}">
        <p14:creationId xmlns:p14="http://schemas.microsoft.com/office/powerpoint/2010/main" val="3836856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662" y="2209800"/>
            <a:ext cx="7696200" cy="2862322"/>
          </a:xfrm>
          <a:prstGeom prst="rect">
            <a:avLst/>
          </a:prstGeom>
        </p:spPr>
        <p:txBody>
          <a:bodyPr wrap="square">
            <a:spAutoFit/>
          </a:bodyPr>
          <a:lstStyle/>
          <a:p>
            <a:r>
              <a:rPr lang="en-US" sz="2000" dirty="0" smtClean="0"/>
              <a:t>Collective Actions</a:t>
            </a:r>
            <a:endParaRPr lang="en-US" sz="2000" dirty="0"/>
          </a:p>
          <a:p>
            <a:pPr marL="342900" indent="-342900">
              <a:buFont typeface="Arial"/>
              <a:buChar char="•"/>
            </a:pPr>
            <a:r>
              <a:rPr lang="en-US" sz="2000" dirty="0" smtClean="0"/>
              <a:t>Multiply </a:t>
            </a:r>
            <a:r>
              <a:rPr lang="en-US" sz="2000" dirty="0"/>
              <a:t>the </a:t>
            </a:r>
            <a:r>
              <a:rPr lang="en-US" sz="2000" dirty="0" smtClean="0"/>
              <a:t>total exposure for one employee </a:t>
            </a:r>
            <a:r>
              <a:rPr lang="en-US" sz="2000" dirty="0"/>
              <a:t>by </a:t>
            </a:r>
            <a:r>
              <a:rPr lang="en-US" sz="2000" dirty="0" smtClean="0"/>
              <a:t>the total number </a:t>
            </a:r>
            <a:r>
              <a:rPr lang="en-US" sz="2000" dirty="0"/>
              <a:t>of similarly-situated employees</a:t>
            </a:r>
          </a:p>
          <a:p>
            <a:endParaRPr lang="en-US" sz="2000" dirty="0" smtClean="0"/>
          </a:p>
          <a:p>
            <a:r>
              <a:rPr lang="en-US" sz="2000" dirty="0" smtClean="0"/>
              <a:t>Recent collective FLSA </a:t>
            </a:r>
            <a:r>
              <a:rPr lang="en-US" sz="2000" dirty="0"/>
              <a:t>actions </a:t>
            </a:r>
            <a:r>
              <a:rPr lang="en-US" sz="2000" dirty="0" smtClean="0"/>
              <a:t>have concerned:</a:t>
            </a:r>
            <a:endParaRPr lang="en-US" sz="2000" dirty="0"/>
          </a:p>
          <a:p>
            <a:pPr marL="342900" indent="-342900">
              <a:buFont typeface="Arial"/>
              <a:buChar char="•"/>
            </a:pPr>
            <a:r>
              <a:rPr lang="en-US" sz="2000" dirty="0"/>
              <a:t>Misclassification of workers</a:t>
            </a:r>
          </a:p>
          <a:p>
            <a:pPr marL="342900" indent="-342900">
              <a:buFont typeface="Arial"/>
              <a:buChar char="•"/>
            </a:pPr>
            <a:r>
              <a:rPr lang="en-US" sz="2000" dirty="0"/>
              <a:t>W</a:t>
            </a:r>
            <a:r>
              <a:rPr lang="en-US" sz="2000" dirty="0" smtClean="0"/>
              <a:t>orking </a:t>
            </a:r>
            <a:r>
              <a:rPr lang="en-US" sz="2000" dirty="0"/>
              <a:t>on work-related matters during </a:t>
            </a:r>
            <a:r>
              <a:rPr lang="en-US" sz="2000" dirty="0" smtClean="0"/>
              <a:t>non-work </a:t>
            </a:r>
            <a:r>
              <a:rPr lang="en-US" sz="2000" dirty="0"/>
              <a:t>time</a:t>
            </a:r>
          </a:p>
          <a:p>
            <a:pPr marL="342900" indent="-342900">
              <a:buFont typeface="Arial"/>
              <a:buChar char="•"/>
            </a:pPr>
            <a:r>
              <a:rPr lang="en-US" sz="2000" dirty="0"/>
              <a:t>Deducting time for breaks without ensuring that employees were not, in fact, </a:t>
            </a:r>
            <a:r>
              <a:rPr lang="en-US" sz="2000" dirty="0" smtClean="0"/>
              <a:t>working</a:t>
            </a:r>
            <a:endParaRPr lang="en-US" sz="2000" dirty="0"/>
          </a:p>
        </p:txBody>
      </p:sp>
      <p:sp>
        <p:nvSpPr>
          <p:cNvPr id="3" name="TextBox 2"/>
          <p:cNvSpPr txBox="1"/>
          <p:nvPr/>
        </p:nvSpPr>
        <p:spPr>
          <a:xfrm>
            <a:off x="478642" y="1539959"/>
            <a:ext cx="7134585" cy="461665"/>
          </a:xfrm>
          <a:prstGeom prst="rect">
            <a:avLst/>
          </a:prstGeom>
          <a:noFill/>
        </p:spPr>
        <p:txBody>
          <a:bodyPr wrap="none" rtlCol="0">
            <a:spAutoFit/>
          </a:bodyPr>
          <a:lstStyle/>
          <a:p>
            <a:r>
              <a:rPr lang="en-US" sz="2400" b="1" dirty="0" smtClean="0"/>
              <a:t>Why are FLSA claims potentially so expensive?</a:t>
            </a:r>
            <a:endParaRPr lang="en-US" sz="2400" b="1" dirty="0"/>
          </a:p>
        </p:txBody>
      </p:sp>
    </p:spTree>
    <p:extLst>
      <p:ext uri="{BB962C8B-B14F-4D97-AF65-F5344CB8AC3E}">
        <p14:creationId xmlns:p14="http://schemas.microsoft.com/office/powerpoint/2010/main" val="1055559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286918"/>
            <a:ext cx="7696200" cy="3447098"/>
          </a:xfrm>
          <a:prstGeom prst="rect">
            <a:avLst/>
          </a:prstGeom>
        </p:spPr>
        <p:txBody>
          <a:bodyPr wrap="square">
            <a:spAutoFit/>
          </a:bodyPr>
          <a:lstStyle/>
          <a:p>
            <a:r>
              <a:rPr lang="en-US" sz="1800" u="sng" dirty="0"/>
              <a:t>G</a:t>
            </a:r>
            <a:r>
              <a:rPr lang="en-US" sz="1800" u="sng" dirty="0" smtClean="0"/>
              <a:t>oal</a:t>
            </a:r>
            <a:r>
              <a:rPr lang="en-US" sz="1800" dirty="0" smtClean="0"/>
              <a:t> </a:t>
            </a:r>
            <a:r>
              <a:rPr lang="en-US" sz="1800" dirty="0"/>
              <a:t>=</a:t>
            </a:r>
            <a:r>
              <a:rPr lang="en-US" sz="1800" dirty="0" smtClean="0"/>
              <a:t> </a:t>
            </a:r>
            <a:r>
              <a:rPr lang="en-US" sz="1800" dirty="0"/>
              <a:t>Narrow exemptions so more workers qualify for overtime pay by raising salary threshold level and changing the primary duties </a:t>
            </a:r>
            <a:r>
              <a:rPr lang="en-US" sz="1800" dirty="0" smtClean="0"/>
              <a:t>test</a:t>
            </a:r>
          </a:p>
          <a:p>
            <a:endParaRPr lang="en-US" sz="2000" dirty="0"/>
          </a:p>
          <a:p>
            <a:r>
              <a:rPr lang="en-US" sz="1800" dirty="0"/>
              <a:t>The salary threshold has been changed only eight times in the 75 years since the FLSA passed in 1938</a:t>
            </a:r>
            <a:r>
              <a:rPr lang="en-US" sz="1800" dirty="0" smtClean="0"/>
              <a:t>.</a:t>
            </a:r>
          </a:p>
          <a:p>
            <a:endParaRPr lang="en-US" sz="1800" dirty="0"/>
          </a:p>
          <a:p>
            <a:pPr marL="285750" indent="-285750">
              <a:buFont typeface="Arial"/>
              <a:buChar char="•"/>
            </a:pPr>
            <a:r>
              <a:rPr lang="en-US" sz="1800" dirty="0" smtClean="0"/>
              <a:t>In </a:t>
            </a:r>
            <a:r>
              <a:rPr lang="en-US" sz="1800" dirty="0"/>
              <a:t>1975, the weekly salary threshold was set at $155/week and in 2004 it was raised to $455/</a:t>
            </a:r>
            <a:r>
              <a:rPr lang="en-US" sz="1800" dirty="0" smtClean="0"/>
              <a:t>week.</a:t>
            </a:r>
          </a:p>
          <a:p>
            <a:pPr marL="285750" indent="-285750">
              <a:buFont typeface="Arial"/>
              <a:buChar char="•"/>
            </a:pPr>
            <a:endParaRPr lang="en-US" sz="1800" dirty="0"/>
          </a:p>
          <a:p>
            <a:pPr marL="285750" indent="-285750">
              <a:buFont typeface="Arial"/>
              <a:buChar char="•"/>
            </a:pPr>
            <a:r>
              <a:rPr lang="en-US" sz="1800" dirty="0" smtClean="0"/>
              <a:t>The </a:t>
            </a:r>
            <a:r>
              <a:rPr lang="en-US" sz="1800" dirty="0"/>
              <a:t>Obama Administration proposes adjusting the threshold for inflation since 1975, thereby raising the salary level to $970/week ($50,440/year)</a:t>
            </a:r>
            <a:r>
              <a:rPr lang="en-US" sz="1800" dirty="0" smtClean="0"/>
              <a:t>.</a:t>
            </a:r>
          </a:p>
        </p:txBody>
      </p:sp>
      <p:sp>
        <p:nvSpPr>
          <p:cNvPr id="3" name="TextBox 2"/>
          <p:cNvSpPr txBox="1"/>
          <p:nvPr/>
        </p:nvSpPr>
        <p:spPr>
          <a:xfrm>
            <a:off x="1393643" y="1447800"/>
            <a:ext cx="6404317" cy="830997"/>
          </a:xfrm>
          <a:prstGeom prst="rect">
            <a:avLst/>
          </a:prstGeom>
          <a:noFill/>
        </p:spPr>
        <p:txBody>
          <a:bodyPr wrap="none" rtlCol="0">
            <a:spAutoFit/>
          </a:bodyPr>
          <a:lstStyle/>
          <a:p>
            <a:pPr algn="ctr"/>
            <a:r>
              <a:rPr lang="en-US" sz="2400" b="1" dirty="0" smtClean="0"/>
              <a:t>Obama Administration Proposal to Narrow</a:t>
            </a:r>
          </a:p>
          <a:p>
            <a:pPr algn="ctr"/>
            <a:r>
              <a:rPr lang="en-US" sz="2400" b="1" dirty="0" smtClean="0"/>
              <a:t>White Collar Exemptions</a:t>
            </a:r>
            <a:endParaRPr lang="en-US" sz="2400" b="1" dirty="0"/>
          </a:p>
        </p:txBody>
      </p:sp>
    </p:spTree>
    <p:extLst>
      <p:ext uri="{BB962C8B-B14F-4D97-AF65-F5344CB8AC3E}">
        <p14:creationId xmlns:p14="http://schemas.microsoft.com/office/powerpoint/2010/main" val="20806926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667000"/>
            <a:ext cx="7696200" cy="2031325"/>
          </a:xfrm>
          <a:prstGeom prst="rect">
            <a:avLst/>
          </a:prstGeom>
        </p:spPr>
        <p:txBody>
          <a:bodyPr wrap="square">
            <a:spAutoFit/>
          </a:bodyPr>
          <a:lstStyle/>
          <a:p>
            <a:r>
              <a:rPr lang="en-US" sz="1800" dirty="0" smtClean="0"/>
              <a:t>New FLSA rule may also require </a:t>
            </a:r>
            <a:r>
              <a:rPr lang="en-US" sz="1800" dirty="0"/>
              <a:t>performance of a minimum percent of “executive” work before an employee can be exempted from qualifying for overtime </a:t>
            </a:r>
            <a:r>
              <a:rPr lang="en-US" sz="1800" dirty="0" smtClean="0"/>
              <a:t>pay.</a:t>
            </a:r>
            <a:endParaRPr lang="en-US" sz="1800" dirty="0"/>
          </a:p>
          <a:p>
            <a:r>
              <a:rPr lang="en-US" sz="1800" dirty="0"/>
              <a:t> </a:t>
            </a:r>
          </a:p>
          <a:p>
            <a:r>
              <a:rPr lang="en-US" sz="1800" dirty="0"/>
              <a:t>For example, in California the duties test for white-collar exempt employees requires exempt employees to spend more than half their time engaged in exempt work.  If less, they would be classified as </a:t>
            </a:r>
            <a:r>
              <a:rPr lang="en-US" sz="1800" dirty="0" smtClean="0"/>
              <a:t>nonexempt.</a:t>
            </a:r>
            <a:endParaRPr lang="en-US" sz="1800" dirty="0"/>
          </a:p>
        </p:txBody>
      </p:sp>
      <p:sp>
        <p:nvSpPr>
          <p:cNvPr id="3" name="TextBox 2"/>
          <p:cNvSpPr txBox="1"/>
          <p:nvPr/>
        </p:nvSpPr>
        <p:spPr>
          <a:xfrm>
            <a:off x="1393643" y="1600200"/>
            <a:ext cx="6404317" cy="830997"/>
          </a:xfrm>
          <a:prstGeom prst="rect">
            <a:avLst/>
          </a:prstGeom>
          <a:noFill/>
        </p:spPr>
        <p:txBody>
          <a:bodyPr wrap="none" rtlCol="0">
            <a:spAutoFit/>
          </a:bodyPr>
          <a:lstStyle/>
          <a:p>
            <a:pPr algn="ctr"/>
            <a:r>
              <a:rPr lang="en-US" sz="2400" b="1" dirty="0" smtClean="0"/>
              <a:t>Obama Administration Proposal to Narrow</a:t>
            </a:r>
          </a:p>
          <a:p>
            <a:pPr algn="ctr"/>
            <a:r>
              <a:rPr lang="en-US" sz="2400" b="1" dirty="0" smtClean="0"/>
              <a:t>White Collar Exemptions</a:t>
            </a:r>
            <a:endParaRPr lang="en-US" sz="2400" b="1" dirty="0"/>
          </a:p>
        </p:txBody>
      </p:sp>
    </p:spTree>
    <p:extLst>
      <p:ext uri="{BB962C8B-B14F-4D97-AF65-F5344CB8AC3E}">
        <p14:creationId xmlns:p14="http://schemas.microsoft.com/office/powerpoint/2010/main" val="10525169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3139321"/>
          </a:xfrm>
          <a:prstGeom prst="rect">
            <a:avLst/>
          </a:prstGeom>
        </p:spPr>
        <p:txBody>
          <a:bodyPr wrap="square">
            <a:spAutoFit/>
          </a:bodyPr>
          <a:lstStyle/>
          <a:p>
            <a:r>
              <a:rPr lang="en-US" sz="1800" dirty="0" smtClean="0"/>
              <a:t>There </a:t>
            </a:r>
            <a:r>
              <a:rPr lang="en-US" sz="1800" dirty="0"/>
              <a:t>are approximately 400 UNC Charlotte employees who earn at or below the $50,000 annually, the proposed new salary level, who are currently classified as exempt from the </a:t>
            </a:r>
            <a:r>
              <a:rPr lang="en-US" sz="1800" dirty="0" smtClean="0"/>
              <a:t>FLSA.</a:t>
            </a:r>
          </a:p>
          <a:p>
            <a:endParaRPr lang="en-US" sz="1800" dirty="0"/>
          </a:p>
          <a:p>
            <a:r>
              <a:rPr lang="en-US" sz="1800" dirty="0" smtClean="0"/>
              <a:t>There are University employees in the “executive” White Collar exemption category who may not spend at least 50% of their time on exempt work.  Under the new rule, they may need to be reclassified as nonexempt.</a:t>
            </a:r>
          </a:p>
          <a:p>
            <a:endParaRPr lang="en-US" sz="1800" dirty="0"/>
          </a:p>
          <a:p>
            <a:r>
              <a:rPr lang="en-US" sz="1800" u="sng" dirty="0" smtClean="0"/>
              <a:t>Bottom Line</a:t>
            </a:r>
            <a:r>
              <a:rPr lang="en-US" sz="1800" dirty="0" smtClean="0"/>
              <a:t> - The </a:t>
            </a:r>
            <a:r>
              <a:rPr lang="en-US" sz="1800" dirty="0"/>
              <a:t>proposed new FLSA regulations could require the University to reclassify </a:t>
            </a:r>
            <a:r>
              <a:rPr lang="en-US" sz="1800" dirty="0" smtClean="0"/>
              <a:t>dozens of employees </a:t>
            </a:r>
            <a:r>
              <a:rPr lang="en-US" sz="1800" dirty="0"/>
              <a:t>as </a:t>
            </a:r>
            <a:r>
              <a:rPr lang="en-US" sz="1800" dirty="0" smtClean="0"/>
              <a:t>nonexempt, </a:t>
            </a:r>
            <a:r>
              <a:rPr lang="en-US" sz="1800" dirty="0"/>
              <a:t>making them eligible to earn comp time for all overtime hours they work</a:t>
            </a:r>
            <a:r>
              <a:rPr lang="en-US" sz="1800" dirty="0" smtClean="0"/>
              <a:t>.</a:t>
            </a:r>
            <a:endParaRPr lang="en-US" sz="1800" dirty="0"/>
          </a:p>
        </p:txBody>
      </p:sp>
      <p:sp>
        <p:nvSpPr>
          <p:cNvPr id="3" name="TextBox 2"/>
          <p:cNvSpPr txBox="1"/>
          <p:nvPr/>
        </p:nvSpPr>
        <p:spPr>
          <a:xfrm>
            <a:off x="1393643" y="1600200"/>
            <a:ext cx="6404317" cy="830997"/>
          </a:xfrm>
          <a:prstGeom prst="rect">
            <a:avLst/>
          </a:prstGeom>
          <a:noFill/>
        </p:spPr>
        <p:txBody>
          <a:bodyPr wrap="none" rtlCol="0">
            <a:spAutoFit/>
          </a:bodyPr>
          <a:lstStyle/>
          <a:p>
            <a:pPr algn="ctr"/>
            <a:r>
              <a:rPr lang="en-US" sz="2400" b="1" dirty="0" smtClean="0"/>
              <a:t>Obama Administration Proposal to Narrow</a:t>
            </a:r>
          </a:p>
          <a:p>
            <a:pPr algn="ctr"/>
            <a:r>
              <a:rPr lang="en-US" sz="2400" b="1" dirty="0" smtClean="0"/>
              <a:t>White Collar Exemptions</a:t>
            </a:r>
            <a:endParaRPr lang="en-US" sz="2400" b="1" dirty="0"/>
          </a:p>
        </p:txBody>
      </p:sp>
    </p:spTree>
    <p:extLst>
      <p:ext uri="{BB962C8B-B14F-4D97-AF65-F5344CB8AC3E}">
        <p14:creationId xmlns:p14="http://schemas.microsoft.com/office/powerpoint/2010/main" val="26902077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3046988"/>
          </a:xfrm>
          <a:prstGeom prst="rect">
            <a:avLst/>
          </a:prstGeom>
        </p:spPr>
        <p:txBody>
          <a:bodyPr wrap="square">
            <a:spAutoFit/>
          </a:bodyPr>
          <a:lstStyle/>
          <a:p>
            <a:r>
              <a:rPr lang="en-US" sz="2400" dirty="0" smtClean="0"/>
              <a:t>The </a:t>
            </a:r>
            <a:r>
              <a:rPr lang="en-US" sz="2400" dirty="0"/>
              <a:t>best way for an employer to be prepared for a DOL audit or investigation is to conduct periodic reviews or self-</a:t>
            </a:r>
            <a:r>
              <a:rPr lang="en-US" sz="2400" dirty="0" smtClean="0"/>
              <a:t>audits.</a:t>
            </a:r>
            <a:endParaRPr lang="en-US" sz="2400" dirty="0"/>
          </a:p>
          <a:p>
            <a:endParaRPr lang="en-US" sz="2400" dirty="0"/>
          </a:p>
          <a:p>
            <a:r>
              <a:rPr lang="en-US" sz="2400" dirty="0" smtClean="0"/>
              <a:t>As </a:t>
            </a:r>
            <a:r>
              <a:rPr lang="en-US" sz="2400" dirty="0"/>
              <a:t>DOL audits focus on record-keeping, overtime pay, and ensuring that all employees are being paid for hours worked, a self-audit should ensure compliance with these targeted areas</a:t>
            </a:r>
            <a:r>
              <a:rPr lang="en-US" sz="2400" dirty="0" smtClean="0"/>
              <a:t>.</a:t>
            </a:r>
            <a:endParaRPr lang="en-US" sz="2400" dirty="0"/>
          </a:p>
        </p:txBody>
      </p:sp>
      <p:sp>
        <p:nvSpPr>
          <p:cNvPr id="3" name="TextBox 2"/>
          <p:cNvSpPr txBox="1"/>
          <p:nvPr/>
        </p:nvSpPr>
        <p:spPr>
          <a:xfrm>
            <a:off x="3534653" y="1600200"/>
            <a:ext cx="2122296" cy="584776"/>
          </a:xfrm>
          <a:prstGeom prst="rect">
            <a:avLst/>
          </a:prstGeom>
          <a:noFill/>
        </p:spPr>
        <p:txBody>
          <a:bodyPr wrap="none" rtlCol="0">
            <a:spAutoFit/>
          </a:bodyPr>
          <a:lstStyle/>
          <a:p>
            <a:pPr algn="ctr"/>
            <a:r>
              <a:rPr lang="en-US" sz="3200" b="1" dirty="0" smtClean="0"/>
              <a:t>Self-Audit</a:t>
            </a:r>
            <a:endParaRPr lang="en-US" sz="3200" b="1" dirty="0"/>
          </a:p>
        </p:txBody>
      </p:sp>
    </p:spTree>
    <p:extLst>
      <p:ext uri="{BB962C8B-B14F-4D97-AF65-F5344CB8AC3E}">
        <p14:creationId xmlns:p14="http://schemas.microsoft.com/office/powerpoint/2010/main" val="11959072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2862323"/>
          </a:xfrm>
          <a:prstGeom prst="rect">
            <a:avLst/>
          </a:prstGeom>
        </p:spPr>
        <p:txBody>
          <a:bodyPr wrap="square">
            <a:spAutoFit/>
          </a:bodyPr>
          <a:lstStyle/>
          <a:p>
            <a:r>
              <a:rPr lang="en-US" sz="1800" dirty="0" smtClean="0"/>
              <a:t>It </a:t>
            </a:r>
            <a:r>
              <a:rPr lang="en-US" sz="1800" dirty="0"/>
              <a:t>is wise to audit the exempt classifications of the workforce periodically to ensure that employees are properly classified as exempt or </a:t>
            </a:r>
            <a:r>
              <a:rPr lang="en-US" sz="1800" dirty="0" smtClean="0"/>
              <a:t>nonexempt.</a:t>
            </a:r>
            <a:endParaRPr lang="en-US" sz="1800" dirty="0"/>
          </a:p>
          <a:p>
            <a:r>
              <a:rPr lang="en-US" sz="1800" dirty="0"/>
              <a:t> </a:t>
            </a:r>
          </a:p>
          <a:p>
            <a:r>
              <a:rPr lang="en-US" sz="1800" dirty="0"/>
              <a:t>Remember that the job duties attached to a particular position may change over the years, and a position that was exempt ten years ago may no longer be exempt today.  Realistically analyze the actual duties performed by the employee to determine whether the employee is properly classified as exempt.  Carefully consider what the employee actually does on a daily basis.  If appropriate, modify the job title or revise the job description to reflect changes of job duties</a:t>
            </a:r>
            <a:r>
              <a:rPr lang="en-US" sz="1800" dirty="0" smtClean="0"/>
              <a:t>.</a:t>
            </a:r>
            <a:endParaRPr lang="en-US" sz="1800" dirty="0"/>
          </a:p>
        </p:txBody>
      </p:sp>
      <p:sp>
        <p:nvSpPr>
          <p:cNvPr id="3" name="TextBox 2"/>
          <p:cNvSpPr txBox="1"/>
          <p:nvPr/>
        </p:nvSpPr>
        <p:spPr>
          <a:xfrm>
            <a:off x="696449" y="1828800"/>
            <a:ext cx="7451879" cy="584776"/>
          </a:xfrm>
          <a:prstGeom prst="rect">
            <a:avLst/>
          </a:prstGeom>
          <a:noFill/>
        </p:spPr>
        <p:txBody>
          <a:bodyPr wrap="none" rtlCol="0">
            <a:spAutoFit/>
          </a:bodyPr>
          <a:lstStyle/>
          <a:p>
            <a:r>
              <a:rPr lang="en-US" sz="3200" b="1" dirty="0"/>
              <a:t>Exempt v. </a:t>
            </a:r>
            <a:r>
              <a:rPr lang="en-US" sz="3200" b="1" dirty="0" smtClean="0"/>
              <a:t>Nonexempt </a:t>
            </a:r>
            <a:r>
              <a:rPr lang="en-US" sz="3200" b="1" dirty="0"/>
              <a:t>C</a:t>
            </a:r>
            <a:r>
              <a:rPr lang="en-US" sz="3200" b="1" dirty="0" smtClean="0"/>
              <a:t>lassifications</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#1</a:t>
            </a:r>
            <a:endParaRPr lang="en-US" dirty="0"/>
          </a:p>
        </p:txBody>
      </p:sp>
    </p:spTree>
    <p:extLst>
      <p:ext uri="{BB962C8B-B14F-4D97-AF65-F5344CB8AC3E}">
        <p14:creationId xmlns:p14="http://schemas.microsoft.com/office/powerpoint/2010/main" val="7585004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2554545"/>
          </a:xfrm>
          <a:prstGeom prst="rect">
            <a:avLst/>
          </a:prstGeom>
        </p:spPr>
        <p:txBody>
          <a:bodyPr wrap="square">
            <a:spAutoFit/>
          </a:bodyPr>
          <a:lstStyle/>
          <a:p>
            <a:r>
              <a:rPr lang="en-US" sz="2000" dirty="0" smtClean="0"/>
              <a:t>During </a:t>
            </a:r>
            <a:r>
              <a:rPr lang="en-US" sz="2000" dirty="0"/>
              <a:t>a self-audit, employer should be especially wary of any close cases.  The employer has the burden to prove an exemption applies.</a:t>
            </a:r>
          </a:p>
          <a:p>
            <a:r>
              <a:rPr lang="en-US" sz="2000" dirty="0"/>
              <a:t> </a:t>
            </a:r>
          </a:p>
          <a:p>
            <a:r>
              <a:rPr lang="en-US" sz="2000" dirty="0"/>
              <a:t>Just because an employer could treat a position as exempt, doesn’t mean it is required to do so.  Paying a </a:t>
            </a:r>
            <a:r>
              <a:rPr lang="en-US" sz="2000" dirty="0" smtClean="0"/>
              <a:t>nonexempt </a:t>
            </a:r>
            <a:r>
              <a:rPr lang="en-US" sz="2000" dirty="0"/>
              <a:t>employee overtime pay may be the least risky approach in some difficult classification cases</a:t>
            </a:r>
            <a:r>
              <a:rPr lang="en-US" sz="2000" dirty="0" smtClean="0"/>
              <a:t>.</a:t>
            </a:r>
            <a:endParaRPr lang="en-US" sz="2000" dirty="0"/>
          </a:p>
        </p:txBody>
      </p:sp>
      <p:sp>
        <p:nvSpPr>
          <p:cNvPr id="3" name="TextBox 2"/>
          <p:cNvSpPr txBox="1"/>
          <p:nvPr/>
        </p:nvSpPr>
        <p:spPr>
          <a:xfrm>
            <a:off x="696449" y="1828800"/>
            <a:ext cx="2397010" cy="584776"/>
          </a:xfrm>
          <a:prstGeom prst="rect">
            <a:avLst/>
          </a:prstGeom>
          <a:noFill/>
        </p:spPr>
        <p:txBody>
          <a:bodyPr wrap="none" rtlCol="0">
            <a:spAutoFit/>
          </a:bodyPr>
          <a:lstStyle/>
          <a:p>
            <a:r>
              <a:rPr lang="en-US" sz="3200" b="1" dirty="0" smtClean="0"/>
              <a:t>Close Calls</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#2</a:t>
            </a:r>
            <a:endParaRPr lang="en-US" dirty="0"/>
          </a:p>
        </p:txBody>
      </p:sp>
    </p:spTree>
    <p:extLst>
      <p:ext uri="{BB962C8B-B14F-4D97-AF65-F5344CB8AC3E}">
        <p14:creationId xmlns:p14="http://schemas.microsoft.com/office/powerpoint/2010/main" val="18963369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1569660"/>
          </a:xfrm>
          <a:prstGeom prst="rect">
            <a:avLst/>
          </a:prstGeom>
        </p:spPr>
        <p:txBody>
          <a:bodyPr wrap="square">
            <a:spAutoFit/>
          </a:bodyPr>
          <a:lstStyle/>
          <a:p>
            <a:r>
              <a:rPr lang="en-US" sz="2400" dirty="0" smtClean="0"/>
              <a:t>Before </a:t>
            </a:r>
            <a:r>
              <a:rPr lang="en-US" sz="2400" dirty="0"/>
              <a:t>determining that an employee falls within the executive exemption, ensure that the employee has actual supervisory duties and management is her/his primary duty</a:t>
            </a:r>
            <a:r>
              <a:rPr lang="en-US" sz="2400" dirty="0" smtClean="0"/>
              <a:t>.</a:t>
            </a:r>
            <a:endParaRPr lang="en-US" sz="2400" dirty="0"/>
          </a:p>
        </p:txBody>
      </p:sp>
      <p:sp>
        <p:nvSpPr>
          <p:cNvPr id="3" name="TextBox 2"/>
          <p:cNvSpPr txBox="1"/>
          <p:nvPr/>
        </p:nvSpPr>
        <p:spPr>
          <a:xfrm>
            <a:off x="696449" y="1828800"/>
            <a:ext cx="2556709" cy="584776"/>
          </a:xfrm>
          <a:prstGeom prst="rect">
            <a:avLst/>
          </a:prstGeom>
          <a:noFill/>
        </p:spPr>
        <p:txBody>
          <a:bodyPr wrap="none" rtlCol="0">
            <a:spAutoFit/>
          </a:bodyPr>
          <a:lstStyle/>
          <a:p>
            <a:r>
              <a:rPr lang="en-US" sz="3200" b="1" dirty="0" smtClean="0"/>
              <a:t>Supervisors</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#3</a:t>
            </a:r>
            <a:endParaRPr lang="en-US" dirty="0"/>
          </a:p>
        </p:txBody>
      </p:sp>
    </p:spTree>
    <p:extLst>
      <p:ext uri="{BB962C8B-B14F-4D97-AF65-F5344CB8AC3E}">
        <p14:creationId xmlns:p14="http://schemas.microsoft.com/office/powerpoint/2010/main" val="38262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677656"/>
          </a:xfrm>
          <a:prstGeom prst="rect">
            <a:avLst/>
          </a:prstGeom>
        </p:spPr>
        <p:txBody>
          <a:bodyPr wrap="square">
            <a:spAutoFit/>
          </a:bodyPr>
          <a:lstStyle/>
          <a:p>
            <a:pPr marL="342900" indent="-342900">
              <a:buFont typeface="Arial"/>
              <a:buChar char="•"/>
            </a:pPr>
            <a:r>
              <a:rPr lang="en-US" dirty="0"/>
              <a:t>E</a:t>
            </a:r>
            <a:r>
              <a:rPr lang="en-US" dirty="0" smtClean="0"/>
              <a:t>stablishes </a:t>
            </a:r>
            <a:r>
              <a:rPr lang="en-US" dirty="0"/>
              <a:t>minimum wage, overtime pay, recordkeeping, and youth employment standards affecting full-time and part-time workers in the private sector and in Federal, State, and local governments.</a:t>
            </a:r>
          </a:p>
          <a:p>
            <a:endParaRPr lang="en-US" dirty="0"/>
          </a:p>
          <a:p>
            <a:pPr marL="342900" indent="-342900">
              <a:buFont typeface="Arial"/>
              <a:buChar char="•"/>
            </a:pPr>
            <a:r>
              <a:rPr lang="en-US" dirty="0"/>
              <a:t>The U.S. Department of Labor’s Wage and Hour </a:t>
            </a:r>
            <a:r>
              <a:rPr lang="en-US" dirty="0" smtClean="0"/>
              <a:t>Division </a:t>
            </a:r>
            <a:r>
              <a:rPr lang="en-US" dirty="0"/>
              <a:t>administers and enforces the FLSA with respect to private employment and State and local government employment.</a:t>
            </a:r>
          </a:p>
        </p:txBody>
      </p:sp>
      <p:sp>
        <p:nvSpPr>
          <p:cNvPr id="3" name="TextBox 2"/>
          <p:cNvSpPr txBox="1"/>
          <p:nvPr/>
        </p:nvSpPr>
        <p:spPr>
          <a:xfrm>
            <a:off x="478642" y="1539959"/>
            <a:ext cx="8187257" cy="584776"/>
          </a:xfrm>
          <a:prstGeom prst="rect">
            <a:avLst/>
          </a:prstGeom>
          <a:noFill/>
        </p:spPr>
        <p:txBody>
          <a:bodyPr wrap="none" rtlCol="0">
            <a:spAutoFit/>
          </a:bodyPr>
          <a:lstStyle/>
          <a:p>
            <a:r>
              <a:rPr lang="en-US" sz="3200" b="1" dirty="0" smtClean="0"/>
              <a:t>TODAY’S FAIR LABOR STANDARDS ACT</a:t>
            </a:r>
            <a:endParaRPr lang="en-US" sz="3200" b="1" dirty="0"/>
          </a:p>
        </p:txBody>
      </p:sp>
    </p:spTree>
    <p:extLst>
      <p:ext uri="{BB962C8B-B14F-4D97-AF65-F5344CB8AC3E}">
        <p14:creationId xmlns:p14="http://schemas.microsoft.com/office/powerpoint/2010/main" val="2212193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3416320"/>
          </a:xfrm>
          <a:prstGeom prst="rect">
            <a:avLst/>
          </a:prstGeom>
        </p:spPr>
        <p:txBody>
          <a:bodyPr wrap="square">
            <a:spAutoFit/>
          </a:bodyPr>
          <a:lstStyle/>
          <a:p>
            <a:r>
              <a:rPr lang="en-US" sz="2400" dirty="0" smtClean="0"/>
              <a:t>To </a:t>
            </a:r>
            <a:r>
              <a:rPr lang="en-US" sz="2400" dirty="0"/>
              <a:t>fall within the executive exemption, the employee must have actual authority to hire or fire or </a:t>
            </a:r>
            <a:r>
              <a:rPr lang="en-US" sz="2400" dirty="0" smtClean="0"/>
              <a:t>to have </a:t>
            </a:r>
            <a:r>
              <a:rPr lang="en-US" sz="2400" dirty="0"/>
              <a:t>his/her suggestions given particular </a:t>
            </a:r>
            <a:r>
              <a:rPr lang="en-US" sz="2400" dirty="0" smtClean="0"/>
              <a:t>weight.</a:t>
            </a:r>
          </a:p>
          <a:p>
            <a:endParaRPr lang="en-US" sz="2400" dirty="0"/>
          </a:p>
          <a:p>
            <a:r>
              <a:rPr lang="en-US" sz="2400" dirty="0" smtClean="0"/>
              <a:t>Consider </a:t>
            </a:r>
            <a:r>
              <a:rPr lang="en-US" sz="2400" dirty="0"/>
              <a:t>whether the person has ever been involved in the hiring or firing of any employee.  If not, then the employer may want to reevaluate the employee’s exempt status.</a:t>
            </a:r>
          </a:p>
          <a:p>
            <a:endParaRPr lang="en-US" sz="2400" dirty="0"/>
          </a:p>
        </p:txBody>
      </p:sp>
      <p:sp>
        <p:nvSpPr>
          <p:cNvPr id="3" name="TextBox 2"/>
          <p:cNvSpPr txBox="1"/>
          <p:nvPr/>
        </p:nvSpPr>
        <p:spPr>
          <a:xfrm>
            <a:off x="696449" y="1828800"/>
            <a:ext cx="4220827" cy="584776"/>
          </a:xfrm>
          <a:prstGeom prst="rect">
            <a:avLst/>
          </a:prstGeom>
          <a:noFill/>
        </p:spPr>
        <p:txBody>
          <a:bodyPr wrap="none" rtlCol="0">
            <a:spAutoFit/>
          </a:bodyPr>
          <a:lstStyle/>
          <a:p>
            <a:r>
              <a:rPr lang="en-US" sz="3200" b="1" dirty="0" smtClean="0"/>
              <a:t>Power to Hire or Fire</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#4</a:t>
            </a:r>
            <a:endParaRPr lang="en-US" dirty="0"/>
          </a:p>
        </p:txBody>
      </p:sp>
    </p:spTree>
    <p:extLst>
      <p:ext uri="{BB962C8B-B14F-4D97-AF65-F5344CB8AC3E}">
        <p14:creationId xmlns:p14="http://schemas.microsoft.com/office/powerpoint/2010/main" val="34944642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667000"/>
            <a:ext cx="7696200" cy="1200328"/>
          </a:xfrm>
          <a:prstGeom prst="rect">
            <a:avLst/>
          </a:prstGeom>
        </p:spPr>
        <p:txBody>
          <a:bodyPr wrap="square">
            <a:spAutoFit/>
          </a:bodyPr>
          <a:lstStyle/>
          <a:p>
            <a:r>
              <a:rPr lang="en-US" sz="2400" dirty="0" smtClean="0"/>
              <a:t>Carefully </a:t>
            </a:r>
            <a:r>
              <a:rPr lang="en-US" sz="2400" dirty="0"/>
              <a:t>analyze the significance of the employee’s decisions and how much independence the employee has</a:t>
            </a:r>
            <a:r>
              <a:rPr lang="en-US" sz="2400" dirty="0" smtClean="0"/>
              <a:t>.</a:t>
            </a:r>
            <a:endParaRPr lang="en-US" sz="2400" dirty="0"/>
          </a:p>
        </p:txBody>
      </p:sp>
      <p:sp>
        <p:nvSpPr>
          <p:cNvPr id="3" name="TextBox 2"/>
          <p:cNvSpPr txBox="1"/>
          <p:nvPr/>
        </p:nvSpPr>
        <p:spPr>
          <a:xfrm>
            <a:off x="696449" y="1828800"/>
            <a:ext cx="7663075" cy="584776"/>
          </a:xfrm>
          <a:prstGeom prst="rect">
            <a:avLst/>
          </a:prstGeom>
          <a:noFill/>
        </p:spPr>
        <p:txBody>
          <a:bodyPr wrap="none" rtlCol="0">
            <a:spAutoFit/>
          </a:bodyPr>
          <a:lstStyle/>
          <a:p>
            <a:r>
              <a:rPr lang="en-US" sz="3200" b="1" dirty="0" smtClean="0"/>
              <a:t>Discretion and Independent </a:t>
            </a:r>
            <a:r>
              <a:rPr lang="en-US" sz="3200" b="1" dirty="0"/>
              <a:t>J</a:t>
            </a:r>
            <a:r>
              <a:rPr lang="en-US" sz="3200" b="1" dirty="0" smtClean="0"/>
              <a:t>udgment</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#5</a:t>
            </a:r>
            <a:endParaRPr lang="en-US" dirty="0"/>
          </a:p>
        </p:txBody>
      </p:sp>
    </p:spTree>
    <p:extLst>
      <p:ext uri="{BB962C8B-B14F-4D97-AF65-F5344CB8AC3E}">
        <p14:creationId xmlns:p14="http://schemas.microsoft.com/office/powerpoint/2010/main" val="26849984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1938992"/>
          </a:xfrm>
          <a:prstGeom prst="rect">
            <a:avLst/>
          </a:prstGeom>
        </p:spPr>
        <p:txBody>
          <a:bodyPr wrap="square">
            <a:spAutoFit/>
          </a:bodyPr>
          <a:lstStyle/>
          <a:p>
            <a:r>
              <a:rPr lang="en-US" sz="2400" dirty="0" smtClean="0"/>
              <a:t>Possessing </a:t>
            </a:r>
            <a:r>
              <a:rPr lang="en-US" sz="2400" dirty="0"/>
              <a:t>a college degree is not enough to be exempt as a learned professional.  The employee must actually use the knowledge gained from her/his advanced, specialized degree.  A general four-year degree is not an advanced degree</a:t>
            </a:r>
            <a:r>
              <a:rPr lang="en-US" sz="2400" dirty="0" smtClean="0"/>
              <a:t>.</a:t>
            </a:r>
            <a:endParaRPr lang="en-US" sz="2400" dirty="0"/>
          </a:p>
        </p:txBody>
      </p:sp>
      <p:sp>
        <p:nvSpPr>
          <p:cNvPr id="3" name="TextBox 2"/>
          <p:cNvSpPr txBox="1"/>
          <p:nvPr/>
        </p:nvSpPr>
        <p:spPr>
          <a:xfrm>
            <a:off x="696449" y="1828800"/>
            <a:ext cx="3400490" cy="584776"/>
          </a:xfrm>
          <a:prstGeom prst="rect">
            <a:avLst/>
          </a:prstGeom>
          <a:noFill/>
        </p:spPr>
        <p:txBody>
          <a:bodyPr wrap="none" rtlCol="0">
            <a:spAutoFit/>
          </a:bodyPr>
          <a:lstStyle/>
          <a:p>
            <a:r>
              <a:rPr lang="en-US" sz="3200" b="1" dirty="0" smtClean="0"/>
              <a:t>College Degrees</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#6</a:t>
            </a:r>
            <a:endParaRPr lang="en-US" dirty="0"/>
          </a:p>
        </p:txBody>
      </p:sp>
    </p:spTree>
    <p:extLst>
      <p:ext uri="{BB962C8B-B14F-4D97-AF65-F5344CB8AC3E}">
        <p14:creationId xmlns:p14="http://schemas.microsoft.com/office/powerpoint/2010/main" val="26600455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415670"/>
            <a:ext cx="7696200" cy="3785652"/>
          </a:xfrm>
          <a:prstGeom prst="rect">
            <a:avLst/>
          </a:prstGeom>
        </p:spPr>
        <p:txBody>
          <a:bodyPr wrap="square">
            <a:spAutoFit/>
          </a:bodyPr>
          <a:lstStyle/>
          <a:p>
            <a:r>
              <a:rPr lang="en-US" sz="2400" dirty="0" smtClean="0"/>
              <a:t>Ensure </a:t>
            </a:r>
            <a:r>
              <a:rPr lang="en-US" sz="2400" dirty="0"/>
              <a:t>that all working time is </a:t>
            </a:r>
            <a:r>
              <a:rPr lang="en-US" sz="2400" dirty="0" smtClean="0"/>
              <a:t>compensated.</a:t>
            </a:r>
          </a:p>
          <a:p>
            <a:endParaRPr lang="en-US" sz="2400" dirty="0"/>
          </a:p>
          <a:p>
            <a:r>
              <a:rPr lang="en-US" sz="2400" dirty="0" smtClean="0"/>
              <a:t>Implement </a:t>
            </a:r>
            <a:r>
              <a:rPr lang="en-US" sz="2400" dirty="0"/>
              <a:t>and enforce </a:t>
            </a:r>
            <a:r>
              <a:rPr lang="en-US" sz="2400" dirty="0" smtClean="0"/>
              <a:t>policies </a:t>
            </a:r>
            <a:r>
              <a:rPr lang="en-US" sz="2400" dirty="0"/>
              <a:t>requiring all </a:t>
            </a:r>
            <a:r>
              <a:rPr lang="en-US" sz="2400" dirty="0" smtClean="0"/>
              <a:t>nonexempt employees </a:t>
            </a:r>
            <a:r>
              <a:rPr lang="en-US" sz="2400" dirty="0"/>
              <a:t>to document all working time, including time spent out of the office on a cell phone, home computer, PDA or tablet on anything work-</a:t>
            </a:r>
            <a:r>
              <a:rPr lang="en-US" sz="2400" dirty="0" smtClean="0"/>
              <a:t>related.</a:t>
            </a:r>
          </a:p>
          <a:p>
            <a:endParaRPr lang="en-US" sz="2400" dirty="0"/>
          </a:p>
          <a:p>
            <a:r>
              <a:rPr lang="en-US" sz="2400" dirty="0" smtClean="0"/>
              <a:t>Employers </a:t>
            </a:r>
            <a:r>
              <a:rPr lang="en-US" sz="2400" dirty="0"/>
              <a:t>should also verify that no work is occurring during unpaid meal periods.</a:t>
            </a:r>
          </a:p>
          <a:p>
            <a:endParaRPr lang="en-US" sz="2400" dirty="0"/>
          </a:p>
        </p:txBody>
      </p:sp>
      <p:sp>
        <p:nvSpPr>
          <p:cNvPr id="3" name="TextBox 2"/>
          <p:cNvSpPr txBox="1"/>
          <p:nvPr/>
        </p:nvSpPr>
        <p:spPr>
          <a:xfrm>
            <a:off x="696449" y="1732660"/>
            <a:ext cx="2882921" cy="584776"/>
          </a:xfrm>
          <a:prstGeom prst="rect">
            <a:avLst/>
          </a:prstGeom>
          <a:noFill/>
        </p:spPr>
        <p:txBody>
          <a:bodyPr wrap="none" rtlCol="0">
            <a:spAutoFit/>
          </a:bodyPr>
          <a:lstStyle/>
          <a:p>
            <a:r>
              <a:rPr lang="en-US" sz="3200" b="1" dirty="0" smtClean="0"/>
              <a:t>Working Time</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#7</a:t>
            </a:r>
            <a:endParaRPr lang="en-US" dirty="0"/>
          </a:p>
        </p:txBody>
      </p:sp>
    </p:spTree>
    <p:extLst>
      <p:ext uri="{BB962C8B-B14F-4D97-AF65-F5344CB8AC3E}">
        <p14:creationId xmlns:p14="http://schemas.microsoft.com/office/powerpoint/2010/main" val="30436261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2862322"/>
          </a:xfrm>
          <a:prstGeom prst="rect">
            <a:avLst/>
          </a:prstGeom>
        </p:spPr>
        <p:txBody>
          <a:bodyPr wrap="square">
            <a:spAutoFit/>
          </a:bodyPr>
          <a:lstStyle/>
          <a:p>
            <a:r>
              <a:rPr lang="en-US" sz="2000" dirty="0" smtClean="0"/>
              <a:t>Ensure </a:t>
            </a:r>
            <a:r>
              <a:rPr lang="en-US" sz="2000" dirty="0"/>
              <a:t>that the University maintains the appropriate documents, either on paper or electronically, to substantiate classification and payroll practices.</a:t>
            </a:r>
          </a:p>
          <a:p>
            <a:r>
              <a:rPr lang="en-US" sz="2000" dirty="0"/>
              <a:t> </a:t>
            </a:r>
          </a:p>
          <a:p>
            <a:r>
              <a:rPr lang="en-US" sz="2000" dirty="0"/>
              <a:t>Audit payroll practices periodically to ensure that time is tracked and that overtime worked is allocated as comp time or paid out </a:t>
            </a:r>
            <a:r>
              <a:rPr lang="en-US" sz="2000" dirty="0" smtClean="0"/>
              <a:t>correctly.  Pay </a:t>
            </a:r>
            <a:r>
              <a:rPr lang="en-US" sz="2000" dirty="0"/>
              <a:t>special attention to units or departments where there is a spike or sudden drop off in the comp/overtime hours worked by </a:t>
            </a:r>
            <a:r>
              <a:rPr lang="en-US" sz="2000" dirty="0" smtClean="0"/>
              <a:t>nonexempt </a:t>
            </a:r>
            <a:r>
              <a:rPr lang="en-US" sz="2000" dirty="0"/>
              <a:t>employees</a:t>
            </a:r>
            <a:r>
              <a:rPr lang="en-US" sz="2000" dirty="0" smtClean="0"/>
              <a:t>.</a:t>
            </a:r>
            <a:endParaRPr lang="en-US" sz="2000" dirty="0"/>
          </a:p>
        </p:txBody>
      </p:sp>
      <p:sp>
        <p:nvSpPr>
          <p:cNvPr id="3" name="TextBox 2"/>
          <p:cNvSpPr txBox="1"/>
          <p:nvPr/>
        </p:nvSpPr>
        <p:spPr>
          <a:xfrm>
            <a:off x="696449" y="1828800"/>
            <a:ext cx="3149219" cy="584776"/>
          </a:xfrm>
          <a:prstGeom prst="rect">
            <a:avLst/>
          </a:prstGeom>
          <a:noFill/>
        </p:spPr>
        <p:txBody>
          <a:bodyPr wrap="none" rtlCol="0">
            <a:spAutoFit/>
          </a:bodyPr>
          <a:lstStyle/>
          <a:p>
            <a:r>
              <a:rPr lang="en-US" sz="3200" b="1" dirty="0" smtClean="0"/>
              <a:t>Recordkeeping</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#8</a:t>
            </a:r>
            <a:endParaRPr lang="en-US" dirty="0"/>
          </a:p>
        </p:txBody>
      </p:sp>
    </p:spTree>
    <p:extLst>
      <p:ext uri="{BB962C8B-B14F-4D97-AF65-F5344CB8AC3E}">
        <p14:creationId xmlns:p14="http://schemas.microsoft.com/office/powerpoint/2010/main" val="38338298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362200"/>
            <a:ext cx="7696200" cy="3477875"/>
          </a:xfrm>
          <a:prstGeom prst="rect">
            <a:avLst/>
          </a:prstGeom>
        </p:spPr>
        <p:txBody>
          <a:bodyPr wrap="square">
            <a:spAutoFit/>
          </a:bodyPr>
          <a:lstStyle/>
          <a:p>
            <a:r>
              <a:rPr lang="en-US" sz="2000" dirty="0" smtClean="0"/>
              <a:t>Confirm </a:t>
            </a:r>
            <a:r>
              <a:rPr lang="en-US" sz="2000" dirty="0"/>
              <a:t>that compensation (“comp”) time is allocated to employees at one and a half times the number of overtime hours </a:t>
            </a:r>
            <a:r>
              <a:rPr lang="en-US" sz="2000" dirty="0" smtClean="0"/>
              <a:t>worked.</a:t>
            </a:r>
          </a:p>
          <a:p>
            <a:endParaRPr lang="en-US" sz="2000" dirty="0" smtClean="0"/>
          </a:p>
          <a:p>
            <a:r>
              <a:rPr lang="en-US" sz="2000" dirty="0" smtClean="0"/>
              <a:t>Confirm </a:t>
            </a:r>
            <a:r>
              <a:rPr lang="en-US" sz="2000" dirty="0"/>
              <a:t>that </a:t>
            </a:r>
            <a:r>
              <a:rPr lang="en-US" sz="2000" dirty="0" smtClean="0"/>
              <a:t>nonexempt </a:t>
            </a:r>
            <a:r>
              <a:rPr lang="en-US" sz="2000" dirty="0"/>
              <a:t>employees who accrue 240 hours of comp time are paid time and a half for any additional overtime they might work in their next regular </a:t>
            </a:r>
            <a:r>
              <a:rPr lang="en-US" sz="2000" dirty="0" smtClean="0"/>
              <a:t>paycheck.</a:t>
            </a:r>
          </a:p>
          <a:p>
            <a:endParaRPr lang="en-US" sz="2000" dirty="0"/>
          </a:p>
          <a:p>
            <a:r>
              <a:rPr lang="en-US" sz="2000" dirty="0" smtClean="0"/>
              <a:t>Confirm </a:t>
            </a:r>
            <a:r>
              <a:rPr lang="en-US" sz="2000" dirty="0"/>
              <a:t>that any earned comp time that is not taken by an employee within 365 days is paid out as overtime in their next paycheck</a:t>
            </a:r>
            <a:r>
              <a:rPr lang="en-US" sz="2000" dirty="0" smtClean="0"/>
              <a:t>.</a:t>
            </a:r>
            <a:endParaRPr lang="en-US" sz="2000" dirty="0"/>
          </a:p>
        </p:txBody>
      </p:sp>
      <p:sp>
        <p:nvSpPr>
          <p:cNvPr id="3" name="TextBox 2"/>
          <p:cNvSpPr txBox="1"/>
          <p:nvPr/>
        </p:nvSpPr>
        <p:spPr>
          <a:xfrm>
            <a:off x="696449" y="1714388"/>
            <a:ext cx="5148365" cy="584776"/>
          </a:xfrm>
          <a:prstGeom prst="rect">
            <a:avLst/>
          </a:prstGeom>
          <a:noFill/>
        </p:spPr>
        <p:txBody>
          <a:bodyPr wrap="none" rtlCol="0">
            <a:spAutoFit/>
          </a:bodyPr>
          <a:lstStyle/>
          <a:p>
            <a:r>
              <a:rPr lang="en-US" sz="3200" b="1" dirty="0" smtClean="0"/>
              <a:t>Comp Time and Overtime</a:t>
            </a:r>
            <a:endParaRPr lang="en-US" sz="3200" b="1" dirty="0"/>
          </a:p>
        </p:txBody>
      </p:sp>
      <p:sp>
        <p:nvSpPr>
          <p:cNvPr id="5" name="TextBox 4"/>
          <p:cNvSpPr txBox="1"/>
          <p:nvPr/>
        </p:nvSpPr>
        <p:spPr>
          <a:xfrm>
            <a:off x="7465049" y="1279094"/>
            <a:ext cx="1202711" cy="415498"/>
          </a:xfrm>
          <a:prstGeom prst="rect">
            <a:avLst/>
          </a:prstGeom>
          <a:noFill/>
        </p:spPr>
        <p:txBody>
          <a:bodyPr wrap="none" rtlCol="0">
            <a:spAutoFit/>
          </a:bodyPr>
          <a:lstStyle/>
          <a:p>
            <a:r>
              <a:rPr lang="en-US" dirty="0" smtClean="0"/>
              <a:t>Issue #9</a:t>
            </a:r>
            <a:endParaRPr lang="en-US" dirty="0"/>
          </a:p>
        </p:txBody>
      </p:sp>
    </p:spTree>
    <p:extLst>
      <p:ext uri="{BB962C8B-B14F-4D97-AF65-F5344CB8AC3E}">
        <p14:creationId xmlns:p14="http://schemas.microsoft.com/office/powerpoint/2010/main" val="42193535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088" y="2514600"/>
            <a:ext cx="7696200" cy="830997"/>
          </a:xfrm>
          <a:prstGeom prst="rect">
            <a:avLst/>
          </a:prstGeom>
        </p:spPr>
        <p:txBody>
          <a:bodyPr wrap="square">
            <a:spAutoFit/>
          </a:bodyPr>
          <a:lstStyle/>
          <a:p>
            <a:r>
              <a:rPr lang="en-US" sz="2400" dirty="0" smtClean="0"/>
              <a:t>When </a:t>
            </a:r>
            <a:r>
              <a:rPr lang="en-US" sz="2400" dirty="0"/>
              <a:t>terminating an employee, make sure that the employee is paid properly for all time worked</a:t>
            </a:r>
            <a:r>
              <a:rPr lang="en-US" sz="2400" dirty="0" smtClean="0"/>
              <a:t>.</a:t>
            </a:r>
            <a:endParaRPr lang="en-US" sz="2400" dirty="0"/>
          </a:p>
        </p:txBody>
      </p:sp>
      <p:sp>
        <p:nvSpPr>
          <p:cNvPr id="3" name="TextBox 2"/>
          <p:cNvSpPr txBox="1"/>
          <p:nvPr/>
        </p:nvSpPr>
        <p:spPr>
          <a:xfrm>
            <a:off x="696449" y="1828800"/>
            <a:ext cx="2502608" cy="584776"/>
          </a:xfrm>
          <a:prstGeom prst="rect">
            <a:avLst/>
          </a:prstGeom>
          <a:noFill/>
        </p:spPr>
        <p:txBody>
          <a:bodyPr wrap="none" rtlCol="0">
            <a:spAutoFit/>
          </a:bodyPr>
          <a:lstStyle/>
          <a:p>
            <a:r>
              <a:rPr lang="en-US" sz="3200" b="1" dirty="0" smtClean="0"/>
              <a:t>Termination</a:t>
            </a:r>
            <a:endParaRPr lang="en-US" sz="3200" b="1" dirty="0"/>
          </a:p>
        </p:txBody>
      </p:sp>
      <p:sp>
        <p:nvSpPr>
          <p:cNvPr id="5" name="TextBox 4"/>
          <p:cNvSpPr txBox="1"/>
          <p:nvPr/>
        </p:nvSpPr>
        <p:spPr>
          <a:xfrm>
            <a:off x="7465049" y="1279094"/>
            <a:ext cx="1352485" cy="415498"/>
          </a:xfrm>
          <a:prstGeom prst="rect">
            <a:avLst/>
          </a:prstGeom>
          <a:noFill/>
        </p:spPr>
        <p:txBody>
          <a:bodyPr wrap="none" rtlCol="0">
            <a:spAutoFit/>
          </a:bodyPr>
          <a:lstStyle/>
          <a:p>
            <a:r>
              <a:rPr lang="en-US" dirty="0" smtClean="0"/>
              <a:t>Issue #10</a:t>
            </a:r>
            <a:endParaRPr lang="en-US" dirty="0"/>
          </a:p>
        </p:txBody>
      </p:sp>
    </p:spTree>
    <p:extLst>
      <p:ext uri="{BB962C8B-B14F-4D97-AF65-F5344CB8AC3E}">
        <p14:creationId xmlns:p14="http://schemas.microsoft.com/office/powerpoint/2010/main" val="88797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381" y="1472624"/>
            <a:ext cx="7662875" cy="584776"/>
          </a:xfrm>
          <a:prstGeom prst="rect">
            <a:avLst/>
          </a:prstGeom>
        </p:spPr>
        <p:txBody>
          <a:bodyPr wrap="none">
            <a:spAutoFit/>
          </a:bodyPr>
          <a:lstStyle/>
          <a:p>
            <a:pPr algn="ctr"/>
            <a:r>
              <a:rPr lang="en-US" sz="3200" b="1" dirty="0" smtClean="0"/>
              <a:t>WAGE &amp; HOUR LAW’S BASIC TENETS</a:t>
            </a:r>
            <a:endParaRPr lang="en-US" sz="3200" b="1" dirty="0"/>
          </a:p>
        </p:txBody>
      </p:sp>
      <p:sp>
        <p:nvSpPr>
          <p:cNvPr id="3" name="Rectangle 2"/>
          <p:cNvSpPr/>
          <p:nvPr/>
        </p:nvSpPr>
        <p:spPr>
          <a:xfrm>
            <a:off x="228600" y="2057400"/>
            <a:ext cx="8153400" cy="3139321"/>
          </a:xfrm>
          <a:prstGeom prst="rect">
            <a:avLst/>
          </a:prstGeom>
        </p:spPr>
        <p:txBody>
          <a:bodyPr wrap="square">
            <a:spAutoFit/>
          </a:bodyPr>
          <a:lstStyle/>
          <a:p>
            <a:endParaRPr lang="en-US" sz="2400" dirty="0"/>
          </a:p>
          <a:p>
            <a:pPr marL="342900" indent="-342900">
              <a:buFont typeface="Arial" panose="020B0604020202020204" pitchFamily="34" charset="0"/>
              <a:buChar char="•"/>
            </a:pPr>
            <a:r>
              <a:rPr lang="en-US" sz="2400" dirty="0" smtClean="0"/>
              <a:t>Minimum wage</a:t>
            </a:r>
            <a:endParaRPr lang="en-US" sz="2400" dirty="0"/>
          </a:p>
          <a:p>
            <a:endParaRPr lang="en-US" sz="2400" dirty="0"/>
          </a:p>
          <a:p>
            <a:pPr marL="342900" indent="-342900">
              <a:buFont typeface="Arial" panose="020B0604020202020204" pitchFamily="34" charset="0"/>
              <a:buChar char="•"/>
            </a:pPr>
            <a:r>
              <a:rPr lang="en-US" sz="2400" dirty="0" smtClean="0"/>
              <a:t>One and one-half times regular hourly rate of pay for all hours worked over 40</a:t>
            </a:r>
          </a:p>
          <a:p>
            <a:endParaRPr lang="en-US" sz="2400" dirty="0"/>
          </a:p>
          <a:p>
            <a:pPr lvl="1"/>
            <a:r>
              <a:rPr lang="en-US" sz="1800" dirty="0" smtClean="0"/>
              <a:t>Employers </a:t>
            </a:r>
            <a:r>
              <a:rPr lang="en-US" sz="1800" dirty="0"/>
              <a:t>must pay all </a:t>
            </a:r>
            <a:r>
              <a:rPr lang="en-US" sz="1800" dirty="0" smtClean="0"/>
              <a:t>nonexempt </a:t>
            </a:r>
            <a:r>
              <a:rPr lang="en-US" sz="1800" dirty="0"/>
              <a:t>employees at least the minimum wage for all hours worked, and at lease one and one-half times their regular hourly rate of pay for all hours worked over 40 in a singe week</a:t>
            </a:r>
            <a:r>
              <a:rPr lang="en-US" sz="1800" dirty="0" smtClean="0"/>
              <a:t>.</a:t>
            </a:r>
            <a:endParaRPr lang="en-US" sz="1800" dirty="0"/>
          </a:p>
        </p:txBody>
      </p:sp>
    </p:spTree>
    <p:extLst>
      <p:ext uri="{BB962C8B-B14F-4D97-AF65-F5344CB8AC3E}">
        <p14:creationId xmlns:p14="http://schemas.microsoft.com/office/powerpoint/2010/main" val="958250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5372" y="1472624"/>
            <a:ext cx="3398887" cy="584776"/>
          </a:xfrm>
          <a:prstGeom prst="rect">
            <a:avLst/>
          </a:prstGeom>
        </p:spPr>
        <p:txBody>
          <a:bodyPr wrap="none">
            <a:spAutoFit/>
          </a:bodyPr>
          <a:lstStyle/>
          <a:p>
            <a:pPr algn="ctr"/>
            <a:r>
              <a:rPr lang="en-US" sz="3200" b="1" dirty="0" smtClean="0"/>
              <a:t>MINIMUM WAGE</a:t>
            </a:r>
            <a:endParaRPr lang="en-US" sz="3200" b="1" dirty="0"/>
          </a:p>
        </p:txBody>
      </p:sp>
      <p:sp>
        <p:nvSpPr>
          <p:cNvPr id="3" name="Rectangle 2"/>
          <p:cNvSpPr/>
          <p:nvPr/>
        </p:nvSpPr>
        <p:spPr>
          <a:xfrm>
            <a:off x="228600" y="1828800"/>
            <a:ext cx="8153400" cy="3785652"/>
          </a:xfrm>
          <a:prstGeom prst="rect">
            <a:avLst/>
          </a:prstGeom>
        </p:spPr>
        <p:txBody>
          <a:bodyPr wrap="square">
            <a:spAutoFit/>
          </a:bodyPr>
          <a:lstStyle/>
          <a:p>
            <a:endParaRPr lang="en-US" sz="2400" dirty="0"/>
          </a:p>
          <a:p>
            <a:pPr marL="342900" indent="-342900">
              <a:buFont typeface="Arial" panose="020B0604020202020204" pitchFamily="34" charset="0"/>
              <a:buChar char="•"/>
            </a:pPr>
            <a:r>
              <a:rPr lang="en-US" sz="2400" dirty="0"/>
              <a:t>Since July 24, 2009, covered, nonexempt workers are entitled to a minimum wage of not less than $7.25 per hour</a:t>
            </a:r>
            <a:r>
              <a:rPr lang="en-US" sz="2400" dirty="0" smtClean="0"/>
              <a:t>.</a:t>
            </a:r>
          </a:p>
          <a:p>
            <a:pPr marL="342900" indent="-342900">
              <a:buFont typeface="Arial" panose="020B0604020202020204" pitchFamily="34" charset="0"/>
              <a:buChar char="•"/>
            </a:pPr>
            <a:r>
              <a:rPr lang="en-US" sz="2400" dirty="0" smtClean="0"/>
              <a:t>In April of 2014, Senate’s Minimum Wage Fairness Act would have increased the minimum wage to $10.10 per hour.</a:t>
            </a:r>
          </a:p>
          <a:p>
            <a:pPr marL="342900" indent="-342900">
              <a:buFont typeface="Arial" panose="020B0604020202020204" pitchFamily="34" charset="0"/>
              <a:buChar char="•"/>
            </a:pPr>
            <a:r>
              <a:rPr lang="en-US" sz="2400" dirty="0" smtClean="0"/>
              <a:t>Last week DOL published a rule that requires federal contractors to pay at least $10.10 per hour beginning in January 2015.</a:t>
            </a:r>
            <a:endParaRPr lang="en-US" sz="2400" dirty="0"/>
          </a:p>
        </p:txBody>
      </p:sp>
    </p:spTree>
    <p:extLst>
      <p:ext uri="{BB962C8B-B14F-4D97-AF65-F5344CB8AC3E}">
        <p14:creationId xmlns:p14="http://schemas.microsoft.com/office/powerpoint/2010/main" val="225855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3046988"/>
          </a:xfrm>
          <a:prstGeom prst="rect">
            <a:avLst/>
          </a:prstGeom>
        </p:spPr>
        <p:txBody>
          <a:bodyPr wrap="square">
            <a:spAutoFit/>
          </a:bodyPr>
          <a:lstStyle/>
          <a:p>
            <a:pPr marL="342900" indent="-342900">
              <a:buFont typeface="Arial"/>
              <a:buChar char="•"/>
            </a:pPr>
            <a:r>
              <a:rPr lang="en-US" sz="2400" dirty="0" smtClean="0"/>
              <a:t>Tool </a:t>
            </a:r>
            <a:r>
              <a:rPr lang="en-US" sz="2400" dirty="0"/>
              <a:t>available to public sector employers</a:t>
            </a:r>
          </a:p>
          <a:p>
            <a:pPr marL="342900" indent="-342900">
              <a:buFont typeface="Arial"/>
              <a:buChar char="•"/>
            </a:pPr>
            <a:endParaRPr lang="en-US" sz="2400" dirty="0"/>
          </a:p>
          <a:p>
            <a:pPr marL="342900" indent="-342900">
              <a:buFont typeface="Arial"/>
              <a:buChar char="•"/>
            </a:pPr>
            <a:r>
              <a:rPr lang="en-US" sz="2400" dirty="0"/>
              <a:t>Maximum accrual limit under law/</a:t>
            </a:r>
            <a:r>
              <a:rPr lang="en-US" sz="2400" dirty="0" smtClean="0"/>
              <a:t>policy</a:t>
            </a:r>
          </a:p>
          <a:p>
            <a:pPr marL="342900" indent="-342900">
              <a:buFont typeface="Arial"/>
              <a:buChar char="•"/>
            </a:pPr>
            <a:endParaRPr lang="en-US" sz="2400" dirty="0"/>
          </a:p>
          <a:p>
            <a:pPr marL="342900" indent="-342900">
              <a:buFont typeface="Arial"/>
              <a:buChar char="•"/>
            </a:pPr>
            <a:r>
              <a:rPr lang="en-US" sz="2400" dirty="0"/>
              <a:t>Employee must have a reasonable opportunity to </a:t>
            </a:r>
            <a:r>
              <a:rPr lang="en-US" sz="2400" dirty="0" smtClean="0"/>
              <a:t>use comp time</a:t>
            </a:r>
            <a:endParaRPr lang="en-US" sz="2400" dirty="0"/>
          </a:p>
          <a:p>
            <a:endParaRPr lang="en-US" sz="2400" dirty="0" smtClean="0"/>
          </a:p>
          <a:p>
            <a:pPr marL="342900" indent="-342900">
              <a:buFont typeface="Arial"/>
              <a:buChar char="•"/>
            </a:pPr>
            <a:r>
              <a:rPr lang="en-US" sz="2400" dirty="0"/>
              <a:t>When </a:t>
            </a:r>
            <a:r>
              <a:rPr lang="en-US" sz="2400" dirty="0" smtClean="0"/>
              <a:t>must </a:t>
            </a:r>
            <a:r>
              <a:rPr lang="en-US" sz="2400" dirty="0"/>
              <a:t>the employer pay out</a:t>
            </a:r>
            <a:r>
              <a:rPr lang="en-US" sz="2400" dirty="0" smtClean="0"/>
              <a:t>?</a:t>
            </a:r>
            <a:endParaRPr lang="en-US" sz="2400" dirty="0"/>
          </a:p>
        </p:txBody>
      </p:sp>
      <p:sp>
        <p:nvSpPr>
          <p:cNvPr id="3" name="TextBox 2"/>
          <p:cNvSpPr txBox="1"/>
          <p:nvPr/>
        </p:nvSpPr>
        <p:spPr>
          <a:xfrm>
            <a:off x="478642" y="1539959"/>
            <a:ext cx="7750840" cy="461665"/>
          </a:xfrm>
          <a:prstGeom prst="rect">
            <a:avLst/>
          </a:prstGeom>
          <a:noFill/>
        </p:spPr>
        <p:txBody>
          <a:bodyPr wrap="none" rtlCol="0">
            <a:spAutoFit/>
          </a:bodyPr>
          <a:lstStyle/>
          <a:p>
            <a:r>
              <a:rPr lang="en-US" sz="2400" b="1" dirty="0" smtClean="0"/>
              <a:t>COMPENSEATION TIME IN LIEU OF OVERTIME PAY</a:t>
            </a:r>
            <a:endParaRPr lang="en-US" sz="2400" b="1" dirty="0"/>
          </a:p>
        </p:txBody>
      </p:sp>
    </p:spTree>
    <p:extLst>
      <p:ext uri="{BB962C8B-B14F-4D97-AF65-F5344CB8AC3E}">
        <p14:creationId xmlns:p14="http://schemas.microsoft.com/office/powerpoint/2010/main" val="3348445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0"/>
            <a:ext cx="7696200" cy="2677656"/>
          </a:xfrm>
          <a:prstGeom prst="rect">
            <a:avLst/>
          </a:prstGeom>
        </p:spPr>
        <p:txBody>
          <a:bodyPr wrap="square">
            <a:spAutoFit/>
          </a:bodyPr>
          <a:lstStyle/>
          <a:p>
            <a:pPr marL="457200" indent="-457200">
              <a:buFont typeface="+mj-lt"/>
              <a:buAutoNum type="arabicPeriod"/>
            </a:pPr>
            <a:r>
              <a:rPr lang="en-US" dirty="0"/>
              <a:t>Public sector employers may provide comp time in lieu of overtime pay as long as there is an understanding prior to the performance of the work in question.</a:t>
            </a:r>
          </a:p>
          <a:p>
            <a:pPr marL="457200" indent="-457200">
              <a:buFont typeface="+mj-lt"/>
              <a:buAutoNum type="arabicPeriod"/>
            </a:pPr>
            <a:endParaRPr lang="en-US" dirty="0"/>
          </a:p>
          <a:p>
            <a:pPr marL="457200" indent="-457200">
              <a:buFont typeface="+mj-lt"/>
              <a:buAutoNum type="arabicPeriod"/>
            </a:pPr>
            <a:r>
              <a:rPr lang="en-US" dirty="0"/>
              <a:t>Public sector </a:t>
            </a:r>
            <a:r>
              <a:rPr lang="en-US" dirty="0" smtClean="0"/>
              <a:t>nonexempt </a:t>
            </a:r>
            <a:r>
              <a:rPr lang="en-US" dirty="0"/>
              <a:t>employees in North Carolina may accrue up to 240 hours of comp time (160 hours straight time).  Any overtime worked above this amount shall be paid in the employee’s next regular paycheck</a:t>
            </a:r>
            <a:r>
              <a:rPr lang="en-US" dirty="0" smtClean="0"/>
              <a:t>.</a:t>
            </a:r>
            <a:endParaRPr lang="en-US" dirty="0"/>
          </a:p>
        </p:txBody>
      </p:sp>
      <p:sp>
        <p:nvSpPr>
          <p:cNvPr id="3" name="TextBox 2"/>
          <p:cNvSpPr txBox="1"/>
          <p:nvPr/>
        </p:nvSpPr>
        <p:spPr>
          <a:xfrm>
            <a:off x="478642" y="1539959"/>
            <a:ext cx="4599937" cy="584776"/>
          </a:xfrm>
          <a:prstGeom prst="rect">
            <a:avLst/>
          </a:prstGeom>
          <a:noFill/>
        </p:spPr>
        <p:txBody>
          <a:bodyPr wrap="none" rtlCol="0">
            <a:spAutoFit/>
          </a:bodyPr>
          <a:lstStyle/>
          <a:p>
            <a:r>
              <a:rPr lang="en-US" sz="3200" b="1" dirty="0" smtClean="0"/>
              <a:t>COMPENSATION TIME</a:t>
            </a:r>
            <a:endParaRPr lang="en-US" sz="3200" b="1" dirty="0"/>
          </a:p>
        </p:txBody>
      </p:sp>
    </p:spTree>
    <p:extLst>
      <p:ext uri="{BB962C8B-B14F-4D97-AF65-F5344CB8AC3E}">
        <p14:creationId xmlns:p14="http://schemas.microsoft.com/office/powerpoint/2010/main" val="1410856416"/>
      </p:ext>
    </p:extLst>
  </p:cSld>
  <p:clrMapOvr>
    <a:masterClrMapping/>
  </p:clrMapOvr>
</p:sld>
</file>

<file path=ppt/theme/theme1.xml><?xml version="1.0" encoding="utf-8"?>
<a:theme xmlns:a="http://schemas.openxmlformats.org/drawingml/2006/main" name="UNCCharlotte_template05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UNCCharlotte_template05 (1)</Template>
  <TotalTime>1569</TotalTime>
  <Words>3033</Words>
  <Application>Microsoft Office PowerPoint</Application>
  <PresentationFormat>On-screen Show (4:3)</PresentationFormat>
  <Paragraphs>337</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UNCCharlotte_template05 (1)</vt:lpstr>
      <vt:lpstr>Fair Labor Standards Act: What You Need to Know  Jeffrey N. Jensen Senior Associate General Counsel  Legal Symposium October 16, 2014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Arial font, 36 point  Presenter &amp; Title Date or conference name</dc:title>
  <dc:creator>Cindy Jones</dc:creator>
  <cp:lastModifiedBy>test</cp:lastModifiedBy>
  <cp:revision>67</cp:revision>
  <cp:lastPrinted>2014-10-13T18:37:09Z</cp:lastPrinted>
  <dcterms:created xsi:type="dcterms:W3CDTF">2014-04-28T15:06:35Z</dcterms:created>
  <dcterms:modified xsi:type="dcterms:W3CDTF">2014-10-14T16:52:41Z</dcterms:modified>
</cp:coreProperties>
</file>