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1" r:id="rId1"/>
  </p:sldMasterIdLst>
  <p:notesMasterIdLst>
    <p:notesMasterId r:id="rId15"/>
  </p:notes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78" r:id="rId9"/>
    <p:sldId id="273" r:id="rId10"/>
    <p:sldId id="281" r:id="rId11"/>
    <p:sldId id="288" r:id="rId12"/>
    <p:sldId id="276" r:id="rId13"/>
    <p:sldId id="27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BFDA92-04EF-8A42-8EA7-31C6E9104C29}" type="datetimeFigureOut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786C4-ADE5-BF48-AC49-641F104D448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4931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Contact me – I can help; individually, can come</a:t>
            </a:r>
            <a:r>
              <a:rPr lang="en-US" baseline="0" dirty="0" smtClean="0"/>
              <a:t> to your department, unit or college; can come to your class.  Here for you – a resource to help you get to YES in a lawful manner, minimal risk.  Work on conjunction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86C4-ADE5-BF48-AC49-641F104D4480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b="1" dirty="0" smtClean="0">
                <a:solidFill>
                  <a:srgbClr val="E75C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 digital freely accessible and free of most, if not all use restrictions</a:t>
            </a:r>
          </a:p>
          <a:p>
            <a:pPr lvl="1"/>
            <a:r>
              <a:rPr lang="en-US" sz="2800" b="1" dirty="0" smtClean="0">
                <a:solidFill>
                  <a:srgbClr val="E75C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Either in an OA journal or</a:t>
            </a:r>
          </a:p>
          <a:p>
            <a:pPr lvl="1"/>
            <a:r>
              <a:rPr lang="en-US" sz="2800" b="1" dirty="0" smtClean="0">
                <a:solidFill>
                  <a:srgbClr val="E75C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Available in an open-to-the-world online repository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86C4-ADE5-BF48-AC49-641F104D4480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Lead or Follow</a:t>
            </a:r>
          </a:p>
          <a:p>
            <a:endParaRPr lang="en-US" dirty="0" smtClean="0"/>
          </a:p>
          <a:p>
            <a:r>
              <a:rPr lang="en-US" dirty="0" smtClean="0"/>
              <a:t>Become part of the national and international conversations concerning the shape and landscape of OA</a:t>
            </a:r>
          </a:p>
          <a:p>
            <a:r>
              <a:rPr lang="en-US" dirty="0" smtClean="0"/>
              <a:t>This paradigm shift, what form and structure it takes, will affect every faculty/researcher on this campus. </a:t>
            </a:r>
          </a:p>
          <a:p>
            <a:r>
              <a:rPr lang="en-US" dirty="0" smtClean="0"/>
              <a:t>It is YOUR (faculty/researcher) system – do you want to help shape it or do you want others to do it for you, without your input?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86C4-ADE5-BF48-AC49-641F104D4480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9DB0-BAE0-1843-A99B-F57030CB2A8F}" type="datetimeFigureOut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8E67-2986-B14E-B020-9A8D1C9156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9DB0-BAE0-1843-A99B-F57030CB2A8F}" type="datetimeFigureOut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8E67-2986-B14E-B020-9A8D1C9156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9DB0-BAE0-1843-A99B-F57030CB2A8F}" type="datetimeFigureOut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8E67-2986-B14E-B020-9A8D1C9156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9DB0-BAE0-1843-A99B-F57030CB2A8F}" type="datetimeFigureOut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8E67-2986-B14E-B020-9A8D1C9156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9DB0-BAE0-1843-A99B-F57030CB2A8F}" type="datetimeFigureOut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9DB0-BAE0-1843-A99B-F57030CB2A8F}" type="datetimeFigureOut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8E67-2986-B14E-B020-9A8D1C9156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9DB0-BAE0-1843-A99B-F57030CB2A8F}" type="datetimeFigureOut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8E67-2986-B14E-B020-9A8D1C9156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9DB0-BAE0-1843-A99B-F57030CB2A8F}" type="datetimeFigureOut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8E67-2986-B14E-B020-9A8D1C9156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9DB0-BAE0-1843-A99B-F57030CB2A8F}" type="datetimeFigureOut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8E67-2986-B14E-B020-9A8D1C9156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9DB0-BAE0-1843-A99B-F57030CB2A8F}" type="datetimeFigureOut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8E67-2986-B14E-B020-9A8D1C9156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9DB0-BAE0-1843-A99B-F57030CB2A8F}" type="datetimeFigureOut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8E67-2986-B14E-B020-9A8D1C9156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55309DB0-BAE0-1843-A99B-F57030CB2A8F}" type="datetimeFigureOut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ADAB8E67-2986-B14E-B020-9A8D1C9156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phoon@uncc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1832082"/>
            <a:ext cx="7406640" cy="1472184"/>
          </a:xfrm>
        </p:spPr>
        <p:txBody>
          <a:bodyPr>
            <a:normAutofit/>
          </a:bodyPr>
          <a:lstStyle/>
          <a:p>
            <a:r>
              <a:rPr lang="en-US" sz="4400" dirty="0" smtClean="0"/>
              <a:t>Copyright on Campus</a:t>
            </a:r>
            <a:br>
              <a:rPr lang="en-US" sz="4400" dirty="0" smtClean="0"/>
            </a:br>
            <a:r>
              <a:rPr lang="en-US" sz="4400" dirty="0" smtClean="0"/>
              <a:t>	</a:t>
            </a:r>
            <a:r>
              <a:rPr lang="en-US" sz="4400" i="1" dirty="0" smtClean="0"/>
              <a:t>Legal Affairs Fall Symposium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5313" y="4635826"/>
            <a:ext cx="7406640" cy="2222173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sz="3294" dirty="0" smtClean="0"/>
              <a:t>Peggy E. Hoon, J.D.</a:t>
            </a:r>
          </a:p>
          <a:p>
            <a:r>
              <a:rPr lang="en-US" sz="3294" dirty="0" smtClean="0"/>
              <a:t>Scholarly Communications Librarian</a:t>
            </a:r>
          </a:p>
          <a:p>
            <a:r>
              <a:rPr lang="en-US" sz="3294" dirty="0" smtClean="0"/>
              <a:t>J. Murrey Atkins Library</a:t>
            </a:r>
          </a:p>
          <a:p>
            <a:r>
              <a:rPr lang="en-US" sz="3294" dirty="0" smtClean="0"/>
              <a:t>October 30, 2013</a:t>
            </a:r>
            <a:endParaRPr lang="en-US" sz="3294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82339" y="144865"/>
            <a:ext cx="2219614" cy="502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3822" y="134471"/>
            <a:ext cx="2219614" cy="502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92728" y="1748118"/>
            <a:ext cx="7758545" cy="4514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58" tIns="41029" rIns="82058" bIns="410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b="1" dirty="0">
                <a:solidFill>
                  <a:srgbClr val="00703C"/>
                </a:solidFill>
              </a:rPr>
              <a:t>Agency for Healthcare Research and Quality 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b="1" dirty="0">
                <a:solidFill>
                  <a:srgbClr val="00703C"/>
                </a:solidFill>
              </a:rPr>
              <a:t>Agriculture Department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b="1" dirty="0">
                <a:solidFill>
                  <a:srgbClr val="00703C"/>
                </a:solidFill>
              </a:rPr>
              <a:t>Centers for Disease Control and Prevention 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b="1" dirty="0">
                <a:solidFill>
                  <a:srgbClr val="00703C"/>
                </a:solidFill>
              </a:rPr>
              <a:t>Defense Department 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b="1" dirty="0">
                <a:solidFill>
                  <a:srgbClr val="00703C"/>
                </a:solidFill>
              </a:rPr>
              <a:t>Education Department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b="1" dirty="0">
                <a:solidFill>
                  <a:srgbClr val="00703C"/>
                </a:solidFill>
              </a:rPr>
              <a:t>Energy Department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b="1" dirty="0">
                <a:solidFill>
                  <a:srgbClr val="00703C"/>
                </a:solidFill>
              </a:rPr>
              <a:t>Environmental Protection Agency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b="1" dirty="0">
                <a:solidFill>
                  <a:srgbClr val="00703C"/>
                </a:solidFill>
              </a:rPr>
              <a:t>Federal Aviation Administration 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b="1" dirty="0">
                <a:solidFill>
                  <a:srgbClr val="00703C"/>
                </a:solidFill>
              </a:rPr>
              <a:t>Federal Highway Administration 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b="1" dirty="0">
                <a:solidFill>
                  <a:srgbClr val="00703C"/>
                </a:solidFill>
              </a:rPr>
              <a:t>Food and Drug Administration </a:t>
            </a:r>
          </a:p>
          <a:p>
            <a:pPr eaLnBrk="1" hangingPunct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93273" y="951099"/>
            <a:ext cx="5749636" cy="421414"/>
          </a:xfrm>
          <a:prstGeom prst="rect">
            <a:avLst/>
          </a:prstGeom>
          <a:noFill/>
        </p:spPr>
        <p:txBody>
          <a:bodyPr lIns="82058" tIns="41029" rIns="82058" bIns="410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200" b="1" dirty="0">
                <a:solidFill>
                  <a:srgbClr val="8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FEDERAL GRANT MANDATES</a:t>
            </a:r>
          </a:p>
        </p:txBody>
      </p:sp>
      <p:sp>
        <p:nvSpPr>
          <p:cNvPr id="18438" name="TextBox 3"/>
          <p:cNvSpPr txBox="1">
            <a:spLocks noChangeArrowheads="1"/>
          </p:cNvSpPr>
          <p:nvPr/>
        </p:nvSpPr>
        <p:spPr bwMode="auto">
          <a:xfrm>
            <a:off x="1870364" y="1479177"/>
            <a:ext cx="5126182" cy="636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58" tIns="41029" rIns="82058" bIns="410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b="1" dirty="0">
                <a:solidFill>
                  <a:srgbClr val="00703C"/>
                </a:solidFill>
              </a:rPr>
              <a:t>National Institutes of Health</a:t>
            </a:r>
          </a:p>
          <a:p>
            <a:pPr algn="ctr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629750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47296" y="134471"/>
            <a:ext cx="2219614" cy="502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92728" y="1512794"/>
            <a:ext cx="7758545" cy="4930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58" tIns="41029" rIns="82058" bIns="410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b="1" dirty="0">
                <a:solidFill>
                  <a:srgbClr val="00703C"/>
                </a:solidFill>
              </a:rPr>
              <a:t>Institute of Museum and Library Sciences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b="1" dirty="0">
                <a:solidFill>
                  <a:srgbClr val="00703C"/>
                </a:solidFill>
              </a:rPr>
              <a:t>Interior Department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b="1" dirty="0">
                <a:solidFill>
                  <a:srgbClr val="00703C"/>
                </a:solidFill>
              </a:rPr>
              <a:t>National Aeronautics and Space Administration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b="1" dirty="0">
                <a:solidFill>
                  <a:srgbClr val="00703C"/>
                </a:solidFill>
              </a:rPr>
              <a:t>National Endowment for the Humanities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b="1" dirty="0">
                <a:solidFill>
                  <a:srgbClr val="00703C"/>
                </a:solidFill>
              </a:rPr>
              <a:t>National Institute of Standards and Technology 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b="1" dirty="0">
                <a:solidFill>
                  <a:srgbClr val="00703C"/>
                </a:solidFill>
              </a:rPr>
              <a:t>National Oceanic and Atmospheric Administration 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b="1" dirty="0">
                <a:solidFill>
                  <a:srgbClr val="00703C"/>
                </a:solidFill>
              </a:rPr>
              <a:t>National Science Foundation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b="1" dirty="0">
                <a:solidFill>
                  <a:srgbClr val="00703C"/>
                </a:solidFill>
              </a:rPr>
              <a:t>Smithsonian Institution 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b="1" dirty="0">
                <a:solidFill>
                  <a:srgbClr val="00703C"/>
                </a:solidFill>
              </a:rPr>
              <a:t>State Department 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b="1" dirty="0">
                <a:solidFill>
                  <a:srgbClr val="00703C"/>
                </a:solidFill>
              </a:rPr>
              <a:t>US Geological Survey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b="1" dirty="0">
                <a:solidFill>
                  <a:srgbClr val="00703C"/>
                </a:solidFill>
              </a:rPr>
              <a:t>USAID</a:t>
            </a:r>
          </a:p>
          <a:p>
            <a:pPr eaLnBrk="1" hangingPunct="1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93273" y="951099"/>
            <a:ext cx="5749636" cy="421414"/>
          </a:xfrm>
          <a:prstGeom prst="rect">
            <a:avLst/>
          </a:prstGeom>
          <a:noFill/>
        </p:spPr>
        <p:txBody>
          <a:bodyPr lIns="82058" tIns="41029" rIns="82058" bIns="410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200" b="1" dirty="0">
                <a:solidFill>
                  <a:srgbClr val="DB9D03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FEDERAL GRANT MANDATES</a:t>
            </a:r>
          </a:p>
        </p:txBody>
      </p:sp>
    </p:spTree>
    <p:extLst>
      <p:ext uri="{BB962C8B-B14F-4D97-AF65-F5344CB8AC3E}">
        <p14:creationId xmlns:p14="http://schemas.microsoft.com/office/powerpoint/2010/main" xmlns="" val="22647256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47296" y="134471"/>
            <a:ext cx="2219614" cy="502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2921934"/>
            <a:ext cx="9144000" cy="636857"/>
          </a:xfrm>
          <a:prstGeom prst="rect">
            <a:avLst/>
          </a:prstGeom>
          <a:noFill/>
        </p:spPr>
        <p:txBody>
          <a:bodyPr lIns="82058" tIns="41029" rIns="82058" bIns="410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library.uncc.edu/</a:t>
            </a:r>
            <a:r>
              <a:rPr lang="en-US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openaccess</a:t>
            </a:r>
            <a:endParaRPr lang="en-US" sz="3600" b="1" dirty="0">
              <a:solidFill>
                <a:srgbClr val="8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77932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1245" y="159462"/>
            <a:ext cx="2219614" cy="502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3697942"/>
            <a:ext cx="9144000" cy="636857"/>
          </a:xfrm>
          <a:prstGeom prst="rect">
            <a:avLst/>
          </a:prstGeom>
          <a:noFill/>
        </p:spPr>
        <p:txBody>
          <a:bodyPr lIns="82058" tIns="41029" rIns="82058" bIns="410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library.uncc.edu/</a:t>
            </a:r>
            <a:r>
              <a:rPr lang="en-US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openaccess</a:t>
            </a:r>
            <a:endParaRPr lang="en-US" sz="3600" b="1" dirty="0">
              <a:solidFill>
                <a:srgbClr val="8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-25977" y="2218765"/>
            <a:ext cx="9169977" cy="1276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58" tIns="41029" rIns="82058" bIns="410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900" b="1" dirty="0">
                <a:solidFill>
                  <a:srgbClr val="00703C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Open Access Symposium</a:t>
            </a:r>
            <a:br>
              <a:rPr lang="en-US" sz="3900" b="1" dirty="0">
                <a:solidFill>
                  <a:srgbClr val="00703C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sz="3900" b="1" dirty="0">
                <a:solidFill>
                  <a:srgbClr val="00703C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November 4 &amp; 5</a:t>
            </a:r>
          </a:p>
        </p:txBody>
      </p:sp>
    </p:spTree>
    <p:extLst>
      <p:ext uri="{BB962C8B-B14F-4D97-AF65-F5344CB8AC3E}">
        <p14:creationId xmlns:p14="http://schemas.microsoft.com/office/powerpoint/2010/main" xmlns="" val="2584638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8354" y="564361"/>
            <a:ext cx="8075646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UNC CHARLOTTE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/>
          <a:lstStyle/>
          <a:p>
            <a:r>
              <a:rPr lang="en-US" dirty="0" smtClean="0"/>
              <a:t>Peggy Hoon – </a:t>
            </a:r>
          </a:p>
          <a:p>
            <a:pPr lvl="1"/>
            <a:r>
              <a:rPr lang="en-US" dirty="0" smtClean="0"/>
              <a:t>Who</a:t>
            </a:r>
          </a:p>
          <a:p>
            <a:pPr lvl="1"/>
            <a:r>
              <a:rPr lang="en-US" dirty="0" smtClean="0"/>
              <a:t>Where</a:t>
            </a:r>
          </a:p>
          <a:p>
            <a:pPr lvl="1"/>
            <a:r>
              <a:rPr lang="en-US" dirty="0" smtClean="0"/>
              <a:t>What</a:t>
            </a:r>
          </a:p>
          <a:p>
            <a:pPr lvl="1"/>
            <a:r>
              <a:rPr lang="en-US" dirty="0" smtClean="0"/>
              <a:t>How</a:t>
            </a:r>
          </a:p>
          <a:p>
            <a:r>
              <a:rPr lang="en-US" dirty="0" smtClean="0"/>
              <a:t>Contact Information</a:t>
            </a:r>
          </a:p>
          <a:p>
            <a:pPr lvl="1"/>
            <a:r>
              <a:rPr lang="en-US" dirty="0" smtClean="0">
                <a:hlinkClick r:id="rId2"/>
              </a:rPr>
              <a:t>phoon@uncc.edu</a:t>
            </a:r>
            <a:endParaRPr lang="en-US" dirty="0" smtClean="0"/>
          </a:p>
          <a:p>
            <a:pPr lvl="1"/>
            <a:r>
              <a:rPr lang="en-US" dirty="0" smtClean="0"/>
              <a:t>7-5540</a:t>
            </a:r>
          </a:p>
          <a:p>
            <a:pPr>
              <a:buNone/>
            </a:pPr>
            <a:r>
              <a:rPr lang="en-US" dirty="0" smtClean="0"/>
              <a:t>Education, resources, guidance</a:t>
            </a:r>
          </a:p>
          <a:p>
            <a:pPr>
              <a:buNone/>
            </a:pPr>
            <a:r>
              <a:rPr lang="en-US" dirty="0" smtClean="0"/>
              <a:t>NOT Legal Advice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82339" y="144865"/>
            <a:ext cx="2219614" cy="502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Resource 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817434"/>
          </a:xfrm>
        </p:spPr>
        <p:txBody>
          <a:bodyPr/>
          <a:lstStyle/>
          <a:p>
            <a:r>
              <a:rPr lang="en-US" dirty="0" smtClean="0"/>
              <a:t>The Essential Copyright</a:t>
            </a:r>
          </a:p>
          <a:p>
            <a:pPr lvl="1"/>
            <a:r>
              <a:rPr lang="en-US" i="1" dirty="0" smtClean="0"/>
              <a:t>A Guide To Copyright In The Educational Setting</a:t>
            </a:r>
          </a:p>
          <a:p>
            <a:pPr lvl="1"/>
            <a:endParaRPr lang="en-US" i="1" dirty="0" smtClean="0"/>
          </a:p>
          <a:p>
            <a:pPr lvl="1">
              <a:buNone/>
            </a:pPr>
            <a:endParaRPr lang="en-US" i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741436" y="3769129"/>
            <a:ext cx="4269318" cy="646331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n>
                  <a:solidFill>
                    <a:srgbClr val="008000"/>
                  </a:solidFill>
                </a:ln>
              </a:rPr>
              <a:t>copyright.uncc.edu</a:t>
            </a:r>
            <a:endParaRPr lang="en-US" sz="3600" b="1" dirty="0">
              <a:ln>
                <a:solidFill>
                  <a:srgbClr val="008000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090" y="4901946"/>
            <a:ext cx="784195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/>
              <a:t>Topics:  </a:t>
            </a:r>
            <a:r>
              <a:rPr lang="en-US" sz="2800" dirty="0" smtClean="0"/>
              <a:t>Using </a:t>
            </a:r>
            <a:r>
              <a:rPr lang="en-US" sz="2800" dirty="0" smtClean="0"/>
              <a:t>Copyrighted </a:t>
            </a:r>
            <a:r>
              <a:rPr lang="en-US" sz="2800" dirty="0" smtClean="0"/>
              <a:t>Materials, </a:t>
            </a:r>
          </a:p>
          <a:p>
            <a:r>
              <a:rPr lang="en-US" sz="2800" dirty="0" smtClean="0"/>
              <a:t>Copyright Ownership Issues, Open Access, Fair Use, </a:t>
            </a:r>
          </a:p>
          <a:p>
            <a:r>
              <a:rPr lang="en-US" sz="2800" dirty="0" smtClean="0"/>
              <a:t>Online Teaching and many more</a:t>
            </a:r>
            <a:endParaRPr lang="en-US" sz="28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30316" y="23206"/>
            <a:ext cx="2219614" cy="502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Resource on scholarly communication issues including copyright and fair use</a:t>
            </a:r>
          </a:p>
          <a:p>
            <a:r>
              <a:rPr lang="en-US" dirty="0" smtClean="0"/>
              <a:t>Provide guidance on fair use and other issues such as database licensing, user privacy, materials on reserve, interlibrary loan and document delivery services</a:t>
            </a:r>
          </a:p>
          <a:p>
            <a:r>
              <a:rPr lang="en-US" dirty="0" smtClean="0"/>
              <a:t>Provide workshops and presentations on copyright, fair use and other scholarly communication topics</a:t>
            </a:r>
          </a:p>
          <a:p>
            <a:r>
              <a:rPr lang="en-US" dirty="0" smtClean="0"/>
              <a:t>Offer access to information resources on scholarly communication and copyright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30316" y="23206"/>
            <a:ext cx="2219614" cy="502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Can You Use in Your </a:t>
            </a:r>
            <a:r>
              <a:rPr lang="en-US" dirty="0" smtClean="0"/>
              <a:t>Moodle</a:t>
            </a:r>
            <a:r>
              <a:rPr lang="en-US" dirty="0" smtClean="0"/>
              <a:t> Course?</a:t>
            </a:r>
          </a:p>
          <a:p>
            <a:r>
              <a:rPr lang="en-US" dirty="0" smtClean="0"/>
              <a:t>Who Owns Your Work?</a:t>
            </a:r>
          </a:p>
          <a:p>
            <a:r>
              <a:rPr lang="en-US" dirty="0" smtClean="0"/>
              <a:t>Lawful Digitization Projects</a:t>
            </a:r>
          </a:p>
          <a:p>
            <a:r>
              <a:rPr lang="en-US" dirty="0" smtClean="0"/>
              <a:t>Licensing Library Electronic Resources</a:t>
            </a:r>
          </a:p>
          <a:p>
            <a:r>
              <a:rPr lang="en-US" dirty="0" smtClean="0"/>
              <a:t>Review of Author Publication Agreements</a:t>
            </a:r>
          </a:p>
          <a:p>
            <a:r>
              <a:rPr lang="en-US" dirty="0" smtClean="0"/>
              <a:t>Student Works/ETDs</a:t>
            </a:r>
          </a:p>
          <a:p>
            <a:r>
              <a:rPr lang="en-US" dirty="0" smtClean="0"/>
              <a:t>Open Access</a:t>
            </a:r>
          </a:p>
          <a:p>
            <a:r>
              <a:rPr lang="en-US" dirty="0" smtClean="0"/>
              <a:t>Fair Use</a:t>
            </a:r>
          </a:p>
          <a:p>
            <a:r>
              <a:rPr lang="en-US" dirty="0" smtClean="0"/>
              <a:t>Current Legislation and Court Cases</a:t>
            </a:r>
          </a:p>
          <a:p>
            <a:r>
              <a:rPr lang="en-US" i="1" dirty="0" smtClean="0"/>
              <a:t>And more…</a:t>
            </a:r>
            <a:endParaRPr lang="en-US" i="1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30316" y="274638"/>
            <a:ext cx="2219614" cy="502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Typical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How do I copyright my work?</a:t>
            </a:r>
          </a:p>
          <a:p>
            <a:r>
              <a:rPr lang="en-US" dirty="0" smtClean="0"/>
              <a:t>Can I stream an entire work online?</a:t>
            </a:r>
          </a:p>
          <a:p>
            <a:r>
              <a:rPr lang="en-US" dirty="0" smtClean="0"/>
              <a:t>What is the public domain?</a:t>
            </a:r>
          </a:p>
          <a:p>
            <a:r>
              <a:rPr lang="en-US" dirty="0" smtClean="0"/>
              <a:t>When and how do I get permission to use works?</a:t>
            </a:r>
          </a:p>
          <a:p>
            <a:r>
              <a:rPr lang="en-US" dirty="0" smtClean="0"/>
              <a:t>When does the University own my work?</a:t>
            </a:r>
          </a:p>
          <a:p>
            <a:r>
              <a:rPr lang="en-US" dirty="0" smtClean="0"/>
              <a:t>How do I protect my works?</a:t>
            </a:r>
          </a:p>
          <a:p>
            <a:r>
              <a:rPr lang="en-US" dirty="0" smtClean="0"/>
              <a:t>What is fair use – is it fair use if my use does not make money?</a:t>
            </a:r>
          </a:p>
          <a:p>
            <a:r>
              <a:rPr lang="en-US" dirty="0" smtClean="0"/>
              <a:t>What is Open Access?</a:t>
            </a:r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30316" y="274638"/>
            <a:ext cx="2219614" cy="502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Online digital freely accessible and free of of most, if not all, use restrictions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Either in an Open Access Journal or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Available in an open-to-the-world online repository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UNC Charlotte Open Access Initiative has begun this fall with the support and resources/leadership of the library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Many excellent reasons for this </a:t>
            </a:r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30316" y="274638"/>
            <a:ext cx="2219614" cy="502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 ACCESS</a:t>
            </a:r>
            <a:endParaRPr lang="en-US" sz="3600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Compatible with copyright</a:t>
            </a:r>
          </a:p>
          <a:p>
            <a:r>
              <a:rPr lang="en-US" dirty="0" smtClean="0"/>
              <a:t>Compatible with peer-review</a:t>
            </a:r>
          </a:p>
          <a:p>
            <a:r>
              <a:rPr lang="en-US" dirty="0" smtClean="0"/>
              <a:t>Compatible with freedom to publish wherever see fit</a:t>
            </a:r>
          </a:p>
          <a:p>
            <a:r>
              <a:rPr lang="en-US" dirty="0" smtClean="0"/>
              <a:t>Logically should result in greater access to your works – greater dissemination and, if warranted, greater citation rates.</a:t>
            </a:r>
          </a:p>
          <a:p>
            <a:r>
              <a:rPr lang="en-US" dirty="0" smtClean="0"/>
              <a:t>Nevertheless, alternate methods of measuring impact of OA articles are currently developing and garnering attention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1245" y="159462"/>
            <a:ext cx="2219614" cy="502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1019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0164" y="134471"/>
            <a:ext cx="2219614" cy="502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93273" y="951099"/>
            <a:ext cx="5749636" cy="421414"/>
          </a:xfrm>
          <a:prstGeom prst="rect">
            <a:avLst/>
          </a:prstGeom>
          <a:noFill/>
        </p:spPr>
        <p:txBody>
          <a:bodyPr lIns="82058" tIns="41029" rIns="82058" bIns="410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200" b="1" dirty="0">
                <a:solidFill>
                  <a:srgbClr val="8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FEDERAL GRANT MANDATES</a:t>
            </a:r>
          </a:p>
        </p:txBody>
      </p:sp>
      <p:sp>
        <p:nvSpPr>
          <p:cNvPr id="17413" name="TextBox 3"/>
          <p:cNvSpPr txBox="1">
            <a:spLocks noChangeArrowheads="1"/>
          </p:cNvSpPr>
          <p:nvPr/>
        </p:nvSpPr>
        <p:spPr bwMode="auto">
          <a:xfrm>
            <a:off x="1870364" y="1479177"/>
            <a:ext cx="5126182" cy="636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58" tIns="41029" rIns="82058" bIns="410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b="1" dirty="0">
                <a:solidFill>
                  <a:srgbClr val="00703C"/>
                </a:solidFill>
              </a:rPr>
              <a:t>National Institutes of Health</a:t>
            </a:r>
          </a:p>
          <a:p>
            <a:pPr algn="ctr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976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ustom 24">
      <a:dk1>
        <a:srgbClr val="008141"/>
      </a:dk1>
      <a:lt1>
        <a:sysClr val="window" lastClr="FFFFFF"/>
      </a:lt1>
      <a:dk2>
        <a:srgbClr val="4F271C"/>
      </a:dk2>
      <a:lt2>
        <a:srgbClr val="008040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865</TotalTime>
  <Words>541</Words>
  <Application>Microsoft Office PowerPoint</Application>
  <PresentationFormat>On-screen Show (4:3)</PresentationFormat>
  <Paragraphs>102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Solstice</vt:lpstr>
      <vt:lpstr>Copyright on Campus  Legal Affairs Fall Symposium</vt:lpstr>
      <vt:lpstr>UNC CHARLOTTE RESOURCES</vt:lpstr>
      <vt:lpstr>Copyright Resource Site</vt:lpstr>
      <vt:lpstr>What?</vt:lpstr>
      <vt:lpstr>Examples:</vt:lpstr>
      <vt:lpstr>Some Typical Questions</vt:lpstr>
      <vt:lpstr>OPEN ACCESS</vt:lpstr>
      <vt:lpstr>OPEN ACCESS</vt:lpstr>
      <vt:lpstr>Slide 9</vt:lpstr>
      <vt:lpstr>Slide 10</vt:lpstr>
      <vt:lpstr>Slide 11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Access and Copyright</dc:title>
  <dc:creator>Peggy Hoon</dc:creator>
  <cp:lastModifiedBy>PATURNER</cp:lastModifiedBy>
  <cp:revision>80</cp:revision>
  <dcterms:created xsi:type="dcterms:W3CDTF">2013-10-28T19:11:59Z</dcterms:created>
  <dcterms:modified xsi:type="dcterms:W3CDTF">2013-10-29T19:38:27Z</dcterms:modified>
</cp:coreProperties>
</file>