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80" r:id="rId3"/>
    <p:sldId id="265" r:id="rId4"/>
    <p:sldId id="258" r:id="rId5"/>
    <p:sldId id="283" r:id="rId6"/>
    <p:sldId id="287" r:id="rId7"/>
    <p:sldId id="289" r:id="rId8"/>
    <p:sldId id="286" r:id="rId9"/>
    <p:sldId id="327" r:id="rId10"/>
    <p:sldId id="288" r:id="rId11"/>
    <p:sldId id="319" r:id="rId12"/>
    <p:sldId id="322" r:id="rId13"/>
    <p:sldId id="320" r:id="rId14"/>
    <p:sldId id="321" r:id="rId15"/>
    <p:sldId id="307" r:id="rId16"/>
    <p:sldId id="281" r:id="rId17"/>
    <p:sldId id="309" r:id="rId18"/>
    <p:sldId id="323" r:id="rId19"/>
    <p:sldId id="324" r:id="rId20"/>
    <p:sldId id="310" r:id="rId21"/>
    <p:sldId id="328" r:id="rId22"/>
    <p:sldId id="314" r:id="rId23"/>
    <p:sldId id="311" r:id="rId24"/>
    <p:sldId id="325" r:id="rId25"/>
    <p:sldId id="313"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B3E3E6-CA3E-49A2-B337-518166C0BCB4}" type="datetimeFigureOut">
              <a:rPr lang="en-US" smtClean="0"/>
              <a:t>10/15/2018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A8428-25FE-4F33-AA9B-C4CFB5B252B5}" type="slidenum">
              <a:rPr lang="en-US" smtClean="0"/>
              <a:t>‹#›</a:t>
            </a:fld>
            <a:endParaRPr lang="en-US"/>
          </a:p>
        </p:txBody>
      </p:sp>
    </p:spTree>
    <p:extLst>
      <p:ext uri="{BB962C8B-B14F-4D97-AF65-F5344CB8AC3E}">
        <p14:creationId xmlns:p14="http://schemas.microsoft.com/office/powerpoint/2010/main" val="3661115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F1596-BDE8-4EB9-A797-D2E5EF78F7EC}"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6B100-3845-4786-8896-08FE64488F97}" type="slidenum">
              <a:rPr lang="en-US" smtClean="0"/>
              <a:t>‹#›</a:t>
            </a:fld>
            <a:endParaRPr lang="en-US"/>
          </a:p>
        </p:txBody>
      </p:sp>
    </p:spTree>
    <p:extLst>
      <p:ext uri="{BB962C8B-B14F-4D97-AF65-F5344CB8AC3E}">
        <p14:creationId xmlns:p14="http://schemas.microsoft.com/office/powerpoint/2010/main" val="347800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308777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350453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5914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115464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360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176131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334828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271674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27958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C0AC7-1B54-459D-AC1D-67F353DE3418}"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46331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AC0AC7-1B54-459D-AC1D-67F353DE3418}"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262283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AC0AC7-1B54-459D-AC1D-67F353DE3418}"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188576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AC0AC7-1B54-459D-AC1D-67F353DE3418}"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418242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C0AC7-1B54-459D-AC1D-67F353DE3418}"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52020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AC0AC7-1B54-459D-AC1D-67F353DE3418}"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138608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AC0AC7-1B54-459D-AC1D-67F353DE3418}"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ADC25-B9B0-4482-8550-E055B7299EA0}" type="slidenum">
              <a:rPr lang="en-US" smtClean="0"/>
              <a:t>‹#›</a:t>
            </a:fld>
            <a:endParaRPr lang="en-US"/>
          </a:p>
        </p:txBody>
      </p:sp>
    </p:spTree>
    <p:extLst>
      <p:ext uri="{BB962C8B-B14F-4D97-AF65-F5344CB8AC3E}">
        <p14:creationId xmlns:p14="http://schemas.microsoft.com/office/powerpoint/2010/main" val="63354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AC0AC7-1B54-459D-AC1D-67F353DE3418}" type="datetimeFigureOut">
              <a:rPr lang="en-US" smtClean="0"/>
              <a:t>10/15/2018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4ADC25-B9B0-4482-8550-E055B7299EA0}" type="slidenum">
              <a:rPr lang="en-US" smtClean="0"/>
              <a:t>‹#›</a:t>
            </a:fld>
            <a:endParaRPr lang="en-US"/>
          </a:p>
        </p:txBody>
      </p:sp>
    </p:spTree>
    <p:extLst>
      <p:ext uri="{BB962C8B-B14F-4D97-AF65-F5344CB8AC3E}">
        <p14:creationId xmlns:p14="http://schemas.microsoft.com/office/powerpoint/2010/main" val="17748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egal.uncc.edu/policies/up-4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egal.uncc.edu/legal-topics/contracts/guidelines-accepting-digital-or-electronic-signatu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6509" y="1595722"/>
            <a:ext cx="8382000" cy="454278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sz="4400" dirty="0" smtClean="0">
                <a:solidFill>
                  <a:schemeClr val="tx1"/>
                </a:solidFill>
                <a:effectLst>
                  <a:outerShdw blurRad="38100" dist="38100" dir="2700000" algn="tl">
                    <a:srgbClr val="000000">
                      <a:alpha val="43137"/>
                    </a:srgbClr>
                  </a:outerShdw>
                </a:effectLst>
                <a:latin typeface="Georgia" panose="02040502050405020303" pitchFamily="18" charset="0"/>
              </a:rPr>
              <a:t>Legal Whack-A-Mole: </a:t>
            </a:r>
          </a:p>
          <a:p>
            <a:pPr algn="ctr"/>
            <a:r>
              <a:rPr sz="4400" dirty="0" smtClean="0">
                <a:solidFill>
                  <a:schemeClr val="tx1"/>
                </a:solidFill>
                <a:effectLst>
                  <a:outerShdw blurRad="38100" dist="38100" dir="2700000" algn="tl">
                    <a:srgbClr val="000000">
                      <a:alpha val="43137"/>
                    </a:srgbClr>
                  </a:outerShdw>
                </a:effectLst>
                <a:latin typeface="Georgia" panose="02040502050405020303" pitchFamily="18" charset="0"/>
              </a:rPr>
              <a:t>Addressing the Pesky Student </a:t>
            </a:r>
          </a:p>
          <a:p>
            <a:pPr algn="ctr"/>
            <a:r>
              <a:rPr sz="4400" dirty="0" smtClean="0">
                <a:solidFill>
                  <a:schemeClr val="tx1"/>
                </a:solidFill>
                <a:effectLst>
                  <a:outerShdw blurRad="38100" dist="38100" dir="2700000" algn="tl">
                    <a:srgbClr val="000000">
                      <a:alpha val="43137"/>
                    </a:srgbClr>
                  </a:outerShdw>
                </a:effectLst>
                <a:latin typeface="Georgia" panose="02040502050405020303" pitchFamily="18" charset="0"/>
              </a:rPr>
              <a:t>Issues that Inevitably Pop Up</a:t>
            </a:r>
            <a:endParaRPr lang="en-US" sz="3600" dirty="0" smtClean="0">
              <a:solidFill>
                <a:schemeClr val="tx1"/>
              </a:solidFill>
              <a:effectLst>
                <a:outerShdw blurRad="38100" dist="38100" dir="2700000" algn="tl">
                  <a:srgbClr val="000000">
                    <a:alpha val="43137"/>
                  </a:srgbClr>
                </a:outerShdw>
              </a:effectLst>
              <a:latin typeface="Georgia" panose="02040502050405020303" pitchFamily="18" charset="0"/>
            </a:endParaRPr>
          </a:p>
          <a:p>
            <a:pPr algn="ctr"/>
            <a:endParaRPr lang="en-US" sz="2400" dirty="0" smtClean="0">
              <a:solidFill>
                <a:schemeClr val="tx1"/>
              </a:solidFill>
              <a:effectLst/>
              <a:latin typeface="Georgia" panose="02040502050405020303" pitchFamily="18" charset="0"/>
            </a:endParaRPr>
          </a:p>
          <a:p>
            <a:pPr algn="ctr"/>
            <a:endParaRPr lang="en-US" sz="2400" dirty="0" smtClean="0">
              <a:solidFill>
                <a:schemeClr val="tx1"/>
              </a:solidFill>
              <a:effectLst/>
              <a:latin typeface="Georgia" panose="02040502050405020303" pitchFamily="18" charset="0"/>
            </a:endParaRPr>
          </a:p>
          <a:p>
            <a:pPr algn="ctr"/>
            <a:r>
              <a:rPr lang="en-US" sz="2400" dirty="0" smtClean="0">
                <a:solidFill>
                  <a:schemeClr val="tx1"/>
                </a:solidFill>
                <a:effectLst/>
                <a:latin typeface="Georgia" panose="02040502050405020303" pitchFamily="18" charset="0"/>
              </a:rPr>
              <a:t>October 16, 2018</a:t>
            </a:r>
          </a:p>
          <a:p>
            <a:pPr algn="ctr"/>
            <a:endParaRPr lang="en-US" sz="2400" dirty="0">
              <a:solidFill>
                <a:schemeClr val="tx1"/>
              </a:solidFill>
              <a:effectLst/>
              <a:latin typeface="Georgia" panose="02040502050405020303" pitchFamily="18" charset="0"/>
            </a:endParaRPr>
          </a:p>
          <a:p>
            <a:pPr algn="ctr"/>
            <a:endParaRPr lang="en-US" sz="2400" dirty="0" smtClean="0">
              <a:solidFill>
                <a:schemeClr val="tx1"/>
              </a:solidFill>
              <a:effectLst/>
              <a:latin typeface="Georgia" panose="02040502050405020303" pitchFamily="18" charset="0"/>
            </a:endParaRPr>
          </a:p>
          <a:p>
            <a:pPr algn="ctr"/>
            <a:r>
              <a:rPr lang="en-US" sz="2400" dirty="0" smtClean="0">
                <a:solidFill>
                  <a:schemeClr val="tx1"/>
                </a:solidFill>
                <a:effectLst/>
                <a:latin typeface="Georgia" panose="02040502050405020303" pitchFamily="18" charset="0"/>
              </a:rPr>
              <a:t>Sarah O. Edwards</a:t>
            </a:r>
          </a:p>
          <a:p>
            <a:pPr algn="ctr"/>
            <a:r>
              <a:rPr lang="en-US" sz="2400" dirty="0" smtClean="0">
                <a:solidFill>
                  <a:schemeClr val="tx1"/>
                </a:solidFill>
                <a:effectLst/>
                <a:latin typeface="Georgia" panose="02040502050405020303" pitchFamily="18" charset="0"/>
              </a:rPr>
              <a:t>Associate General Counsel</a:t>
            </a:r>
            <a:r>
              <a:rPr sz="5400" dirty="0">
                <a:effectLst/>
                <a:latin typeface="Georgia" panose="02040502050405020303" pitchFamily="18" charset="0"/>
              </a:rPr>
              <a:t/>
            </a:r>
            <a:br>
              <a:rPr sz="5400" dirty="0">
                <a:effectLst/>
                <a:latin typeface="Georgia" panose="02040502050405020303" pitchFamily="18" charset="0"/>
              </a:rPr>
            </a:br>
            <a:endParaRPr sz="2800" dirty="0">
              <a:effectLst/>
              <a:latin typeface="Georgia" panose="02040502050405020303" pitchFamily="18" charset="0"/>
            </a:endParaRPr>
          </a:p>
        </p:txBody>
      </p:sp>
    </p:spTree>
    <p:extLst>
      <p:ext uri="{BB962C8B-B14F-4D97-AF65-F5344CB8AC3E}">
        <p14:creationId xmlns:p14="http://schemas.microsoft.com/office/powerpoint/2010/main" val="1466831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Family Educational Rights and Privacy Act (FERPA)</a:t>
            </a:r>
            <a:endParaRPr lang="en-US" dirty="0"/>
          </a:p>
        </p:txBody>
      </p:sp>
      <p:sp>
        <p:nvSpPr>
          <p:cNvPr id="5" name="Content Placeholder 2"/>
          <p:cNvSpPr txBox="1">
            <a:spLocks/>
          </p:cNvSpPr>
          <p:nvPr/>
        </p:nvSpPr>
        <p:spPr>
          <a:xfrm>
            <a:off x="914721" y="2055308"/>
            <a:ext cx="8466137" cy="45283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2600" dirty="0"/>
          </a:p>
        </p:txBody>
      </p:sp>
      <p:sp>
        <p:nvSpPr>
          <p:cNvPr id="6" name="Content Placeholder 2"/>
          <p:cNvSpPr>
            <a:spLocks noGrp="1"/>
          </p:cNvSpPr>
          <p:nvPr>
            <p:ph idx="1"/>
          </p:nvPr>
        </p:nvSpPr>
        <p:spPr>
          <a:xfrm>
            <a:off x="914721" y="2055308"/>
            <a:ext cx="8596668" cy="3880773"/>
          </a:xfrm>
        </p:spPr>
        <p:txBody>
          <a:bodyPr>
            <a:normAutofit lnSpcReduction="10000"/>
          </a:bodyPr>
          <a:lstStyle/>
          <a:p>
            <a:r>
              <a:rPr lang="en-US" sz="2400" dirty="0" smtClean="0"/>
              <a:t>Exceptions:</a:t>
            </a:r>
          </a:p>
          <a:p>
            <a:pPr lvl="1"/>
            <a:r>
              <a:rPr lang="en-US" sz="2200" dirty="0" smtClean="0"/>
              <a:t>To university officials if legitimate educational interest</a:t>
            </a:r>
          </a:p>
          <a:p>
            <a:pPr lvl="1"/>
            <a:r>
              <a:rPr lang="en-US" sz="2200" dirty="0"/>
              <a:t>To parents if student is </a:t>
            </a:r>
            <a:r>
              <a:rPr lang="en-US" sz="2200" dirty="0" smtClean="0"/>
              <a:t>dependent</a:t>
            </a:r>
          </a:p>
          <a:p>
            <a:pPr lvl="1"/>
            <a:r>
              <a:rPr lang="en-US" sz="2200" dirty="0" smtClean="0"/>
              <a:t>To another university if student transfers</a:t>
            </a:r>
            <a:endParaRPr lang="en-US" sz="2200" dirty="0"/>
          </a:p>
          <a:p>
            <a:pPr lvl="1"/>
            <a:r>
              <a:rPr lang="en-US" sz="2200" dirty="0" smtClean="0"/>
              <a:t>Health/safety emergency</a:t>
            </a:r>
          </a:p>
          <a:p>
            <a:pPr lvl="1"/>
            <a:r>
              <a:rPr lang="en-US" sz="2200" dirty="0" smtClean="0"/>
              <a:t>Judicial order/subpoena</a:t>
            </a:r>
          </a:p>
          <a:p>
            <a:pPr lvl="1"/>
            <a:r>
              <a:rPr lang="en-US" sz="2200" dirty="0" smtClean="0"/>
              <a:t>Certain disciplinary information </a:t>
            </a:r>
          </a:p>
          <a:p>
            <a:pPr lvl="2"/>
            <a:r>
              <a:rPr lang="en-US" sz="2000" dirty="0" smtClean="0"/>
              <a:t>crimes of violence (just victim or victim and public) or </a:t>
            </a:r>
          </a:p>
          <a:p>
            <a:pPr lvl="2"/>
            <a:r>
              <a:rPr lang="en-US" sz="2000" dirty="0" smtClean="0"/>
              <a:t>alcohol/drug violations (if responsible)</a:t>
            </a:r>
          </a:p>
          <a:p>
            <a:pPr lvl="1"/>
            <a:endParaRPr lang="en-US" sz="2200" dirty="0"/>
          </a:p>
        </p:txBody>
      </p:sp>
    </p:spTree>
    <p:extLst>
      <p:ext uri="{BB962C8B-B14F-4D97-AF65-F5344CB8AC3E}">
        <p14:creationId xmlns:p14="http://schemas.microsoft.com/office/powerpoint/2010/main" val="2285510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03" y="1450585"/>
            <a:ext cx="8466666" cy="5014761"/>
          </a:xfrm>
        </p:spPr>
        <p:txBody>
          <a:bodyPr>
            <a:normAutofit fontScale="92500" lnSpcReduction="10000"/>
          </a:bodyPr>
          <a:lstStyle/>
          <a:p>
            <a:r>
              <a:rPr lang="en-US" sz="2600" dirty="0" smtClean="0"/>
              <a:t>Exceptions (cont’d):</a:t>
            </a:r>
          </a:p>
          <a:p>
            <a:pPr lvl="1"/>
            <a:r>
              <a:rPr lang="en-US" sz="2200" dirty="0"/>
              <a:t>Directory information = information not generally considered harmful or an invasion of privacy if shared </a:t>
            </a:r>
          </a:p>
          <a:p>
            <a:pPr lvl="2"/>
            <a:r>
              <a:rPr lang="en-US" sz="1900" dirty="0"/>
              <a:t>Unless privacy hold (on file with Registrar)</a:t>
            </a:r>
          </a:p>
          <a:p>
            <a:pPr lvl="2"/>
            <a:r>
              <a:rPr lang="en-US" sz="1900" dirty="0"/>
              <a:t>At UNC Charlotte (UP 402), directory information is </a:t>
            </a:r>
            <a:r>
              <a:rPr lang="en-US" sz="1900" u="sng" dirty="0"/>
              <a:t>only</a:t>
            </a:r>
            <a:r>
              <a:rPr lang="en-US" sz="1900" dirty="0"/>
              <a:t>:</a:t>
            </a:r>
          </a:p>
          <a:p>
            <a:pPr lvl="3"/>
            <a:r>
              <a:rPr lang="en-US" sz="1700" dirty="0"/>
              <a:t>Student’s name</a:t>
            </a:r>
          </a:p>
          <a:p>
            <a:pPr lvl="3"/>
            <a:r>
              <a:rPr lang="en-US" sz="1700" dirty="0"/>
              <a:t>Major field of study</a:t>
            </a:r>
          </a:p>
          <a:p>
            <a:pPr lvl="3"/>
            <a:r>
              <a:rPr lang="en-US" sz="1700" dirty="0"/>
              <a:t>Dates of attendance</a:t>
            </a:r>
          </a:p>
          <a:p>
            <a:pPr lvl="3"/>
            <a:r>
              <a:rPr lang="en-US" sz="1700" dirty="0"/>
              <a:t>Enrollment status</a:t>
            </a:r>
          </a:p>
          <a:p>
            <a:pPr lvl="3"/>
            <a:r>
              <a:rPr lang="en-US" sz="1700" dirty="0"/>
              <a:t>Degrees and awards (including scholarships) received</a:t>
            </a:r>
          </a:p>
          <a:p>
            <a:pPr marL="0" indent="0">
              <a:buNone/>
            </a:pPr>
            <a:r>
              <a:rPr lang="en-US" sz="2400" dirty="0" smtClean="0"/>
              <a:t> </a:t>
            </a:r>
          </a:p>
          <a:p>
            <a:pPr marL="0" indent="0">
              <a:buNone/>
            </a:pPr>
            <a:r>
              <a:rPr lang="en-US" sz="1900" dirty="0" smtClean="0"/>
              <a:t>* Student images (photos, videos, etc.) and student email addresses are only considered directory information if they are: (1) used in official University publications/websites or (2) required to be disclosed via contract.</a:t>
            </a:r>
          </a:p>
        </p:txBody>
      </p:sp>
      <p:sp>
        <p:nvSpPr>
          <p:cNvPr id="4" name="Title 1"/>
          <p:cNvSpPr>
            <a:spLocks noGrp="1"/>
          </p:cNvSpPr>
          <p:nvPr>
            <p:ph type="title"/>
          </p:nvPr>
        </p:nvSpPr>
        <p:spPr>
          <a:xfrm>
            <a:off x="677334" y="609600"/>
            <a:ext cx="8596668" cy="1013107"/>
          </a:xfrm>
        </p:spPr>
        <p:txBody>
          <a:bodyPr/>
          <a:lstStyle/>
          <a:p>
            <a:r>
              <a:rPr lang="en-US" dirty="0"/>
              <a:t>FERPA Overview</a:t>
            </a:r>
          </a:p>
        </p:txBody>
      </p:sp>
    </p:spTree>
    <p:extLst>
      <p:ext uri="{BB962C8B-B14F-4D97-AF65-F5344CB8AC3E}">
        <p14:creationId xmlns:p14="http://schemas.microsoft.com/office/powerpoint/2010/main" val="221804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47" y="2524463"/>
            <a:ext cx="8596668" cy="1320800"/>
          </a:xfrm>
        </p:spPr>
        <p:txBody>
          <a:bodyPr>
            <a:normAutofit/>
          </a:bodyPr>
          <a:lstStyle/>
          <a:p>
            <a:pPr algn="ctr"/>
            <a:r>
              <a:rPr lang="en-US" sz="4400" dirty="0" smtClean="0"/>
              <a:t>FERPA Scenarios</a:t>
            </a:r>
            <a:endParaRPr lang="en-US" sz="4400" dirty="0"/>
          </a:p>
        </p:txBody>
      </p:sp>
    </p:spTree>
    <p:extLst>
      <p:ext uri="{BB962C8B-B14F-4D97-AF65-F5344CB8AC3E}">
        <p14:creationId xmlns:p14="http://schemas.microsoft.com/office/powerpoint/2010/main" val="2357331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677334" y="1387734"/>
            <a:ext cx="8596668" cy="1360481"/>
          </a:xfrm>
        </p:spPr>
        <p:txBody>
          <a:bodyPr>
            <a:noAutofit/>
          </a:bodyPr>
          <a:lstStyle/>
          <a:p>
            <a:pPr marL="0" indent="0">
              <a:buNone/>
            </a:pPr>
            <a:r>
              <a:rPr lang="en-US" sz="2000" dirty="0" smtClean="0"/>
              <a:t>The psychology department plans to host an event for senior psychology majors.  Students can visit with a variety of potential employers as well as vendors who want to showcase the latest technology that can aid the students’ future practice. </a:t>
            </a:r>
          </a:p>
          <a:p>
            <a:pPr lvl="1"/>
            <a:endParaRPr lang="en-US" sz="1800" dirty="0"/>
          </a:p>
        </p:txBody>
      </p:sp>
      <p:sp>
        <p:nvSpPr>
          <p:cNvPr id="4" name="Content Placeholder 2"/>
          <p:cNvSpPr txBox="1">
            <a:spLocks/>
          </p:cNvSpPr>
          <p:nvPr/>
        </p:nvSpPr>
        <p:spPr>
          <a:xfrm>
            <a:off x="677334" y="4733365"/>
            <a:ext cx="8596668" cy="10112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The department wants to include pictures of the event on its website, which will likely include students and faculty as well as employers and vendors.  Is that okay?</a:t>
            </a:r>
          </a:p>
        </p:txBody>
      </p:sp>
      <p:sp>
        <p:nvSpPr>
          <p:cNvPr id="5" name="Content Placeholder 2"/>
          <p:cNvSpPr txBox="1">
            <a:spLocks/>
          </p:cNvSpPr>
          <p:nvPr/>
        </p:nvSpPr>
        <p:spPr>
          <a:xfrm>
            <a:off x="677334" y="2866553"/>
            <a:ext cx="8596668" cy="11030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Several vendors want the email addresses of the students who will be attending the event to provide them information ahead of time and encourage the students to stop by their tables.  Can you provide those?</a:t>
            </a:r>
          </a:p>
        </p:txBody>
      </p:sp>
      <p:sp>
        <p:nvSpPr>
          <p:cNvPr id="6" name="Content Placeholder 2"/>
          <p:cNvSpPr txBox="1">
            <a:spLocks/>
          </p:cNvSpPr>
          <p:nvPr/>
        </p:nvSpPr>
        <p:spPr>
          <a:xfrm>
            <a:off x="677334" y="3969572"/>
            <a:ext cx="8596668" cy="7637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Several potential employers plan to ask the students that visit their tables to provide their GPAs.  Is that permissible?</a:t>
            </a:r>
          </a:p>
        </p:txBody>
      </p:sp>
      <p:sp>
        <p:nvSpPr>
          <p:cNvPr id="7" name="Content Placeholder 2"/>
          <p:cNvSpPr txBox="1">
            <a:spLocks/>
          </p:cNvSpPr>
          <p:nvPr/>
        </p:nvSpPr>
        <p:spPr>
          <a:xfrm>
            <a:off x="677334" y="5744585"/>
            <a:ext cx="8596668" cy="8964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One vendor asks if it can include some of the pictures the university takes at the event on its website.  Is that okay?</a:t>
            </a:r>
            <a:endParaRPr lang="en-US" sz="1800" dirty="0"/>
          </a:p>
        </p:txBody>
      </p:sp>
    </p:spTree>
    <p:extLst>
      <p:ext uri="{BB962C8B-B14F-4D97-AF65-F5344CB8AC3E}">
        <p14:creationId xmlns:p14="http://schemas.microsoft.com/office/powerpoint/2010/main" val="30442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677333" y="1407551"/>
            <a:ext cx="8929246" cy="808522"/>
          </a:xfrm>
        </p:spPr>
        <p:txBody>
          <a:bodyPr>
            <a:noAutofit/>
          </a:bodyPr>
          <a:lstStyle/>
          <a:p>
            <a:pPr marL="0" indent="0">
              <a:buNone/>
            </a:pPr>
            <a:r>
              <a:rPr lang="en-US" sz="2000" dirty="0" smtClean="0"/>
              <a:t>One of your students has been placed in an internship with an off-campus facility as part of the practical experience required for her degree.  </a:t>
            </a:r>
          </a:p>
        </p:txBody>
      </p:sp>
      <p:sp>
        <p:nvSpPr>
          <p:cNvPr id="4" name="Content Placeholder 2"/>
          <p:cNvSpPr txBox="1">
            <a:spLocks/>
          </p:cNvSpPr>
          <p:nvPr/>
        </p:nvSpPr>
        <p:spPr>
          <a:xfrm>
            <a:off x="677333" y="2312737"/>
            <a:ext cx="8929246" cy="10248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The facility needs a clean criminal background check and a clean drug screening for the student before she begins her internship. Can the university share that information with the facility?</a:t>
            </a:r>
          </a:p>
        </p:txBody>
      </p:sp>
      <p:sp>
        <p:nvSpPr>
          <p:cNvPr id="5" name="Content Placeholder 2"/>
          <p:cNvSpPr txBox="1">
            <a:spLocks/>
          </p:cNvSpPr>
          <p:nvPr/>
        </p:nvSpPr>
        <p:spPr>
          <a:xfrm>
            <a:off x="677333" y="6002267"/>
            <a:ext cx="8929246" cy="7081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Your next door neighbor also works at that facility and asked you if any of your students are interning there this semester.  What can you tell him?</a:t>
            </a:r>
            <a:endParaRPr lang="en-US" sz="1800" dirty="0"/>
          </a:p>
        </p:txBody>
      </p:sp>
      <p:sp>
        <p:nvSpPr>
          <p:cNvPr id="6" name="Content Placeholder 2"/>
          <p:cNvSpPr txBox="1">
            <a:spLocks/>
          </p:cNvSpPr>
          <p:nvPr/>
        </p:nvSpPr>
        <p:spPr>
          <a:xfrm>
            <a:off x="677333" y="4694270"/>
            <a:ext cx="8929246" cy="13079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At a check-in, the student mentions to you that an employee at the facility pays a lot of attention to her, including making multiple comments about her physical attractiveness.  It sort of creeps her out.  With whom can/should you share this information?</a:t>
            </a:r>
          </a:p>
        </p:txBody>
      </p:sp>
      <p:sp>
        <p:nvSpPr>
          <p:cNvPr id="7" name="Content Placeholder 2"/>
          <p:cNvSpPr txBox="1">
            <a:spLocks/>
          </p:cNvSpPr>
          <p:nvPr/>
        </p:nvSpPr>
        <p:spPr>
          <a:xfrm>
            <a:off x="707413" y="3337608"/>
            <a:ext cx="8929246" cy="13576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1800" dirty="0" smtClean="0"/>
              <a:t>Your facility liaison tells you that the facility might be interested in hiring the student when she graduates.  You know that the student is currently failing a required class and will not be able to graduate if she does not raise that grade.  What can/should you share with the facility?</a:t>
            </a:r>
          </a:p>
        </p:txBody>
      </p:sp>
    </p:spTree>
    <p:extLst>
      <p:ext uri="{BB962C8B-B14F-4D97-AF65-F5344CB8AC3E}">
        <p14:creationId xmlns:p14="http://schemas.microsoft.com/office/powerpoint/2010/main" val="28048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r>
              <a:rPr lang="en-US" dirty="0" smtClean="0"/>
              <a:t> </a:t>
            </a:r>
            <a:endParaRPr lang="en-US" dirty="0"/>
          </a:p>
        </p:txBody>
      </p:sp>
      <p:sp>
        <p:nvSpPr>
          <p:cNvPr id="3" name="Content Placeholder 2"/>
          <p:cNvSpPr>
            <a:spLocks noGrp="1"/>
          </p:cNvSpPr>
          <p:nvPr>
            <p:ph idx="1"/>
          </p:nvPr>
        </p:nvSpPr>
        <p:spPr>
          <a:xfrm>
            <a:off x="677334" y="1538344"/>
            <a:ext cx="8596668" cy="4927002"/>
          </a:xfrm>
        </p:spPr>
        <p:txBody>
          <a:bodyPr>
            <a:normAutofit/>
          </a:bodyPr>
          <a:lstStyle/>
          <a:p>
            <a:r>
              <a:rPr lang="en-US" dirty="0" smtClean="0"/>
              <a:t>Limited use directory information (pictures and email addresses) can only be disclosed if you comply with the policy requirements (UP 402)</a:t>
            </a:r>
          </a:p>
          <a:p>
            <a:endParaRPr lang="en-US" dirty="0"/>
          </a:p>
          <a:p>
            <a:r>
              <a:rPr lang="en-US" dirty="0" smtClean="0"/>
              <a:t>FERPA governs all the student information an academic department collects, even if it looks medical (immunization records, drug screen records, etc.)</a:t>
            </a:r>
          </a:p>
          <a:p>
            <a:endParaRPr lang="en-US" dirty="0" smtClean="0"/>
          </a:p>
          <a:p>
            <a:r>
              <a:rPr lang="en-US" dirty="0"/>
              <a:t>FERPA requires either:</a:t>
            </a:r>
          </a:p>
          <a:p>
            <a:pPr lvl="1"/>
            <a:r>
              <a:rPr lang="en-US" dirty="0"/>
              <a:t>Written consent from each student, or</a:t>
            </a:r>
          </a:p>
          <a:p>
            <a:pPr lvl="1"/>
            <a:r>
              <a:rPr lang="en-US" dirty="0"/>
              <a:t>Provision in </a:t>
            </a:r>
            <a:r>
              <a:rPr lang="en-US" dirty="0" smtClean="0"/>
              <a:t>an agreement that the other party </a:t>
            </a:r>
            <a:r>
              <a:rPr lang="en-US" dirty="0"/>
              <a:t>is considered a university official and agrees to comply with the requirements of </a:t>
            </a:r>
            <a:r>
              <a:rPr lang="en-US" dirty="0" smtClean="0"/>
              <a:t>FERPA, or</a:t>
            </a:r>
          </a:p>
          <a:p>
            <a:pPr lvl="1"/>
            <a:r>
              <a:rPr lang="en-US" dirty="0" smtClean="0"/>
              <a:t>Another exception</a:t>
            </a:r>
          </a:p>
          <a:p>
            <a:pPr lvl="1"/>
            <a:endParaRPr lang="en-US" dirty="0" smtClean="0"/>
          </a:p>
          <a:p>
            <a:r>
              <a:rPr lang="en-US" dirty="0" smtClean="0"/>
              <a:t>Even with consent, a contract provision, or an exception, you should not disclose more information than is necessary</a:t>
            </a:r>
          </a:p>
          <a:p>
            <a:pPr marL="0" indent="0">
              <a:buNone/>
            </a:pPr>
            <a:endParaRPr lang="en-US" dirty="0" smtClean="0"/>
          </a:p>
        </p:txBody>
      </p:sp>
    </p:spTree>
    <p:extLst>
      <p:ext uri="{BB962C8B-B14F-4D97-AF65-F5344CB8AC3E}">
        <p14:creationId xmlns:p14="http://schemas.microsoft.com/office/powerpoint/2010/main" val="1197808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5978" y="2739614"/>
            <a:ext cx="8596668" cy="907228"/>
          </a:xfrm>
        </p:spPr>
        <p:txBody>
          <a:bodyPr>
            <a:normAutofit fontScale="90000"/>
          </a:bodyPr>
          <a:lstStyle/>
          <a:p>
            <a:pPr algn="ctr"/>
            <a:r>
              <a:rPr lang="en-US" sz="4400" dirty="0" smtClean="0"/>
              <a:t>First Amendment</a:t>
            </a:r>
            <a:br>
              <a:rPr lang="en-US" sz="4400" dirty="0" smtClean="0"/>
            </a:br>
            <a:endParaRPr lang="en-US" sz="4400" dirty="0"/>
          </a:p>
        </p:txBody>
      </p:sp>
    </p:spTree>
    <p:extLst>
      <p:ext uri="{BB962C8B-B14F-4D97-AF65-F5344CB8AC3E}">
        <p14:creationId xmlns:p14="http://schemas.microsoft.com/office/powerpoint/2010/main" val="230940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a:t>
            </a:r>
            <a:endParaRPr lang="en-US" dirty="0"/>
          </a:p>
        </p:txBody>
      </p:sp>
      <p:sp>
        <p:nvSpPr>
          <p:cNvPr id="3" name="Content Placeholder 2"/>
          <p:cNvSpPr>
            <a:spLocks noGrp="1"/>
          </p:cNvSpPr>
          <p:nvPr>
            <p:ph idx="1"/>
          </p:nvPr>
        </p:nvSpPr>
        <p:spPr>
          <a:xfrm>
            <a:off x="677334" y="1654980"/>
            <a:ext cx="8047118" cy="3938996"/>
          </a:xfrm>
        </p:spPr>
        <p:txBody>
          <a:bodyPr>
            <a:normAutofit fontScale="92500" lnSpcReduction="20000"/>
          </a:bodyPr>
          <a:lstStyle/>
          <a:p>
            <a:r>
              <a:rPr lang="en-US" sz="2000" dirty="0" smtClean="0"/>
              <a:t>“Congress shall make no law . . . abridging the freedom of speech”</a:t>
            </a:r>
          </a:p>
          <a:p>
            <a:endParaRPr lang="en-US" sz="2000" dirty="0"/>
          </a:p>
          <a:p>
            <a:r>
              <a:rPr lang="en-US" sz="2000" dirty="0" smtClean="0"/>
              <a:t>As a public institution, UNC Charlotte must comply with the First Amendment with respect to students, faculty, staff, and the public</a:t>
            </a:r>
          </a:p>
          <a:p>
            <a:pPr lvl="1"/>
            <a:r>
              <a:rPr lang="en-US" sz="1800" dirty="0"/>
              <a:t>But the rules are different depending on the </a:t>
            </a:r>
            <a:r>
              <a:rPr lang="en-US" sz="1800" dirty="0" smtClean="0"/>
              <a:t>constituency and the forum</a:t>
            </a:r>
            <a:endParaRPr lang="en-US" sz="1800" dirty="0"/>
          </a:p>
          <a:p>
            <a:endParaRPr lang="en-US" sz="2000" dirty="0"/>
          </a:p>
          <a:p>
            <a:r>
              <a:rPr lang="en-US" sz="2000" dirty="0" smtClean="0"/>
              <a:t>Speech can be:</a:t>
            </a:r>
          </a:p>
          <a:p>
            <a:pPr lvl="1"/>
            <a:r>
              <a:rPr lang="en-US" sz="1800" dirty="0" smtClean="0"/>
              <a:t>What someone says (in class, at </a:t>
            </a:r>
            <a:r>
              <a:rPr lang="en-US" sz="1800" dirty="0" err="1" smtClean="0"/>
              <a:t>SoVi</a:t>
            </a:r>
            <a:r>
              <a:rPr lang="en-US" sz="1800" dirty="0" smtClean="0"/>
              <a:t>, at BOT meeting, etc.)</a:t>
            </a:r>
          </a:p>
          <a:p>
            <a:pPr lvl="1"/>
            <a:r>
              <a:rPr lang="en-US" sz="1800" dirty="0" smtClean="0"/>
              <a:t>What someone wears</a:t>
            </a:r>
          </a:p>
          <a:p>
            <a:pPr lvl="1"/>
            <a:r>
              <a:rPr lang="en-US" sz="1800" dirty="0" smtClean="0"/>
              <a:t>What someone writes/posts (on bulletin boards or online)</a:t>
            </a:r>
          </a:p>
          <a:p>
            <a:pPr lvl="1"/>
            <a:r>
              <a:rPr lang="en-US" sz="1800" dirty="0" smtClean="0"/>
              <a:t>What someone does (displays flag, gives middle finger, etc.)</a:t>
            </a:r>
          </a:p>
        </p:txBody>
      </p:sp>
      <p:pic>
        <p:nvPicPr>
          <p:cNvPr id="4" name="Picture 3" descr="Little Girl vector (character) | My website: www.facebook.c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025" y="3434642"/>
            <a:ext cx="2045578" cy="2602077"/>
          </a:xfrm>
          <a:prstGeom prst="rect">
            <a:avLst/>
          </a:prstGeom>
        </p:spPr>
      </p:pic>
    </p:spTree>
    <p:extLst>
      <p:ext uri="{BB962C8B-B14F-4D97-AF65-F5344CB8AC3E}">
        <p14:creationId xmlns:p14="http://schemas.microsoft.com/office/powerpoint/2010/main" val="339438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44222"/>
            <a:ext cx="8294544" cy="3880773"/>
          </a:xfrm>
        </p:spPr>
        <p:txBody>
          <a:bodyPr/>
          <a:lstStyle/>
          <a:p>
            <a:r>
              <a:rPr lang="en-US" sz="2000" dirty="0" smtClean="0"/>
              <a:t>Legally, speech/expression is generally protected</a:t>
            </a:r>
          </a:p>
          <a:p>
            <a:pPr lvl="1"/>
            <a:r>
              <a:rPr lang="en-US" sz="1800" dirty="0"/>
              <a:t>“The Government has an interest in preventing speech expressing ideas that offend. And, as we have explained, that idea strikes at the heart of the First Amendment. Speech that demeans on the basis of race, ethnicity, gender, religion, age, disability or any other similar ground is hateful; but the proudest boast of our free speech jurisprudence is that we protect the freedom to express ‘the thought that we hate.’”  </a:t>
            </a:r>
            <a:r>
              <a:rPr lang="en-US" sz="1800" i="1" dirty="0" err="1"/>
              <a:t>Matal</a:t>
            </a:r>
            <a:r>
              <a:rPr lang="en-US" sz="1800" i="1" dirty="0"/>
              <a:t> v. Tam</a:t>
            </a:r>
            <a:r>
              <a:rPr lang="en-US" sz="1800" dirty="0"/>
              <a:t> (2017)</a:t>
            </a:r>
          </a:p>
          <a:p>
            <a:endParaRPr lang="en-US" sz="2000" dirty="0" smtClean="0"/>
          </a:p>
          <a:p>
            <a:r>
              <a:rPr lang="en-US" sz="2000" dirty="0" smtClean="0"/>
              <a:t>Practically, being exposed to a variety of viewpoints and engaging in debate are invaluable to a healthy academic environment</a:t>
            </a:r>
          </a:p>
        </p:txBody>
      </p:sp>
      <p:sp>
        <p:nvSpPr>
          <p:cNvPr id="4" name="Title 1"/>
          <p:cNvSpPr>
            <a:spLocks noGrp="1"/>
          </p:cNvSpPr>
          <p:nvPr>
            <p:ph type="title"/>
          </p:nvPr>
        </p:nvSpPr>
        <p:spPr/>
        <p:txBody>
          <a:bodyPr/>
          <a:lstStyle/>
          <a:p>
            <a:r>
              <a:rPr lang="en-US" dirty="0" smtClean="0"/>
              <a:t>First Amendment</a:t>
            </a:r>
            <a:endParaRPr lang="en-US" dirty="0"/>
          </a:p>
        </p:txBody>
      </p:sp>
    </p:spTree>
    <p:extLst>
      <p:ext uri="{BB962C8B-B14F-4D97-AF65-F5344CB8AC3E}">
        <p14:creationId xmlns:p14="http://schemas.microsoft.com/office/powerpoint/2010/main" val="2933108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a:t>
            </a:r>
            <a:endParaRPr lang="en-US" dirty="0"/>
          </a:p>
        </p:txBody>
      </p:sp>
      <p:sp>
        <p:nvSpPr>
          <p:cNvPr id="3" name="Content Placeholder 2"/>
          <p:cNvSpPr>
            <a:spLocks noGrp="1"/>
          </p:cNvSpPr>
          <p:nvPr>
            <p:ph idx="1"/>
          </p:nvPr>
        </p:nvSpPr>
        <p:spPr>
          <a:xfrm>
            <a:off x="763395" y="1751799"/>
            <a:ext cx="8596668" cy="4831881"/>
          </a:xfrm>
        </p:spPr>
        <p:txBody>
          <a:bodyPr>
            <a:normAutofit lnSpcReduction="10000"/>
          </a:bodyPr>
          <a:lstStyle/>
          <a:p>
            <a:r>
              <a:rPr lang="en-US" sz="2400" dirty="0" smtClean="0"/>
              <a:t>Unprotected speech</a:t>
            </a:r>
          </a:p>
          <a:p>
            <a:pPr lvl="1"/>
            <a:r>
              <a:rPr lang="en-US" sz="2000" dirty="0"/>
              <a:t>True threats </a:t>
            </a:r>
          </a:p>
          <a:p>
            <a:pPr lvl="1"/>
            <a:r>
              <a:rPr lang="en-US" sz="2000" dirty="0"/>
              <a:t>Fighting words*</a:t>
            </a:r>
          </a:p>
          <a:p>
            <a:pPr lvl="1"/>
            <a:r>
              <a:rPr lang="en-US" sz="2000" dirty="0"/>
              <a:t>Speech that incites imminent lawless action</a:t>
            </a:r>
          </a:p>
          <a:p>
            <a:pPr lvl="1"/>
            <a:r>
              <a:rPr lang="en-US" sz="2000" dirty="0"/>
              <a:t>Obscenity/child pornography</a:t>
            </a:r>
          </a:p>
          <a:p>
            <a:pPr lvl="1"/>
            <a:r>
              <a:rPr lang="en-US" sz="2000" dirty="0"/>
              <a:t>Unlawful harassment</a:t>
            </a:r>
          </a:p>
          <a:p>
            <a:pPr lvl="1"/>
            <a:r>
              <a:rPr lang="en-US" sz="2000" dirty="0"/>
              <a:t>Defamation</a:t>
            </a:r>
          </a:p>
          <a:p>
            <a:endParaRPr lang="en-US" sz="2400" dirty="0" smtClean="0"/>
          </a:p>
          <a:p>
            <a:endParaRPr lang="en-US" sz="2400" dirty="0"/>
          </a:p>
          <a:p>
            <a:endParaRPr lang="en-US" sz="2400" dirty="0" smtClean="0"/>
          </a:p>
          <a:p>
            <a:pPr marL="0" indent="0">
              <a:buNone/>
            </a:pPr>
            <a:r>
              <a:rPr lang="en-US" sz="1600" dirty="0" smtClean="0"/>
              <a:t>* so narrow that it’s almost no longer an exception</a:t>
            </a:r>
          </a:p>
          <a:p>
            <a:pPr lvl="1"/>
            <a:endParaRPr lang="en-US" sz="2000" dirty="0" smtClean="0"/>
          </a:p>
        </p:txBody>
      </p:sp>
      <p:pic>
        <p:nvPicPr>
          <p:cNvPr id="4" name="Picture 3" descr="Freedom of Expression | PUMABydesign001'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743" y="2672314"/>
            <a:ext cx="2990850" cy="2990850"/>
          </a:xfrm>
          <a:prstGeom prst="rect">
            <a:avLst/>
          </a:prstGeom>
        </p:spPr>
      </p:pic>
    </p:spTree>
    <p:extLst>
      <p:ext uri="{BB962C8B-B14F-4D97-AF65-F5344CB8AC3E}">
        <p14:creationId xmlns:p14="http://schemas.microsoft.com/office/powerpoint/2010/main" val="340457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53851" y="1751798"/>
            <a:ext cx="8596668" cy="3880773"/>
          </a:xfrm>
        </p:spPr>
        <p:txBody>
          <a:bodyPr>
            <a:normAutofit/>
          </a:bodyPr>
          <a:lstStyle/>
          <a:p>
            <a:r>
              <a:rPr lang="en-US" sz="2800" dirty="0" smtClean="0"/>
              <a:t>FERPA overview</a:t>
            </a:r>
          </a:p>
          <a:p>
            <a:r>
              <a:rPr lang="en-US" sz="2800" dirty="0" smtClean="0"/>
              <a:t>FERPA scenarios</a:t>
            </a:r>
          </a:p>
          <a:p>
            <a:r>
              <a:rPr lang="en-US" sz="2800" dirty="0" smtClean="0"/>
              <a:t>First Amendment overview</a:t>
            </a:r>
          </a:p>
          <a:p>
            <a:r>
              <a:rPr lang="en-US" sz="2800" dirty="0" smtClean="0"/>
              <a:t>Free expression scenarios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271" y="1876542"/>
            <a:ext cx="3809888" cy="3809888"/>
          </a:xfrm>
          <a:prstGeom prst="rect">
            <a:avLst/>
          </a:prstGeom>
        </p:spPr>
      </p:pic>
    </p:spTree>
    <p:extLst>
      <p:ext uri="{BB962C8B-B14F-4D97-AF65-F5344CB8AC3E}">
        <p14:creationId xmlns:p14="http://schemas.microsoft.com/office/powerpoint/2010/main" val="329649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308" y="1645919"/>
            <a:ext cx="8595360" cy="4615030"/>
          </a:xfrm>
        </p:spPr>
        <p:txBody>
          <a:bodyPr>
            <a:normAutofit/>
          </a:bodyPr>
          <a:lstStyle/>
          <a:p>
            <a:r>
              <a:rPr lang="en-US" sz="2000" dirty="0" smtClean="0"/>
              <a:t>The university can make </a:t>
            </a:r>
            <a:r>
              <a:rPr lang="en-US" sz="2000" u="sng" dirty="0" smtClean="0"/>
              <a:t>content-neutral</a:t>
            </a:r>
            <a:r>
              <a:rPr lang="en-US" sz="2000" dirty="0" smtClean="0"/>
              <a:t> rules governing the time, place, and manner of speech, such as:</a:t>
            </a:r>
          </a:p>
          <a:p>
            <a:pPr lvl="1"/>
            <a:r>
              <a:rPr lang="en-US" sz="1800" dirty="0" smtClean="0"/>
              <a:t>No </a:t>
            </a:r>
            <a:r>
              <a:rPr lang="en-US" sz="1800" dirty="0"/>
              <a:t>disruption of normal university function, including classes</a:t>
            </a:r>
          </a:p>
          <a:p>
            <a:pPr lvl="1"/>
            <a:r>
              <a:rPr lang="en-US" sz="1800" dirty="0"/>
              <a:t>No vandalism/destruction of </a:t>
            </a:r>
            <a:r>
              <a:rPr lang="en-US" sz="1800" dirty="0" smtClean="0"/>
              <a:t>property</a:t>
            </a:r>
          </a:p>
          <a:p>
            <a:pPr lvl="1"/>
            <a:r>
              <a:rPr lang="en-US" sz="1800" dirty="0"/>
              <a:t>No posting signs on walls of university buildings except in specified places</a:t>
            </a:r>
          </a:p>
          <a:p>
            <a:pPr lvl="1"/>
            <a:r>
              <a:rPr lang="en-US" sz="1800" dirty="0" smtClean="0"/>
              <a:t>No </a:t>
            </a:r>
            <a:r>
              <a:rPr lang="en-US" sz="1800" dirty="0"/>
              <a:t>using sound amplification </a:t>
            </a:r>
            <a:endParaRPr lang="en-US" sz="1800" dirty="0" smtClean="0"/>
          </a:p>
          <a:p>
            <a:endParaRPr lang="en-US" sz="2200" dirty="0"/>
          </a:p>
          <a:p>
            <a:r>
              <a:rPr lang="en-US" sz="2000" dirty="0" smtClean="0"/>
              <a:t>The rules also have to be narrowly tailored to serve a significant government interest and leave open alternative channels for speech.</a:t>
            </a:r>
          </a:p>
          <a:p>
            <a:pPr lvl="1"/>
            <a:endParaRPr lang="en-US" sz="1800" dirty="0" smtClean="0"/>
          </a:p>
          <a:p>
            <a:pPr lvl="1"/>
            <a:endParaRPr lang="en-US" dirty="0"/>
          </a:p>
        </p:txBody>
      </p:sp>
      <p:sp>
        <p:nvSpPr>
          <p:cNvPr id="4" name="Title 1"/>
          <p:cNvSpPr>
            <a:spLocks noGrp="1"/>
          </p:cNvSpPr>
          <p:nvPr>
            <p:ph type="title"/>
          </p:nvPr>
        </p:nvSpPr>
        <p:spPr/>
        <p:txBody>
          <a:bodyPr/>
          <a:lstStyle/>
          <a:p>
            <a:r>
              <a:rPr lang="en-US" dirty="0" smtClean="0"/>
              <a:t>First Amendment</a:t>
            </a:r>
            <a:endParaRPr lang="en-US" dirty="0"/>
          </a:p>
        </p:txBody>
      </p:sp>
    </p:spTree>
    <p:extLst>
      <p:ext uri="{BB962C8B-B14F-4D97-AF65-F5344CB8AC3E}">
        <p14:creationId xmlns:p14="http://schemas.microsoft.com/office/powerpoint/2010/main" val="549698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a:t>
            </a:r>
            <a:endParaRPr lang="en-US" dirty="0"/>
          </a:p>
        </p:txBody>
      </p:sp>
      <p:sp>
        <p:nvSpPr>
          <p:cNvPr id="3" name="Content Placeholder 2"/>
          <p:cNvSpPr>
            <a:spLocks noGrp="1"/>
          </p:cNvSpPr>
          <p:nvPr>
            <p:ph idx="1"/>
          </p:nvPr>
        </p:nvSpPr>
        <p:spPr>
          <a:xfrm>
            <a:off x="774153" y="1547403"/>
            <a:ext cx="7907268" cy="4778093"/>
          </a:xfrm>
        </p:spPr>
        <p:txBody>
          <a:bodyPr>
            <a:normAutofit/>
          </a:bodyPr>
          <a:lstStyle/>
          <a:p>
            <a:r>
              <a:rPr lang="en-US" sz="1900" dirty="0" smtClean="0"/>
              <a:t>Traditional public forum (</a:t>
            </a:r>
            <a:r>
              <a:rPr lang="en-US" sz="1900" i="1" dirty="0" smtClean="0"/>
              <a:t>e.g. </a:t>
            </a:r>
            <a:r>
              <a:rPr lang="en-US" sz="1900" dirty="0" smtClean="0"/>
              <a:t>streets, sidewalks, Belk plaza, CHHS/COED plaza)</a:t>
            </a:r>
          </a:p>
          <a:p>
            <a:pPr lvl="1"/>
            <a:r>
              <a:rPr lang="en-US" sz="1700" dirty="0"/>
              <a:t>Reasonable time, place, and manner restrictions</a:t>
            </a:r>
          </a:p>
          <a:p>
            <a:pPr lvl="1"/>
            <a:r>
              <a:rPr lang="en-US" sz="1700" dirty="0"/>
              <a:t>Content-neutral, viewpoint-neutral</a:t>
            </a:r>
          </a:p>
          <a:p>
            <a:endParaRPr lang="en-US" sz="1900" dirty="0" smtClean="0"/>
          </a:p>
          <a:p>
            <a:r>
              <a:rPr lang="en-US" sz="1900" dirty="0" smtClean="0"/>
              <a:t>Limited public forum (</a:t>
            </a:r>
            <a:r>
              <a:rPr lang="en-US" sz="1900" i="1" dirty="0" smtClean="0"/>
              <a:t>e.g. </a:t>
            </a:r>
            <a:r>
              <a:rPr lang="en-US" sz="1900" dirty="0" smtClean="0"/>
              <a:t>university website, SGA meeting)</a:t>
            </a:r>
          </a:p>
          <a:p>
            <a:pPr lvl="1"/>
            <a:r>
              <a:rPr lang="en-US" sz="1700" dirty="0"/>
              <a:t>Reasonable time, place, and manner restrictions</a:t>
            </a:r>
          </a:p>
          <a:p>
            <a:pPr lvl="1"/>
            <a:r>
              <a:rPr lang="en-US" sz="1700" dirty="0"/>
              <a:t>Specified </a:t>
            </a:r>
            <a:r>
              <a:rPr lang="en-US" sz="1700" dirty="0" smtClean="0"/>
              <a:t>topic or specified invitees, </a:t>
            </a:r>
            <a:r>
              <a:rPr lang="en-US" sz="1700" dirty="0"/>
              <a:t>viewpoint-neutral</a:t>
            </a:r>
          </a:p>
          <a:p>
            <a:endParaRPr lang="en-US" sz="1900" dirty="0"/>
          </a:p>
          <a:p>
            <a:r>
              <a:rPr lang="en-US" sz="1900" dirty="0" smtClean="0"/>
              <a:t>Nonpublic forum (</a:t>
            </a:r>
            <a:r>
              <a:rPr lang="en-US" sz="1900" i="1" dirty="0" smtClean="0"/>
              <a:t>e.g. </a:t>
            </a:r>
            <a:r>
              <a:rPr lang="en-US" sz="1900" dirty="0" smtClean="0"/>
              <a:t>classrooms, staff meetings, offices)</a:t>
            </a:r>
          </a:p>
          <a:p>
            <a:pPr lvl="1"/>
            <a:r>
              <a:rPr lang="en-US" sz="1700" dirty="0" smtClean="0"/>
              <a:t>May or may not be permitted to speak</a:t>
            </a:r>
          </a:p>
          <a:p>
            <a:pPr lvl="1"/>
            <a:r>
              <a:rPr lang="en-US" sz="1700" dirty="0" smtClean="0"/>
              <a:t>Restrictions still must be viewpoint-neutral</a:t>
            </a:r>
          </a:p>
          <a:p>
            <a:pPr lvl="1"/>
            <a:endParaRPr lang="en-US" dirty="0" smtClean="0"/>
          </a:p>
          <a:p>
            <a:pPr lvl="1"/>
            <a:endParaRPr lang="en-US" dirty="0"/>
          </a:p>
        </p:txBody>
      </p:sp>
    </p:spTree>
    <p:extLst>
      <p:ext uri="{BB962C8B-B14F-4D97-AF65-F5344CB8AC3E}">
        <p14:creationId xmlns:p14="http://schemas.microsoft.com/office/powerpoint/2010/main" val="289644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5978" y="2707340"/>
            <a:ext cx="8596668" cy="907228"/>
          </a:xfrm>
        </p:spPr>
        <p:txBody>
          <a:bodyPr>
            <a:normAutofit fontScale="90000"/>
          </a:bodyPr>
          <a:lstStyle/>
          <a:p>
            <a:pPr algn="ctr"/>
            <a:r>
              <a:rPr lang="en-US" sz="4400" dirty="0" smtClean="0"/>
              <a:t>First Amendment Scenarios</a:t>
            </a:r>
            <a:br>
              <a:rPr lang="en-US" sz="4400" dirty="0" smtClean="0"/>
            </a:br>
            <a:endParaRPr lang="en-US" sz="4400" dirty="0"/>
          </a:p>
        </p:txBody>
      </p:sp>
    </p:spTree>
    <p:extLst>
      <p:ext uri="{BB962C8B-B14F-4D97-AF65-F5344CB8AC3E}">
        <p14:creationId xmlns:p14="http://schemas.microsoft.com/office/powerpoint/2010/main" val="360196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467"/>
          <a:stretch/>
        </p:blipFill>
        <p:spPr>
          <a:xfrm>
            <a:off x="1132110" y="1409252"/>
            <a:ext cx="4758644" cy="5034579"/>
          </a:xfrm>
        </p:spPr>
      </p:pic>
      <p:pic>
        <p:nvPicPr>
          <p:cNvPr id="4" name="Picture 1" descr="https://pbs.twimg.com/media/CttF6HSWEAAhUP3.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l="15632" r="12760"/>
          <a:stretch/>
        </p:blipFill>
        <p:spPr bwMode="auto">
          <a:xfrm>
            <a:off x="4635064" y="609600"/>
            <a:ext cx="3420932" cy="3525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219" y="3119717"/>
            <a:ext cx="4039497" cy="2692998"/>
          </a:xfrm>
          <a:prstGeom prst="rect">
            <a:avLst/>
          </a:prstGeom>
        </p:spPr>
      </p:pic>
    </p:spTree>
    <p:extLst>
      <p:ext uri="{BB962C8B-B14F-4D97-AF65-F5344CB8AC3E}">
        <p14:creationId xmlns:p14="http://schemas.microsoft.com/office/powerpoint/2010/main" val="427805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7019" y="1581374"/>
            <a:ext cx="6971359" cy="4654289"/>
          </a:xfrm>
        </p:spPr>
      </p:pic>
    </p:spTree>
    <p:extLst>
      <p:ext uri="{BB962C8B-B14F-4D97-AF65-F5344CB8AC3E}">
        <p14:creationId xmlns:p14="http://schemas.microsoft.com/office/powerpoint/2010/main" val="4123440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Content Placeholder 3" descr="Community Librarian | Serving the community one user at a ti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381" y="1740609"/>
            <a:ext cx="4373273" cy="4373273"/>
          </a:xfrm>
        </p:spPr>
      </p:pic>
    </p:spTree>
    <p:extLst>
      <p:ext uri="{BB962C8B-B14F-4D97-AF65-F5344CB8AC3E}">
        <p14:creationId xmlns:p14="http://schemas.microsoft.com/office/powerpoint/2010/main" val="2283546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490" y="2780175"/>
            <a:ext cx="8596668" cy="13208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2848333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47" y="2524463"/>
            <a:ext cx="8596668" cy="1320800"/>
          </a:xfrm>
        </p:spPr>
        <p:txBody>
          <a:bodyPr>
            <a:normAutofit/>
          </a:bodyPr>
          <a:lstStyle/>
          <a:p>
            <a:pPr algn="ctr"/>
            <a:r>
              <a:rPr lang="en-US" sz="4400" dirty="0" smtClean="0"/>
              <a:t>FERPA Overview</a:t>
            </a:r>
            <a:endParaRPr lang="en-US" sz="4400" dirty="0"/>
          </a:p>
        </p:txBody>
      </p:sp>
    </p:spTree>
    <p:extLst>
      <p:ext uri="{BB962C8B-B14F-4D97-AF65-F5344CB8AC3E}">
        <p14:creationId xmlns:p14="http://schemas.microsoft.com/office/powerpoint/2010/main" val="107199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Educational Rights and Privacy Act (FERPA)</a:t>
            </a:r>
            <a:endParaRPr lang="en-US" dirty="0"/>
          </a:p>
        </p:txBody>
      </p:sp>
      <p:sp>
        <p:nvSpPr>
          <p:cNvPr id="3" name="Content Placeholder 2"/>
          <p:cNvSpPr>
            <a:spLocks noGrp="1"/>
          </p:cNvSpPr>
          <p:nvPr>
            <p:ph idx="1"/>
          </p:nvPr>
        </p:nvSpPr>
        <p:spPr>
          <a:xfrm>
            <a:off x="935914" y="2096046"/>
            <a:ext cx="8627633" cy="4304754"/>
          </a:xfrm>
        </p:spPr>
        <p:txBody>
          <a:bodyPr>
            <a:normAutofit fontScale="92500" lnSpcReduction="10000"/>
          </a:bodyPr>
          <a:lstStyle/>
          <a:p>
            <a:r>
              <a:rPr lang="en-US" sz="2600" dirty="0" smtClean="0"/>
              <a:t>Federal law enacted in 1974</a:t>
            </a:r>
          </a:p>
          <a:p>
            <a:endParaRPr lang="en-US" sz="2600" dirty="0" smtClean="0"/>
          </a:p>
          <a:p>
            <a:r>
              <a:rPr lang="en-US" sz="2600" u="sng" dirty="0" smtClean="0"/>
              <a:t>Protects</a:t>
            </a:r>
            <a:r>
              <a:rPr lang="en-US" sz="2600" dirty="0" smtClean="0"/>
              <a:t> students’ education records from being disclosed without consent (or other exception)</a:t>
            </a:r>
          </a:p>
          <a:p>
            <a:endParaRPr lang="en-US" sz="2600" dirty="0" smtClean="0"/>
          </a:p>
          <a:p>
            <a:r>
              <a:rPr lang="en-US" sz="2600" u="sng" dirty="0" smtClean="0"/>
              <a:t>Permits</a:t>
            </a:r>
            <a:r>
              <a:rPr lang="en-US" sz="2600" dirty="0" smtClean="0"/>
              <a:t> a student to access his/her own education record</a:t>
            </a:r>
          </a:p>
          <a:p>
            <a:endParaRPr lang="en-US" sz="2600" dirty="0"/>
          </a:p>
          <a:p>
            <a:r>
              <a:rPr lang="en-US" sz="2600" dirty="0" smtClean="0"/>
              <a:t>University Policy 402, Student Records</a:t>
            </a:r>
          </a:p>
          <a:p>
            <a:pPr lvl="1"/>
            <a:r>
              <a:rPr lang="en-US" sz="2200" dirty="0" smtClean="0">
                <a:hlinkClick r:id="rId2"/>
              </a:rPr>
              <a:t>http</a:t>
            </a:r>
            <a:r>
              <a:rPr lang="en-US" sz="2200" dirty="0">
                <a:hlinkClick r:id="rId2"/>
              </a:rPr>
              <a:t>://</a:t>
            </a:r>
            <a:r>
              <a:rPr lang="en-US" sz="2200" dirty="0" smtClean="0">
                <a:hlinkClick r:id="rId2"/>
              </a:rPr>
              <a:t>legal.uncc.edu/policies/up-402</a:t>
            </a:r>
            <a:endParaRPr lang="en-US" sz="2200" dirty="0" smtClean="0"/>
          </a:p>
          <a:p>
            <a:pPr lvl="1"/>
            <a:r>
              <a:rPr lang="en-US" sz="2200" dirty="0" smtClean="0"/>
              <a:t>also, short training module on OLA website</a:t>
            </a:r>
            <a:endParaRPr lang="en-US" sz="2200" dirty="0"/>
          </a:p>
        </p:txBody>
      </p:sp>
    </p:spTree>
    <p:extLst>
      <p:ext uri="{BB962C8B-B14F-4D97-AF65-F5344CB8AC3E}">
        <p14:creationId xmlns:p14="http://schemas.microsoft.com/office/powerpoint/2010/main" val="4132782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578" y="2106801"/>
            <a:ext cx="8596668" cy="4078846"/>
          </a:xfrm>
        </p:spPr>
        <p:txBody>
          <a:bodyPr>
            <a:normAutofit/>
          </a:bodyPr>
          <a:lstStyle/>
          <a:p>
            <a:r>
              <a:rPr lang="en-US" sz="2200" dirty="0" smtClean="0"/>
              <a:t>“Education record” is any record that is:</a:t>
            </a:r>
          </a:p>
          <a:p>
            <a:pPr lvl="1"/>
            <a:r>
              <a:rPr lang="en-US" sz="2000" dirty="0"/>
              <a:t>Directly related to the student and</a:t>
            </a:r>
          </a:p>
          <a:p>
            <a:pPr lvl="1"/>
            <a:r>
              <a:rPr lang="en-US" sz="2000" dirty="0"/>
              <a:t>Maintained by the university</a:t>
            </a:r>
          </a:p>
          <a:p>
            <a:endParaRPr lang="en-US" sz="2200" dirty="0" smtClean="0"/>
          </a:p>
          <a:p>
            <a:r>
              <a:rPr lang="en-US" sz="2200" dirty="0" smtClean="0"/>
              <a:t>Examples include:</a:t>
            </a:r>
          </a:p>
          <a:p>
            <a:pPr lvl="1"/>
            <a:r>
              <a:rPr lang="en-US" sz="2000" dirty="0" smtClean="0"/>
              <a:t>Personal information (that’s not directory information)</a:t>
            </a:r>
          </a:p>
          <a:p>
            <a:pPr lvl="1"/>
            <a:r>
              <a:rPr lang="en-US" sz="2000" dirty="0" smtClean="0"/>
              <a:t>Grades</a:t>
            </a:r>
          </a:p>
          <a:p>
            <a:pPr lvl="1"/>
            <a:r>
              <a:rPr lang="en-US" sz="2000" dirty="0" smtClean="0"/>
              <a:t>Schedules</a:t>
            </a:r>
          </a:p>
          <a:p>
            <a:pPr lvl="1"/>
            <a:r>
              <a:rPr lang="en-US" sz="2000" dirty="0" smtClean="0"/>
              <a:t>Disability status</a:t>
            </a:r>
          </a:p>
          <a:p>
            <a:pPr marL="0" indent="0">
              <a:buNone/>
            </a:pPr>
            <a:endParaRPr lang="en-US" sz="2200" dirty="0"/>
          </a:p>
        </p:txBody>
      </p:sp>
      <p:sp>
        <p:nvSpPr>
          <p:cNvPr id="4" name="Title 1"/>
          <p:cNvSpPr>
            <a:spLocks noGrp="1"/>
          </p:cNvSpPr>
          <p:nvPr>
            <p:ph type="title"/>
          </p:nvPr>
        </p:nvSpPr>
        <p:spPr/>
        <p:txBody>
          <a:bodyPr/>
          <a:lstStyle/>
          <a:p>
            <a:r>
              <a:rPr lang="en-US" dirty="0" smtClean="0"/>
              <a:t>Family Educational Rights and Privacy Act (FERPA)</a:t>
            </a:r>
            <a:endParaRPr lang="en-US" dirty="0"/>
          </a:p>
        </p:txBody>
      </p:sp>
      <p:sp>
        <p:nvSpPr>
          <p:cNvPr id="5" name="Content Placeholder 2"/>
          <p:cNvSpPr txBox="1">
            <a:spLocks/>
          </p:cNvSpPr>
          <p:nvPr/>
        </p:nvSpPr>
        <p:spPr>
          <a:xfrm>
            <a:off x="3831117" y="4765734"/>
            <a:ext cx="5237580" cy="2463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2000" dirty="0" smtClean="0"/>
              <a:t>Disciplinary issues</a:t>
            </a:r>
          </a:p>
          <a:p>
            <a:pPr lvl="1"/>
            <a:r>
              <a:rPr lang="en-US" sz="2000" dirty="0" smtClean="0"/>
              <a:t>Immunization records, CBCs, etc.</a:t>
            </a:r>
          </a:p>
          <a:p>
            <a:pPr lvl="1"/>
            <a:r>
              <a:rPr lang="en-US" sz="2000" dirty="0" smtClean="0"/>
              <a:t>Written communications with or about a student</a:t>
            </a:r>
          </a:p>
        </p:txBody>
      </p:sp>
      <p:pic>
        <p:nvPicPr>
          <p:cNvPr id="6" name="Content Placeholder 3" descr="The Noble 21 Fold Path: Thing 16--Research &amp; Reference Too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684" y="1601533"/>
            <a:ext cx="1862318" cy="2652268"/>
          </a:xfrm>
          <a:prstGeom prst="rect">
            <a:avLst/>
          </a:prstGeom>
        </p:spPr>
      </p:pic>
    </p:spTree>
    <p:extLst>
      <p:ext uri="{BB962C8B-B14F-4D97-AF65-F5344CB8AC3E}">
        <p14:creationId xmlns:p14="http://schemas.microsoft.com/office/powerpoint/2010/main" val="2464834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360" y="2130012"/>
            <a:ext cx="8062800" cy="4288023"/>
          </a:xfrm>
        </p:spPr>
        <p:txBody>
          <a:bodyPr>
            <a:normAutofit/>
          </a:bodyPr>
          <a:lstStyle/>
          <a:p>
            <a:r>
              <a:rPr lang="en-US" sz="2400" dirty="0" smtClean="0"/>
              <a:t>NOT education records:</a:t>
            </a:r>
          </a:p>
          <a:p>
            <a:pPr lvl="1"/>
            <a:r>
              <a:rPr lang="en-US" sz="2000" dirty="0" smtClean="0"/>
              <a:t>campus police records</a:t>
            </a:r>
          </a:p>
          <a:p>
            <a:pPr lvl="1"/>
            <a:r>
              <a:rPr lang="en-US" sz="2000" dirty="0" smtClean="0"/>
              <a:t>employment records (unless dependent on student status)</a:t>
            </a:r>
          </a:p>
          <a:p>
            <a:pPr lvl="1"/>
            <a:r>
              <a:rPr lang="en-US" sz="2000" dirty="0" smtClean="0"/>
              <a:t>peer-graded assignments BEFORE collection</a:t>
            </a:r>
          </a:p>
          <a:p>
            <a:pPr lvl="1"/>
            <a:r>
              <a:rPr lang="en-US" sz="2000" dirty="0"/>
              <a:t>treatment records (medical/counseling)</a:t>
            </a:r>
          </a:p>
          <a:p>
            <a:pPr lvl="1"/>
            <a:r>
              <a:rPr lang="en-US" sz="2000" dirty="0" smtClean="0"/>
              <a:t>certain alumni records</a:t>
            </a:r>
          </a:p>
          <a:p>
            <a:pPr lvl="1"/>
            <a:r>
              <a:rPr lang="en-US" sz="2000" dirty="0" smtClean="0"/>
              <a:t>your observations about a student</a:t>
            </a:r>
          </a:p>
        </p:txBody>
      </p:sp>
      <p:sp>
        <p:nvSpPr>
          <p:cNvPr id="4" name="Title 1"/>
          <p:cNvSpPr>
            <a:spLocks noGrp="1"/>
          </p:cNvSpPr>
          <p:nvPr>
            <p:ph type="title"/>
          </p:nvPr>
        </p:nvSpPr>
        <p:spPr/>
        <p:txBody>
          <a:bodyPr/>
          <a:lstStyle/>
          <a:p>
            <a:r>
              <a:rPr lang="en-US" dirty="0" smtClean="0"/>
              <a:t>Family Educational Rights and Privacy Act (FERPA)</a:t>
            </a:r>
            <a:endParaRPr lang="en-US" dirty="0"/>
          </a:p>
        </p:txBody>
      </p:sp>
      <p:pic>
        <p:nvPicPr>
          <p:cNvPr id="2" name="Picture 1" descr="Mundo ACESP: Convocatoria 2013 | Entrevista person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950" y="4425072"/>
            <a:ext cx="2511295" cy="2432928"/>
          </a:xfrm>
          <a:prstGeom prst="rect">
            <a:avLst/>
          </a:prstGeom>
        </p:spPr>
      </p:pic>
    </p:spTree>
    <p:extLst>
      <p:ext uri="{BB962C8B-B14F-4D97-AF65-F5344CB8AC3E}">
        <p14:creationId xmlns:p14="http://schemas.microsoft.com/office/powerpoint/2010/main" val="1883308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02" y="2160589"/>
            <a:ext cx="7423174" cy="4369303"/>
          </a:xfrm>
        </p:spPr>
        <p:txBody>
          <a:bodyPr>
            <a:normAutofit lnSpcReduction="10000"/>
          </a:bodyPr>
          <a:lstStyle/>
          <a:p>
            <a:r>
              <a:rPr lang="en-US" sz="2400" dirty="0"/>
              <a:t>NOT education </a:t>
            </a:r>
            <a:r>
              <a:rPr lang="en-US" sz="2400" dirty="0" smtClean="0"/>
              <a:t>records (cont’d):</a:t>
            </a:r>
          </a:p>
          <a:p>
            <a:pPr lvl="1"/>
            <a:r>
              <a:rPr lang="en-US" sz="2200" dirty="0" smtClean="0"/>
              <a:t>personal </a:t>
            </a:r>
            <a:r>
              <a:rPr lang="en-US" sz="2200" dirty="0"/>
              <a:t>notes =</a:t>
            </a:r>
            <a:r>
              <a:rPr lang="en-US" sz="2000" dirty="0"/>
              <a:t> </a:t>
            </a:r>
          </a:p>
          <a:p>
            <a:pPr lvl="2"/>
            <a:r>
              <a:rPr lang="en-US" sz="1800" dirty="0"/>
              <a:t>in the sole possession of the maker, </a:t>
            </a:r>
          </a:p>
          <a:p>
            <a:pPr lvl="2"/>
            <a:r>
              <a:rPr lang="en-US" sz="1800" dirty="0"/>
              <a:t>are used only as a personal memory aid, and </a:t>
            </a:r>
          </a:p>
          <a:p>
            <a:pPr lvl="2"/>
            <a:r>
              <a:rPr lang="en-US" sz="1800" dirty="0"/>
              <a:t>are not accessible or revealed to any other person except a temporary substitute for the maker of the record</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If your notes are stored on shared drives, in office file rooms, or in a software system that is accessible by others, they do not meet the personal notes exception.  </a:t>
            </a:r>
          </a:p>
          <a:p>
            <a:pPr marL="0" indent="0">
              <a:buNone/>
            </a:pPr>
            <a:endParaRPr lang="en-US" dirty="0"/>
          </a:p>
        </p:txBody>
      </p:sp>
      <p:sp>
        <p:nvSpPr>
          <p:cNvPr id="4" name="Title 1"/>
          <p:cNvSpPr>
            <a:spLocks noGrp="1"/>
          </p:cNvSpPr>
          <p:nvPr>
            <p:ph type="title"/>
          </p:nvPr>
        </p:nvSpPr>
        <p:spPr/>
        <p:txBody>
          <a:bodyPr/>
          <a:lstStyle/>
          <a:p>
            <a:r>
              <a:rPr lang="en-US" dirty="0" smtClean="0"/>
              <a:t>Family Educational Rights and Privacy Act (FERPA)</a:t>
            </a:r>
            <a:endParaRPr lang="en-US" dirty="0"/>
          </a:p>
        </p:txBody>
      </p:sp>
    </p:spTree>
    <p:extLst>
      <p:ext uri="{BB962C8B-B14F-4D97-AF65-F5344CB8AC3E}">
        <p14:creationId xmlns:p14="http://schemas.microsoft.com/office/powerpoint/2010/main" val="97733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455" y="2203619"/>
            <a:ext cx="5318547" cy="3880773"/>
          </a:xfrm>
        </p:spPr>
        <p:txBody>
          <a:bodyPr>
            <a:normAutofit/>
          </a:bodyPr>
          <a:lstStyle/>
          <a:p>
            <a:r>
              <a:rPr lang="en-US" sz="2400" dirty="0" smtClean="0"/>
              <a:t>Student may consent to the disclosure of education records</a:t>
            </a:r>
          </a:p>
          <a:p>
            <a:pPr lvl="1"/>
            <a:r>
              <a:rPr lang="en-US" sz="2000" dirty="0" smtClean="0"/>
              <a:t>Guest Access Portal OR</a:t>
            </a:r>
          </a:p>
          <a:p>
            <a:pPr lvl="1"/>
            <a:r>
              <a:rPr lang="en-US" sz="2000" dirty="0" smtClean="0"/>
              <a:t>Electronic or paper form</a:t>
            </a:r>
          </a:p>
          <a:p>
            <a:pPr lvl="1"/>
            <a:endParaRPr lang="en-US" sz="2000" dirty="0"/>
          </a:p>
          <a:p>
            <a:endParaRPr lang="en-US" sz="2400" dirty="0"/>
          </a:p>
          <a:p>
            <a:pPr marL="342900" lvl="2" indent="-342900"/>
            <a:r>
              <a:rPr lang="en-US" sz="2400" dirty="0"/>
              <a:t>Student’s presence and lack of objection is </a:t>
            </a:r>
            <a:r>
              <a:rPr lang="en-US" sz="2400" u="sng" dirty="0"/>
              <a:t>not</a:t>
            </a:r>
            <a:r>
              <a:rPr lang="en-US" sz="2400" dirty="0"/>
              <a:t> sufficient.</a:t>
            </a:r>
          </a:p>
          <a:p>
            <a:endParaRPr lang="en-US" sz="1000" dirty="0" smtClean="0"/>
          </a:p>
        </p:txBody>
      </p:sp>
      <p:sp>
        <p:nvSpPr>
          <p:cNvPr id="4" name="Title 1"/>
          <p:cNvSpPr>
            <a:spLocks noGrp="1"/>
          </p:cNvSpPr>
          <p:nvPr>
            <p:ph type="title"/>
          </p:nvPr>
        </p:nvSpPr>
        <p:spPr/>
        <p:txBody>
          <a:bodyPr/>
          <a:lstStyle/>
          <a:p>
            <a:r>
              <a:rPr lang="en-US" dirty="0" smtClean="0"/>
              <a:t>Family Educational Rights and Privacy Act (FERPA)</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94" r="11131"/>
          <a:stretch/>
        </p:blipFill>
        <p:spPr>
          <a:xfrm>
            <a:off x="6027883" y="1592133"/>
            <a:ext cx="5966894" cy="4492260"/>
          </a:xfrm>
          <a:prstGeom prst="rect">
            <a:avLst/>
          </a:prstGeom>
          <a:ln w="3175">
            <a:solidFill>
              <a:schemeClr val="tx1"/>
            </a:solidFill>
          </a:ln>
        </p:spPr>
      </p:pic>
      <p:sp>
        <p:nvSpPr>
          <p:cNvPr id="6" name="Right Arrow 5"/>
          <p:cNvSpPr/>
          <p:nvPr/>
        </p:nvSpPr>
        <p:spPr>
          <a:xfrm>
            <a:off x="6302188" y="3496236"/>
            <a:ext cx="484094" cy="21515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ight Arrow 6"/>
          <p:cNvSpPr/>
          <p:nvPr/>
        </p:nvSpPr>
        <p:spPr>
          <a:xfrm>
            <a:off x="6295017" y="3009750"/>
            <a:ext cx="484094" cy="21515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6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4541425"/>
          </a:xfrm>
        </p:spPr>
        <p:txBody>
          <a:bodyPr>
            <a:normAutofit fontScale="92500" lnSpcReduction="10000"/>
          </a:bodyPr>
          <a:lstStyle/>
          <a:p>
            <a:r>
              <a:rPr lang="en-US" sz="2200" dirty="0" smtClean="0"/>
              <a:t>Acceptable electronic consent</a:t>
            </a:r>
          </a:p>
          <a:p>
            <a:pPr lvl="1"/>
            <a:r>
              <a:rPr lang="en-US" sz="1900" dirty="0"/>
              <a:t>An email from the student’s official UNC Charlotte email address</a:t>
            </a:r>
          </a:p>
          <a:p>
            <a:pPr lvl="1"/>
            <a:r>
              <a:rPr lang="en-US" sz="1900" dirty="0"/>
              <a:t>Consent provided through the Guest Access Portal</a:t>
            </a:r>
          </a:p>
          <a:p>
            <a:pPr lvl="1"/>
            <a:r>
              <a:rPr lang="en-US" sz="1900" dirty="0"/>
              <a:t>Any paper or online form that includes:</a:t>
            </a:r>
          </a:p>
          <a:p>
            <a:pPr lvl="2"/>
            <a:r>
              <a:rPr lang="en-US" sz="1700" dirty="0"/>
              <a:t>A handwritten signature on a document, including when the entire document is scanned or faxed to the </a:t>
            </a:r>
            <a:r>
              <a:rPr lang="en-US" sz="1700" dirty="0" smtClean="0"/>
              <a:t>university</a:t>
            </a:r>
            <a:endParaRPr lang="en-US" sz="1700" dirty="0"/>
          </a:p>
          <a:p>
            <a:pPr lvl="2"/>
            <a:r>
              <a:rPr lang="en-US" sz="1700" dirty="0"/>
              <a:t>A graphic image of a signature placed on a document using secure software that verifies the identity of the user on the other end (e.g. DocuSign)</a:t>
            </a:r>
          </a:p>
          <a:p>
            <a:pPr lvl="2"/>
            <a:r>
              <a:rPr lang="en-US" sz="1700" dirty="0"/>
              <a:t>Marks, initials, or checkboxes provided through an online form that is accessible only after inputting one’s </a:t>
            </a:r>
            <a:r>
              <a:rPr lang="en-US" sz="1700" dirty="0" err="1"/>
              <a:t>NinerNet</a:t>
            </a:r>
            <a:r>
              <a:rPr lang="en-US" sz="1700" dirty="0"/>
              <a:t> credentials and is tied to that individual’s </a:t>
            </a:r>
            <a:r>
              <a:rPr lang="en-US" sz="1700" dirty="0" err="1"/>
              <a:t>NinerNet</a:t>
            </a:r>
            <a:r>
              <a:rPr lang="en-US" sz="1700" dirty="0"/>
              <a:t> account (for student or employee signatures)</a:t>
            </a:r>
          </a:p>
          <a:p>
            <a:endParaRPr lang="en-US" sz="2000" dirty="0" smtClean="0"/>
          </a:p>
          <a:p>
            <a:pPr marL="0" indent="0">
              <a:buNone/>
            </a:pPr>
            <a:r>
              <a:rPr lang="en-US" sz="1900" dirty="0" smtClean="0"/>
              <a:t>* More information </a:t>
            </a:r>
            <a:r>
              <a:rPr lang="en-US" sz="1900" dirty="0"/>
              <a:t>is available at </a:t>
            </a:r>
            <a:r>
              <a:rPr lang="en-US" sz="1900" dirty="0">
                <a:hlinkClick r:id="rId2"/>
              </a:rPr>
              <a:t>https://</a:t>
            </a:r>
            <a:r>
              <a:rPr lang="en-US" sz="1900" dirty="0" smtClean="0">
                <a:hlinkClick r:id="rId2"/>
              </a:rPr>
              <a:t>legal.uncc.edu/legal-topics/contracts/guidelines-accepting-digital-or-electronic-signatures</a:t>
            </a:r>
            <a:r>
              <a:rPr lang="en-US" sz="1900" dirty="0" smtClean="0"/>
              <a:t> </a:t>
            </a:r>
          </a:p>
        </p:txBody>
      </p:sp>
      <p:sp>
        <p:nvSpPr>
          <p:cNvPr id="4" name="Title 1"/>
          <p:cNvSpPr>
            <a:spLocks noGrp="1"/>
          </p:cNvSpPr>
          <p:nvPr>
            <p:ph type="title"/>
          </p:nvPr>
        </p:nvSpPr>
        <p:spPr/>
        <p:txBody>
          <a:bodyPr/>
          <a:lstStyle/>
          <a:p>
            <a:r>
              <a:rPr lang="en-US" dirty="0" smtClean="0"/>
              <a:t>Family Educational Rights and Privacy Act (FERPA)</a:t>
            </a:r>
            <a:endParaRPr lang="en-US" dirty="0"/>
          </a:p>
        </p:txBody>
      </p:sp>
    </p:spTree>
    <p:extLst>
      <p:ext uri="{BB962C8B-B14F-4D97-AF65-F5344CB8AC3E}">
        <p14:creationId xmlns:p14="http://schemas.microsoft.com/office/powerpoint/2010/main" val="197441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18155</TotalTime>
  <Words>1475</Words>
  <Application>Microsoft Office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Trebuchet MS</vt:lpstr>
      <vt:lpstr>Wingdings 3</vt:lpstr>
      <vt:lpstr>Facet</vt:lpstr>
      <vt:lpstr>PowerPoint Presentation</vt:lpstr>
      <vt:lpstr>Agenda</vt:lpstr>
      <vt:lpstr>FERPA Overview</vt:lpstr>
      <vt:lpstr>Family Educational Rights and Privacy Act (FERPA)</vt:lpstr>
      <vt:lpstr>Family Educational Rights and Privacy Act (FERPA)</vt:lpstr>
      <vt:lpstr>Family Educational Rights and Privacy Act (FERPA)</vt:lpstr>
      <vt:lpstr>Family Educational Rights and Privacy Act (FERPA)</vt:lpstr>
      <vt:lpstr>Family Educational Rights and Privacy Act (FERPA)</vt:lpstr>
      <vt:lpstr>Family Educational Rights and Privacy Act (FERPA)</vt:lpstr>
      <vt:lpstr>Family Educational Rights and Privacy Act (FERPA)</vt:lpstr>
      <vt:lpstr>FERPA Overview</vt:lpstr>
      <vt:lpstr>FERPA Scenarios</vt:lpstr>
      <vt:lpstr>Scenario</vt:lpstr>
      <vt:lpstr>Scenario</vt:lpstr>
      <vt:lpstr>Take Aways </vt:lpstr>
      <vt:lpstr>First Amendment </vt:lpstr>
      <vt:lpstr>First Amendment</vt:lpstr>
      <vt:lpstr>First Amendment</vt:lpstr>
      <vt:lpstr>First Amendment</vt:lpstr>
      <vt:lpstr>First Amendment</vt:lpstr>
      <vt:lpstr>First Amendment</vt:lpstr>
      <vt:lpstr>First Amendment Scenarios </vt:lpstr>
      <vt:lpstr>Scenario</vt:lpstr>
      <vt:lpstr>Scenario</vt:lpstr>
      <vt:lpstr>Scenario</vt:lpstr>
      <vt:lpstr>Questions?</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Sarah</dc:creator>
  <cp:lastModifiedBy>Edwards, Sarah</cp:lastModifiedBy>
  <cp:revision>165</cp:revision>
  <cp:lastPrinted>2018-10-10T19:21:22Z</cp:lastPrinted>
  <dcterms:created xsi:type="dcterms:W3CDTF">2016-08-09T19:15:36Z</dcterms:created>
  <dcterms:modified xsi:type="dcterms:W3CDTF">2018-10-15T16:36:07Z</dcterms:modified>
</cp:coreProperties>
</file>