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61" r:id="rId2"/>
    <p:sldId id="266" r:id="rId3"/>
    <p:sldId id="268" r:id="rId4"/>
    <p:sldId id="269" r:id="rId5"/>
    <p:sldId id="267" r:id="rId6"/>
    <p:sldId id="272" r:id="rId7"/>
    <p:sldId id="271" r:id="rId8"/>
    <p:sldId id="270" r:id="rId9"/>
    <p:sldId id="274" r:id="rId10"/>
    <p:sldId id="273" r:id="rId11"/>
    <p:sldId id="277" r:id="rId12"/>
    <p:sldId id="276" r:id="rId13"/>
    <p:sldId id="279" r:id="rId14"/>
    <p:sldId id="280" r:id="rId15"/>
    <p:sldId id="281" r:id="rId16"/>
    <p:sldId id="282" r:id="rId17"/>
  </p:sldIdLst>
  <p:sldSz cx="9144000" cy="6858000" type="screen4x3"/>
  <p:notesSz cx="6858000" cy="9144000"/>
  <p:defaultTextStyle>
    <a:defPPr>
      <a:defRPr lang="en-US"/>
    </a:defPPr>
    <a:lvl1pPr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511230" indent="-150362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023713" indent="-301977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534942" indent="-452338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047424" indent="-603953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1804340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165208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2526076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2886944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18" autoAdjust="0"/>
  </p:normalViewPr>
  <p:slideViewPr>
    <p:cSldViewPr snapToObjects="1">
      <p:cViewPr>
        <p:scale>
          <a:sx n="108" d="100"/>
          <a:sy n="108" d="100"/>
        </p:scale>
        <p:origin x="-9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BBEE3-7D1E-47D7-B5A8-E3AA47EB466B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EB43E-A47F-4C8B-B3EF-184A22E4B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1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99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19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28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2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72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94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4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2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45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09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20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EB43E-A47F-4C8B-B3EF-184A22E4B9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05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1981200"/>
            <a:ext cx="9144000" cy="2971800"/>
          </a:xfrm>
          <a:prstGeom prst="rect">
            <a:avLst/>
          </a:prstGeom>
        </p:spPr>
        <p:txBody>
          <a:bodyPr anchor="t"/>
          <a:lstStyle/>
          <a:p>
            <a:r>
              <a:rPr lang="en-US" sz="3600" dirty="0">
                <a:latin typeface="Arial Black" panose="020B0A04020102020204" pitchFamily="34" charset="0"/>
              </a:rPr>
              <a:t>What Researchers Need to Know about Patents</a:t>
            </a:r>
            <a: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600" dirty="0"/>
              <a:t>Carl P. B. Mahler, II</a:t>
            </a:r>
            <a:br>
              <a:rPr lang="en-US" sz="3600" dirty="0"/>
            </a:br>
            <a:r>
              <a:rPr lang="en-US" sz="3600" dirty="0"/>
              <a:t>Executive </a:t>
            </a:r>
            <a:r>
              <a:rPr lang="en-US" sz="3600" dirty="0" smtClean="0"/>
              <a:t>Director, Office </a:t>
            </a:r>
            <a:r>
              <a:rPr lang="en-US" sz="3600" dirty="0"/>
              <a:t>of Technology Transfer</a:t>
            </a:r>
            <a:br>
              <a:rPr lang="en-US" sz="3600" dirty="0"/>
            </a:br>
            <a:r>
              <a:rPr lang="en-US" sz="22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2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endParaRPr lang="en-US" sz="22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4269" y="1417638"/>
            <a:ext cx="8229600" cy="792162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mtClean="0">
                <a:latin typeface="Arial Black" panose="020B0A04020102020204" pitchFamily="34" charset="0"/>
              </a:rPr>
              <a:t>Patent Process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09801"/>
            <a:ext cx="8229600" cy="3733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File provisional application (optional)</a:t>
            </a:r>
          </a:p>
          <a:p>
            <a:r>
              <a:rPr lang="en-US" smtClean="0"/>
              <a:t>File utility application (wait 6-36 months)</a:t>
            </a:r>
          </a:p>
          <a:p>
            <a:r>
              <a:rPr lang="en-US" smtClean="0"/>
              <a:t>Patent office splits claims, requires you to choose which “invention” to prosecute (wait 3 months after choosing)</a:t>
            </a:r>
          </a:p>
          <a:p>
            <a:r>
              <a:rPr lang="en-US" smtClean="0"/>
              <a:t>Patent office rejects claims, you respond (repeat up to three times)</a:t>
            </a:r>
          </a:p>
          <a:p>
            <a:r>
              <a:rPr lang="en-US" smtClean="0"/>
              <a:t>Claims accepted or rejected</a:t>
            </a:r>
          </a:p>
          <a:p>
            <a:r>
              <a:rPr lang="en-US" smtClean="0"/>
              <a:t>Pay fee, patent issues in about 3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22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83577" y="1371600"/>
            <a:ext cx="8229600" cy="609600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2400" dirty="0" smtClean="0">
                <a:latin typeface="Arial Black" panose="020B0A04020102020204" pitchFamily="34" charset="0"/>
              </a:rPr>
              <a:t>How long can it take for a patent to issue?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54954"/>
            <a:ext cx="5867400" cy="3561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676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" y="1417638"/>
            <a:ext cx="8991600" cy="715962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z="3500" smtClean="0">
                <a:latin typeface="Arial Black" panose="020B0A04020102020204" pitchFamily="34" charset="0"/>
              </a:rPr>
              <a:t>Recent Changes to US Patent Laws</a:t>
            </a:r>
            <a:endParaRPr lang="en-US" sz="35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81201"/>
            <a:ext cx="8229600" cy="3733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Changed from “First to Invent” to “First to File”</a:t>
            </a:r>
          </a:p>
          <a:p>
            <a:r>
              <a:rPr lang="en-US" smtClean="0"/>
              <a:t>Retains one year grace period from disclosure</a:t>
            </a:r>
          </a:p>
          <a:p>
            <a:r>
              <a:rPr lang="en-US" smtClean="0"/>
              <a:t>Allows third parties to challenge pending applications and patents (within first 9 months of issuance)</a:t>
            </a:r>
          </a:p>
          <a:p>
            <a:r>
              <a:rPr lang="en-US" smtClean="0"/>
              <a:t>Provides sufficient funding for patent office (finally!)</a:t>
            </a:r>
          </a:p>
          <a:p>
            <a:r>
              <a:rPr lang="en-US" smtClean="0"/>
              <a:t>New patent law has now basically been phased into effect;  the US Patent Office is still learning the rules</a:t>
            </a:r>
          </a:p>
          <a:p>
            <a:r>
              <a:rPr lang="en-US" smtClean="0"/>
              <a:t>Judicial Trend:  “Non-practicing entities” (or NPE’s) may not have rights that are as strong as patent rights of “practicing entities”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4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295400"/>
            <a:ext cx="82296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z="3200" smtClean="0">
                <a:latin typeface="Arial Black" panose="020B0A04020102020204" pitchFamily="34" charset="0"/>
              </a:rPr>
              <a:t>Ownership of Patentable Inventions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057401"/>
            <a:ext cx="8229600" cy="3733800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/>
              <a:t>University claims ownership of inventions made using University time, staff, materials, information not available to public, or funds.</a:t>
            </a:r>
          </a:p>
          <a:p>
            <a:r>
              <a:rPr lang="en-US" sz="2800" smtClean="0"/>
              <a:t>University owns inventions resulting from contracts, grants, or other agreements.</a:t>
            </a:r>
          </a:p>
          <a:p>
            <a:r>
              <a:rPr lang="en-US" sz="2800" smtClean="0"/>
              <a:t>University does NOT own inventions made on university personnel’s own time an not using university resources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2082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295400"/>
            <a:ext cx="8229600" cy="5715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z="2900" smtClean="0">
                <a:latin typeface="Arial Black" panose="020B0A04020102020204" pitchFamily="34" charset="0"/>
              </a:rPr>
              <a:t>Responsibilities of University Inventors</a:t>
            </a:r>
            <a:endParaRPr lang="en-US" sz="29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866900"/>
            <a:ext cx="8229600" cy="4076699"/>
          </a:xfrm>
          <a:prstGeom prst="rect">
            <a:avLst/>
          </a:prstGeom>
        </p:spPr>
        <p:txBody>
          <a:bodyPr>
            <a:noAutofit/>
          </a:bodyPr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 smtClean="0"/>
              <a:t>Inventions that may belong to the university must be disclosed to the Office of Technology Transfer</a:t>
            </a:r>
          </a:p>
          <a:p>
            <a:r>
              <a:rPr lang="en-US" sz="2900" dirty="0" smtClean="0"/>
              <a:t>Inventors must notify the Office of Technology Transfer of any publication, sale, or public use of an invention in which the University has rights</a:t>
            </a:r>
          </a:p>
          <a:p>
            <a:r>
              <a:rPr lang="en-US" sz="2900" dirty="0" smtClean="0"/>
              <a:t>University personnel may not enter into agreements that would obligate inventions owned by the University to any other party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698498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417638"/>
            <a:ext cx="8229600" cy="792162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mtClean="0">
                <a:latin typeface="Arial Black" panose="020B0A04020102020204" pitchFamily="34" charset="0"/>
              </a:rPr>
              <a:t>Rights of Inventors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1"/>
            <a:ext cx="8229600" cy="3505200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/>
              <a:t>Inventors may request that the Univerity formally acknowledge that it has no rights in inventions made on the inventor’s own time</a:t>
            </a:r>
          </a:p>
          <a:p>
            <a:r>
              <a:rPr lang="en-US" sz="2800" smtClean="0"/>
              <a:t>Inventors share in the net income received from the university’s commercialization of inventions</a:t>
            </a:r>
          </a:p>
          <a:p>
            <a:r>
              <a:rPr lang="en-US" sz="2800" smtClean="0"/>
              <a:t>Inventors share equally unless they all agree in writing to a different distribution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8522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533400"/>
            <a:ext cx="8229600" cy="5592763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 algn="ctr">
              <a:buFont typeface="Arial" charset="0"/>
              <a:buNone/>
            </a:pPr>
            <a:r>
              <a:rPr lang="en-US" sz="9600" smtClean="0"/>
              <a:t>Questions?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0189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1676400" y="1371600"/>
            <a:ext cx="6400800" cy="762000"/>
          </a:xfrm>
          <a:prstGeom prst="rect">
            <a:avLst/>
          </a:prstGeom>
        </p:spPr>
        <p:txBody>
          <a:bodyPr anchor="t"/>
          <a:lstStyle/>
          <a:p>
            <a:r>
              <a:rPr lang="en-US" sz="4000" dirty="0">
                <a:latin typeface="Arial Black" panose="020B0A04020102020204" pitchFamily="34" charset="0"/>
              </a:rPr>
              <a:t>What is IP?</a:t>
            </a:r>
            <a:endParaRPr lang="en-US" sz="4000" b="1" dirty="0" smtClean="0">
              <a:latin typeface="Arial Black" panose="020B0A04020102020204" pitchFamily="34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2133600"/>
            <a:ext cx="7924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“Property” is not what you think it </a:t>
            </a:r>
            <a:r>
              <a:rPr lang="en-US" sz="2300" dirty="0" smtClean="0"/>
              <a:t>is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300" dirty="0" smtClean="0"/>
              <a:t>It </a:t>
            </a:r>
            <a:r>
              <a:rPr lang="en-US" sz="2300" dirty="0"/>
              <a:t>is a set of </a:t>
            </a:r>
            <a:r>
              <a:rPr lang="en-US" sz="2300" dirty="0" smtClean="0"/>
              <a:t>rights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300" dirty="0" smtClean="0"/>
              <a:t>The </a:t>
            </a:r>
            <a:r>
              <a:rPr lang="en-US" sz="2300" dirty="0"/>
              <a:t>most important right is the right to exclude </a:t>
            </a:r>
            <a:r>
              <a:rPr lang="en-US" sz="2300" dirty="0" smtClean="0"/>
              <a:t>others   </a:t>
            </a:r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IP is not like real </a:t>
            </a:r>
            <a:r>
              <a:rPr lang="en-US" sz="2300" dirty="0" smtClean="0"/>
              <a:t>property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300" dirty="0" smtClean="0"/>
              <a:t>More </a:t>
            </a:r>
            <a:r>
              <a:rPr lang="en-US" sz="2300" dirty="0"/>
              <a:t>than one person can use the same IP at the same </a:t>
            </a:r>
            <a:r>
              <a:rPr lang="en-US" sz="2300" dirty="0" smtClean="0"/>
              <a:t>time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300" dirty="0" smtClean="0"/>
              <a:t>Sharing </a:t>
            </a:r>
            <a:r>
              <a:rPr lang="en-US" sz="2300" dirty="0"/>
              <a:t>it with others doesn’t restrict my right to use </a:t>
            </a:r>
            <a:r>
              <a:rPr lang="en-US" sz="2300" dirty="0" smtClean="0"/>
              <a:t>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 smtClean="0"/>
              <a:t>Having </a:t>
            </a:r>
            <a:r>
              <a:rPr lang="en-US" sz="2300" dirty="0"/>
              <a:t>IP Rights doesn’t mean you can use the IP yourself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524000"/>
            <a:ext cx="4419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Main Types of IP</a:t>
            </a:r>
          </a:p>
        </p:txBody>
      </p:sp>
      <p:sp>
        <p:nvSpPr>
          <p:cNvPr id="3" name="Rectangle 2"/>
          <p:cNvSpPr/>
          <p:nvPr/>
        </p:nvSpPr>
        <p:spPr>
          <a:xfrm>
            <a:off x="861644" y="2362200"/>
            <a:ext cx="7444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Trade Secrets – things you keep secret that give you a commercial </a:t>
            </a:r>
            <a:r>
              <a:rPr lang="en-US" sz="2800" dirty="0" smtClean="0"/>
              <a:t>advantage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Trademarks </a:t>
            </a:r>
            <a:r>
              <a:rPr lang="en-US" sz="2800" dirty="0"/>
              <a:t>– indicates sources of </a:t>
            </a:r>
            <a:r>
              <a:rPr lang="en-US" sz="2800" dirty="0" smtClean="0"/>
              <a:t>good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Copyrights </a:t>
            </a:r>
            <a:r>
              <a:rPr lang="en-US" sz="2800" dirty="0"/>
              <a:t>– protect your expression of </a:t>
            </a:r>
            <a:r>
              <a:rPr lang="en-US" sz="2800" dirty="0" smtClean="0"/>
              <a:t>ideas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Patents </a:t>
            </a:r>
            <a:r>
              <a:rPr lang="en-US" sz="2800" dirty="0"/>
              <a:t>– protect the practice of ideas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949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52400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Philosophical Basis for IP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86001"/>
            <a:ext cx="8229600" cy="3124200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Society is benefited by providing incentives for people to create new things 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Society benefits even more by eventually allowing everyone to use or copy the new idea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IP is a compromise, giving creators a monopoly for a certain period of time but eventually allowing the creation to lapse into the public domain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417638"/>
            <a:ext cx="8001000" cy="792162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z="3600" dirty="0" smtClean="0">
                <a:latin typeface="Arial Black" panose="020B0A04020102020204" pitchFamily="34" charset="0"/>
              </a:rPr>
              <a:t>Important Aspects of Patents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09800"/>
            <a:ext cx="8229600" cy="3916363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Patents are Granted by the Government</a:t>
            </a:r>
          </a:p>
          <a:p>
            <a:pPr lvl="1"/>
            <a:r>
              <a:rPr lang="en-US" sz="2400" dirty="0" smtClean="0"/>
              <a:t>Getting a patent in one country doesn’t give you patent rights in other countries</a:t>
            </a:r>
          </a:p>
          <a:p>
            <a:pPr lvl="1"/>
            <a:r>
              <a:rPr lang="en-US" sz="2400" dirty="0" smtClean="0"/>
              <a:t>Patents last for limited amounts of time, determined by the government</a:t>
            </a:r>
          </a:p>
          <a:p>
            <a:r>
              <a:rPr lang="en-US" sz="2800" dirty="0" smtClean="0"/>
              <a:t>Having a patent means you can exclude others from practicing your patent idea</a:t>
            </a:r>
          </a:p>
          <a:p>
            <a:pPr lvl="1"/>
            <a:r>
              <a:rPr lang="en-US" sz="2400" dirty="0" smtClean="0"/>
              <a:t>Does not mean you can use it yourself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211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1410922"/>
            <a:ext cx="8458200" cy="95127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z="3400" dirty="0" smtClean="0">
                <a:latin typeface="Arial Black" panose="020B0A04020102020204" pitchFamily="34" charset="0"/>
              </a:rPr>
              <a:t>Rights and Requirements for Patents</a:t>
            </a:r>
            <a:endParaRPr lang="en-US" sz="3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514599"/>
            <a:ext cx="8229600" cy="327660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patent lets you stop others from making, selling, using, and importing the covered invention</a:t>
            </a:r>
          </a:p>
          <a:p>
            <a:r>
              <a:rPr lang="en-US" dirty="0" smtClean="0"/>
              <a:t>To get a patent, your idea must be new, useful, and non-obvious</a:t>
            </a:r>
          </a:p>
          <a:p>
            <a:pPr lvl="1"/>
            <a:r>
              <a:rPr lang="en-US" dirty="0" smtClean="0"/>
              <a:t>Non-obvious to a person of ordinary skill in the relevant art</a:t>
            </a:r>
          </a:p>
          <a:p>
            <a:r>
              <a:rPr lang="en-US" dirty="0" smtClean="0"/>
              <a:t>Last 20 years from “priority date” (in US)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75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371600"/>
            <a:ext cx="8229600" cy="838200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mtClean="0">
                <a:latin typeface="Arial Black" panose="020B0A04020102020204" pitchFamily="34" charset="0"/>
              </a:rPr>
              <a:t>Parts of a Patent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133599"/>
            <a:ext cx="8229600" cy="3733801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smtClean="0"/>
              <a:t>First page information (inventor, owner, abstract, date filed, date issued, patent number)</a:t>
            </a:r>
          </a:p>
          <a:p>
            <a:r>
              <a:rPr lang="en-US" sz="3200" smtClean="0"/>
              <a:t>Drawings</a:t>
            </a:r>
          </a:p>
          <a:p>
            <a:r>
              <a:rPr lang="en-US" sz="3200" smtClean="0"/>
              <a:t>Disclosure (background, summary, detailed description, preferred embodiment)</a:t>
            </a:r>
          </a:p>
          <a:p>
            <a:r>
              <a:rPr lang="en-US" sz="3200" smtClean="0"/>
              <a:t>Claims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599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371600"/>
            <a:ext cx="8229600" cy="762000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z="3600" smtClean="0">
                <a:latin typeface="Arial Black" panose="020B0A04020102020204" pitchFamily="34" charset="0"/>
              </a:rPr>
              <a:t>Harsh Realities of Patent Law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81201"/>
            <a:ext cx="8229600" cy="3886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Patents are expensive (about $20,000 in US)</a:t>
            </a:r>
          </a:p>
          <a:p>
            <a:r>
              <a:rPr lang="en-US" dirty="0" smtClean="0"/>
              <a:t>Patents take a long time to issue (about 3 years in the US)</a:t>
            </a:r>
          </a:p>
          <a:p>
            <a:r>
              <a:rPr lang="en-US" dirty="0" smtClean="0"/>
              <a:t>It is VERY easy to lose your rights to a patent</a:t>
            </a:r>
          </a:p>
          <a:p>
            <a:r>
              <a:rPr lang="en-US" dirty="0" smtClean="0"/>
              <a:t>Enforcement is horrendously expensive (between $5 million and $15 million for each side in a patent dispute, on average)</a:t>
            </a:r>
          </a:p>
        </p:txBody>
      </p:sp>
    </p:spTree>
    <p:extLst>
      <p:ext uri="{BB962C8B-B14F-4D97-AF65-F5344CB8AC3E}">
        <p14:creationId xmlns:p14="http://schemas.microsoft.com/office/powerpoint/2010/main" val="3754697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4269" y="1417638"/>
            <a:ext cx="8229600" cy="868362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smtClean="0">
                <a:latin typeface="Arial Black" panose="020B0A04020102020204" pitchFamily="34" charset="0"/>
              </a:rPr>
              <a:t>Apple v Samsung</a:t>
            </a: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4" name="Picture 3" descr="app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23946" y="2277208"/>
            <a:ext cx="4648200" cy="313007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268417"/>
            <a:ext cx="3200400" cy="3124200"/>
          </a:xfrm>
          <a:prstGeom prst="rect">
            <a:avLst/>
          </a:prstGeom>
        </p:spPr>
        <p:txBody>
          <a:bodyPr>
            <a:normAutofit/>
          </a:bodyPr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Currently involved in over 50 patent lawsuits around the world.</a:t>
            </a:r>
          </a:p>
          <a:p>
            <a:r>
              <a:rPr lang="en-US" sz="2000" smtClean="0"/>
              <a:t>Apple won the latest suit and was awarded </a:t>
            </a:r>
            <a:r>
              <a:rPr lang="en-US" sz="2000" u="sng" smtClean="0"/>
              <a:t>$1 billion </a:t>
            </a:r>
            <a:r>
              <a:rPr lang="en-US" sz="2000" smtClean="0"/>
              <a:t>in damages.</a:t>
            </a:r>
          </a:p>
          <a:p>
            <a:r>
              <a:rPr lang="en-US" sz="2000" smtClean="0"/>
              <a:t>Samsung is ready for a fight as they hold the most LTE related patents.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5576269"/>
      </p:ext>
    </p:extLst>
  </p:cSld>
  <p:clrMapOvr>
    <a:masterClrMapping/>
  </p:clrMapOvr>
</p:sld>
</file>

<file path=ppt/theme/theme1.xml><?xml version="1.0" encoding="utf-8"?>
<a:theme xmlns:a="http://schemas.openxmlformats.org/drawingml/2006/main" name="UNCCharlotte_template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UNCCharlotte_template05</Template>
  <TotalTime>47</TotalTime>
  <Words>795</Words>
  <Application>Microsoft Office PowerPoint</Application>
  <PresentationFormat>On-screen Show (4:3)</PresentationFormat>
  <Paragraphs>85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UNCCharlotte_template05</vt:lpstr>
      <vt:lpstr>What Researchers Need to Know about Patents  Carl P. B. Mahler, II Executive Director, Office of Technology Transfer  </vt:lpstr>
      <vt:lpstr>What is IP?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Researchers Need to Know about Patents  Carl P. B. Mahler, II Executive Director, Office of Technology Transfer</dc:title>
  <dc:creator>Mahler II, Carl</dc:creator>
  <cp:lastModifiedBy>Mahler II, Carl</cp:lastModifiedBy>
  <cp:revision>5</cp:revision>
  <cp:lastPrinted>2008-09-25T18:36:16Z</cp:lastPrinted>
  <dcterms:created xsi:type="dcterms:W3CDTF">2013-10-29T15:21:13Z</dcterms:created>
  <dcterms:modified xsi:type="dcterms:W3CDTF">2013-10-29T16:08:50Z</dcterms:modified>
</cp:coreProperties>
</file>