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0"/>
  </p:notesMasterIdLst>
  <p:handoutMasterIdLst>
    <p:handoutMasterId r:id="rId21"/>
  </p:handoutMasterIdLst>
  <p:sldIdLst>
    <p:sldId id="276" r:id="rId2"/>
    <p:sldId id="302" r:id="rId3"/>
    <p:sldId id="296" r:id="rId4"/>
    <p:sldId id="317" r:id="rId5"/>
    <p:sldId id="303" r:id="rId6"/>
    <p:sldId id="305" r:id="rId7"/>
    <p:sldId id="306" r:id="rId8"/>
    <p:sldId id="315" r:id="rId9"/>
    <p:sldId id="304" r:id="rId10"/>
    <p:sldId id="307" r:id="rId11"/>
    <p:sldId id="308" r:id="rId12"/>
    <p:sldId id="313" r:id="rId13"/>
    <p:sldId id="309" r:id="rId14"/>
    <p:sldId id="314" r:id="rId15"/>
    <p:sldId id="310" r:id="rId16"/>
    <p:sldId id="311" r:id="rId17"/>
    <p:sldId id="312" r:id="rId18"/>
    <p:sldId id="31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5530" autoAdjust="0"/>
  </p:normalViewPr>
  <p:slideViewPr>
    <p:cSldViewPr>
      <p:cViewPr varScale="1">
        <p:scale>
          <a:sx n="88" d="100"/>
          <a:sy n="88" d="100"/>
        </p:scale>
        <p:origin x="108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10/13/2014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p14="http://schemas.microsoft.com/office/powerpoint/2010/main" val="211765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10/13/2014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p14="http://schemas.microsoft.com/office/powerpoint/2010/main" val="19669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4" descr="UNCC_Logo_whiteTPBG"/>
          <p:cNvPicPr>
            <a:picLocks noChangeAspect="1" noChangeArrowheads="1"/>
          </p:cNvPicPr>
          <p:nvPr/>
        </p:nvPicPr>
        <p:blipFill>
          <a:blip r:embed="rId3"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6" name="Picture 4" descr="UNCC_Logo_whiteTPBG"/>
          <p:cNvPicPr>
            <a:picLocks noChangeAspect="1" noChangeArrowheads="1"/>
          </p:cNvPicPr>
          <p:nvPr/>
        </p:nvPicPr>
        <p:blipFill>
          <a:blip r:embed="rId4"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mailto:sarah.edwards@uncc.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legal.uncc.edu/legal-topics/contracts/contract-checklist"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5595378"/>
          </a:xfrm>
        </p:spPr>
        <p:txBody>
          <a:bodyPr/>
          <a:lstStyle/>
          <a:p>
            <a:pPr algn="ctr"/>
            <a:r>
              <a:rPr lang="en-US" dirty="0" smtClean="0"/>
              <a:t/>
            </a:r>
            <a:br>
              <a:rPr lang="en-US" dirty="0" smtClean="0"/>
            </a:br>
            <a:r>
              <a:rPr lang="en-US" sz="5400" dirty="0" smtClean="0">
                <a:effectLst/>
                <a:latin typeface="Georgia" panose="02040502050405020303" pitchFamily="18" charset="0"/>
              </a:rPr>
              <a:t>The Contract Checklist: </a:t>
            </a:r>
            <a:br>
              <a:rPr lang="en-US" sz="5400" dirty="0" smtClean="0">
                <a:effectLst/>
                <a:latin typeface="Georgia" panose="02040502050405020303" pitchFamily="18" charset="0"/>
              </a:rPr>
            </a:br>
            <a:r>
              <a:rPr lang="en-US" sz="5400" dirty="0" smtClean="0">
                <a:effectLst/>
                <a:latin typeface="Georgia" panose="02040502050405020303" pitchFamily="18" charset="0"/>
              </a:rPr>
              <a:t>It Really Is Your Friend!</a:t>
            </a:r>
            <a:r>
              <a:rPr lang="en-US" sz="4000" dirty="0" smtClean="0">
                <a:effectLst/>
                <a:latin typeface="+mn-lt"/>
              </a:rPr>
              <a:t/>
            </a:r>
            <a:br>
              <a:rPr lang="en-US" sz="4000" dirty="0" smtClean="0">
                <a:effectLst/>
                <a:latin typeface="+mn-lt"/>
              </a:rPr>
            </a:br>
            <a:r>
              <a:rPr lang="en-US" sz="4000" dirty="0" smtClean="0">
                <a:effectLst/>
                <a:latin typeface="+mn-lt"/>
              </a:rPr>
              <a:t/>
            </a:r>
            <a:br>
              <a:rPr lang="en-US" sz="4000" dirty="0" smtClean="0">
                <a:effectLst/>
                <a:latin typeface="+mn-lt"/>
              </a:rPr>
            </a:br>
            <a:r>
              <a:rPr lang="en-US" sz="2800" dirty="0">
                <a:effectLst/>
                <a:latin typeface="+mn-lt"/>
              </a:rPr>
              <a:t/>
            </a:r>
            <a:br>
              <a:rPr lang="en-US" sz="2800" dirty="0">
                <a:effectLst/>
                <a:latin typeface="+mn-lt"/>
              </a:rPr>
            </a:br>
            <a:r>
              <a:rPr lang="en-US" sz="2800" dirty="0">
                <a:effectLst/>
                <a:latin typeface="Georgia" panose="02040502050405020303" pitchFamily="18" charset="0"/>
              </a:rPr>
              <a:t>October 16, </a:t>
            </a:r>
            <a:r>
              <a:rPr lang="en-US" sz="2800" dirty="0" smtClean="0">
                <a:effectLst/>
                <a:latin typeface="Georgia" panose="02040502050405020303" pitchFamily="18" charset="0"/>
              </a:rPr>
              <a:t>2014</a:t>
            </a:r>
            <a:br>
              <a:rPr lang="en-US" sz="2800" dirty="0" smtClean="0">
                <a:effectLst/>
                <a:latin typeface="Georgia" panose="02040502050405020303" pitchFamily="18" charset="0"/>
              </a:rPr>
            </a:br>
            <a:r>
              <a:rPr lang="en-US" sz="2800" dirty="0">
                <a:effectLst/>
                <a:latin typeface="Georgia" panose="02040502050405020303" pitchFamily="18" charset="0"/>
              </a:rPr>
              <a:t/>
            </a:r>
            <a:br>
              <a:rPr lang="en-US" sz="2800" dirty="0">
                <a:effectLst/>
                <a:latin typeface="Georgia" panose="02040502050405020303" pitchFamily="18" charset="0"/>
              </a:rPr>
            </a:b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smtClean="0">
                <a:effectLst/>
                <a:latin typeface="Georgia" panose="02040502050405020303" pitchFamily="18" charset="0"/>
              </a:rPr>
              <a:t>Sarah O. Edwards</a:t>
            </a:r>
            <a:br>
              <a:rPr lang="en-US" sz="2800" dirty="0" smtClean="0">
                <a:effectLst/>
                <a:latin typeface="Georgia" panose="02040502050405020303" pitchFamily="18" charset="0"/>
              </a:rPr>
            </a:br>
            <a:r>
              <a:rPr lang="en-US" sz="2800" dirty="0" smtClean="0">
                <a:effectLst/>
                <a:latin typeface="Georgia" panose="02040502050405020303" pitchFamily="18" charset="0"/>
              </a:rPr>
              <a:t>Assistant General Counsel</a:t>
            </a:r>
            <a:br>
              <a:rPr lang="en-US" sz="2800" dirty="0" smtClean="0">
                <a:effectLst/>
                <a:latin typeface="Georgia" panose="02040502050405020303" pitchFamily="18" charset="0"/>
              </a:rPr>
            </a:br>
            <a:endParaRPr lang="en-US" sz="4000" dirty="0">
              <a:effectLst/>
              <a:latin typeface="Georgia" panose="02040502050405020303"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63016"/>
            <a:ext cx="8382000" cy="4099584"/>
          </a:xfrm>
        </p:spPr>
        <p:txBody>
          <a:bodyPr/>
          <a:lstStyle/>
          <a:p>
            <a:r>
              <a:rPr lang="en-US" dirty="0" smtClean="0">
                <a:latin typeface="Georgia" pitchFamily="18" charset="0"/>
              </a:rPr>
              <a:t>Arbitration</a:t>
            </a:r>
          </a:p>
          <a:p>
            <a:pPr lvl="1"/>
            <a:r>
              <a:rPr lang="en-US" dirty="0" smtClean="0">
                <a:latin typeface="Georgia" pitchFamily="18" charset="0"/>
              </a:rPr>
              <a:t>cannot be binding!</a:t>
            </a:r>
          </a:p>
          <a:p>
            <a:endParaRPr lang="en-US" dirty="0" smtClean="0">
              <a:latin typeface="Georgia" pitchFamily="18" charset="0"/>
            </a:endParaRPr>
          </a:p>
          <a:p>
            <a:r>
              <a:rPr lang="en-US" dirty="0" smtClean="0">
                <a:latin typeface="Georgia" pitchFamily="18" charset="0"/>
              </a:rPr>
              <a:t>Personal liability for signer (“guarantee”)</a:t>
            </a:r>
          </a:p>
          <a:p>
            <a:pPr lvl="1"/>
            <a:endParaRPr lang="en-US" dirty="0" smtClean="0">
              <a:latin typeface="Georgia" pitchFamily="18" charset="0"/>
            </a:endParaRPr>
          </a:p>
          <a:p>
            <a:r>
              <a:rPr lang="en-US" dirty="0" smtClean="0">
                <a:latin typeface="Georgia" pitchFamily="18" charset="0"/>
              </a:rPr>
              <a:t>Non-compete clause</a:t>
            </a:r>
          </a:p>
          <a:p>
            <a:endParaRPr lang="en-US" dirty="0" smtClean="0">
              <a:latin typeface="Georgia" pitchFamily="18" charset="0"/>
            </a:endParaRPr>
          </a:p>
          <a:p>
            <a:r>
              <a:rPr lang="en-US" dirty="0" smtClean="0">
                <a:latin typeface="Georgia" pitchFamily="18" charset="0"/>
              </a:rPr>
              <a:t>No-hire clause</a:t>
            </a:r>
          </a:p>
        </p:txBody>
      </p:sp>
      <p:sp>
        <p:nvSpPr>
          <p:cNvPr id="4" name="Title 1"/>
          <p:cNvSpPr>
            <a:spLocks noGrp="1"/>
          </p:cNvSpPr>
          <p:nvPr>
            <p:ph type="title"/>
          </p:nvPr>
        </p:nvSpPr>
        <p:spPr/>
        <p:txBody>
          <a:bodyPr/>
          <a:lstStyle/>
          <a:p>
            <a:r>
              <a:rPr lang="en-US" dirty="0" smtClean="0">
                <a:latin typeface="Georgia" pitchFamily="18" charset="0"/>
              </a:rPr>
              <a:t>Deal breakers</a:t>
            </a:r>
            <a:endParaRPr lang="en-US" dirty="0">
              <a:latin typeface="Georgia" pitchFamily="18"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63016"/>
            <a:ext cx="8382000" cy="4099584"/>
          </a:xfrm>
        </p:spPr>
        <p:txBody>
          <a:bodyPr/>
          <a:lstStyle/>
          <a:p>
            <a:r>
              <a:rPr lang="en-US" dirty="0" smtClean="0">
                <a:latin typeface="Georgia" pitchFamily="18" charset="0"/>
              </a:rPr>
              <a:t>Shorten statute of limitations</a:t>
            </a:r>
          </a:p>
          <a:p>
            <a:pPr lvl="1"/>
            <a:r>
              <a:rPr lang="en-US" i="1" dirty="0" smtClean="0">
                <a:latin typeface="Georgia" pitchFamily="18" charset="0"/>
              </a:rPr>
              <a:t>e.g.</a:t>
            </a:r>
            <a:r>
              <a:rPr lang="en-US" dirty="0" smtClean="0">
                <a:latin typeface="Georgia" pitchFamily="18" charset="0"/>
              </a:rPr>
              <a:t> must bring claim within 6 months</a:t>
            </a:r>
          </a:p>
          <a:p>
            <a:endParaRPr lang="en-US" sz="2800" dirty="0" smtClean="0">
              <a:latin typeface="Georgia" pitchFamily="18" charset="0"/>
            </a:endParaRPr>
          </a:p>
          <a:p>
            <a:r>
              <a:rPr lang="en-US" dirty="0" smtClean="0">
                <a:latin typeface="Georgia" pitchFamily="18" charset="0"/>
              </a:rPr>
              <a:t>Injunctive relief (irreparable harm)</a:t>
            </a:r>
          </a:p>
          <a:p>
            <a:endParaRPr lang="en-US" dirty="0" smtClean="0">
              <a:latin typeface="Georgia" pitchFamily="18" charset="0"/>
            </a:endParaRPr>
          </a:p>
          <a:p>
            <a:r>
              <a:rPr lang="en-US" dirty="0" smtClean="0">
                <a:latin typeface="Georgia" pitchFamily="18" charset="0"/>
              </a:rPr>
              <a:t>Liquidated damages/cancellation fees</a:t>
            </a:r>
          </a:p>
          <a:p>
            <a:endParaRPr lang="en-US" dirty="0" smtClean="0">
              <a:latin typeface="Georgia" pitchFamily="18" charset="0"/>
            </a:endParaRPr>
          </a:p>
          <a:p>
            <a:r>
              <a:rPr lang="en-US" dirty="0" smtClean="0">
                <a:latin typeface="Georgia" pitchFamily="18" charset="0"/>
              </a:rPr>
              <a:t>Limit other party’s liability</a:t>
            </a:r>
            <a:endParaRPr lang="en-US" dirty="0">
              <a:latin typeface="Georgia" pitchFamily="18" charset="0"/>
            </a:endParaRPr>
          </a:p>
        </p:txBody>
      </p:sp>
      <p:sp>
        <p:nvSpPr>
          <p:cNvPr id="4" name="Title 1"/>
          <p:cNvSpPr>
            <a:spLocks noGrp="1"/>
          </p:cNvSpPr>
          <p:nvPr>
            <p:ph type="title"/>
          </p:nvPr>
        </p:nvSpPr>
        <p:spPr/>
        <p:txBody>
          <a:bodyPr/>
          <a:lstStyle/>
          <a:p>
            <a:r>
              <a:rPr lang="en-US" dirty="0" smtClean="0">
                <a:latin typeface="Georgia" pitchFamily="18" charset="0"/>
              </a:rPr>
              <a:t>Risky clauses</a:t>
            </a:r>
            <a:endParaRPr lang="en-US" dirty="0">
              <a:latin typeface="Georgia" pitchFamily="18" charset="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Example</a:t>
            </a:r>
            <a:endParaRPr lang="en-US" dirty="0">
              <a:latin typeface="Georgia" pitchFamily="18" charset="0"/>
            </a:endParaRPr>
          </a:p>
        </p:txBody>
      </p:sp>
      <p:sp>
        <p:nvSpPr>
          <p:cNvPr id="3" name="Content Placeholder 2"/>
          <p:cNvSpPr>
            <a:spLocks noGrp="1"/>
          </p:cNvSpPr>
          <p:nvPr>
            <p:ph idx="1"/>
          </p:nvPr>
        </p:nvSpPr>
        <p:spPr>
          <a:xfrm>
            <a:off x="381000" y="1266885"/>
            <a:ext cx="8382000" cy="4524315"/>
          </a:xfrm>
        </p:spPr>
        <p:txBody>
          <a:bodyPr/>
          <a:lstStyle/>
          <a:p>
            <a:r>
              <a:rPr lang="en-US" sz="2800" i="1" dirty="0" smtClean="0">
                <a:latin typeface="Georgia" pitchFamily="18" charset="0"/>
              </a:rPr>
              <a:t>Scenario: </a:t>
            </a:r>
            <a:r>
              <a:rPr lang="en-US" sz="2800" dirty="0" smtClean="0">
                <a:latin typeface="Georgia" pitchFamily="18" charset="0"/>
              </a:rPr>
              <a:t>Your unit contracts with Vendor to purchase a Do-It-All Machine for $50,000. Contract limits Vendor’s liability to the cost of the Machine.  Machine indeed “does it all,” but it also causes $100,000 in damages to the Machine Room.</a:t>
            </a:r>
          </a:p>
          <a:p>
            <a:endParaRPr lang="en-US" sz="2800" dirty="0" smtClean="0">
              <a:latin typeface="Georgia" pitchFamily="18" charset="0"/>
            </a:endParaRPr>
          </a:p>
          <a:p>
            <a:r>
              <a:rPr lang="en-US" sz="2800" i="1" dirty="0" smtClean="0">
                <a:latin typeface="Georgia" pitchFamily="18" charset="0"/>
              </a:rPr>
              <a:t>Result: </a:t>
            </a:r>
            <a:r>
              <a:rPr lang="en-US" sz="2800" dirty="0" smtClean="0">
                <a:latin typeface="Georgia" pitchFamily="18" charset="0"/>
              </a:rPr>
              <a:t>Vendor invokes limitation of liability clause and pays only $50,000; your unit is responsible for the remaining $50,000 to repair the damage.</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5096780"/>
          </a:xfrm>
        </p:spPr>
        <p:txBody>
          <a:bodyPr/>
          <a:lstStyle/>
          <a:p>
            <a:r>
              <a:rPr lang="en-US" dirty="0" smtClean="0">
                <a:latin typeface="Georgia" pitchFamily="18" charset="0"/>
              </a:rPr>
              <a:t>Waiver of trial by jury (G.S. § 22B-10)</a:t>
            </a:r>
          </a:p>
          <a:p>
            <a:endParaRPr lang="en-US" dirty="0" smtClean="0">
              <a:latin typeface="Georgia" pitchFamily="18" charset="0"/>
            </a:endParaRPr>
          </a:p>
          <a:p>
            <a:r>
              <a:rPr lang="en-US" dirty="0" smtClean="0">
                <a:latin typeface="Georgia" pitchFamily="18" charset="0"/>
              </a:rPr>
              <a:t>Confidentiality</a:t>
            </a:r>
          </a:p>
          <a:p>
            <a:pPr lvl="1"/>
            <a:r>
              <a:rPr lang="en-US" dirty="0" smtClean="0">
                <a:latin typeface="Georgia" pitchFamily="18" charset="0"/>
              </a:rPr>
              <a:t>Need to refer to NC Public Records Act (G.S. § 132-1, </a:t>
            </a:r>
            <a:r>
              <a:rPr lang="en-US" i="1" dirty="0" smtClean="0">
                <a:latin typeface="Georgia" pitchFamily="18" charset="0"/>
              </a:rPr>
              <a:t>et seq.</a:t>
            </a:r>
            <a:r>
              <a:rPr lang="en-US" dirty="0" smtClean="0">
                <a:latin typeface="Georgia" pitchFamily="18" charset="0"/>
              </a:rPr>
              <a:t>)</a:t>
            </a:r>
          </a:p>
          <a:p>
            <a:endParaRPr lang="en-US" dirty="0" smtClean="0">
              <a:latin typeface="Georgia" pitchFamily="18" charset="0"/>
            </a:endParaRPr>
          </a:p>
          <a:p>
            <a:r>
              <a:rPr lang="en-US" dirty="0" smtClean="0">
                <a:latin typeface="Georgia" pitchFamily="18" charset="0"/>
              </a:rPr>
              <a:t>Use of University name/logo/trademark</a:t>
            </a:r>
          </a:p>
          <a:p>
            <a:endParaRPr lang="en-US" dirty="0" smtClean="0">
              <a:latin typeface="Georgia" pitchFamily="18" charset="0"/>
            </a:endParaRPr>
          </a:p>
          <a:p>
            <a:r>
              <a:rPr lang="en-US" dirty="0" smtClean="0">
                <a:latin typeface="Georgia" pitchFamily="18" charset="0"/>
              </a:rPr>
              <a:t>Best efforts/warranty</a:t>
            </a:r>
          </a:p>
          <a:p>
            <a:endParaRPr lang="en-US" dirty="0" smtClean="0"/>
          </a:p>
        </p:txBody>
      </p:sp>
      <p:sp>
        <p:nvSpPr>
          <p:cNvPr id="4" name="Title 1"/>
          <p:cNvSpPr>
            <a:spLocks noGrp="1"/>
          </p:cNvSpPr>
          <p:nvPr>
            <p:ph type="title"/>
          </p:nvPr>
        </p:nvSpPr>
        <p:spPr/>
        <p:txBody>
          <a:bodyPr/>
          <a:lstStyle/>
          <a:p>
            <a:r>
              <a:rPr lang="en-US" dirty="0" smtClean="0">
                <a:latin typeface="Georgia" pitchFamily="18" charset="0"/>
              </a:rPr>
              <a:t>Risky clauses</a:t>
            </a:r>
            <a:endParaRPr lang="en-US" dirty="0">
              <a:latin typeface="Georgia" pitchFamily="18"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Contract advisory</a:t>
            </a:r>
            <a:endParaRPr lang="en-US" dirty="0">
              <a:latin typeface="Georgia" pitchFamily="18" charset="0"/>
            </a:endParaRPr>
          </a:p>
        </p:txBody>
      </p:sp>
      <p:sp>
        <p:nvSpPr>
          <p:cNvPr id="5" name="Content Placeholder 4"/>
          <p:cNvSpPr>
            <a:spLocks noGrp="1"/>
          </p:cNvSpPr>
          <p:nvPr>
            <p:ph idx="1"/>
          </p:nvPr>
        </p:nvSpPr>
        <p:spPr>
          <a:xfrm>
            <a:off x="381000" y="1412875"/>
            <a:ext cx="8382000" cy="4001095"/>
          </a:xfrm>
        </p:spPr>
        <p:txBody>
          <a:bodyPr/>
          <a:lstStyle/>
          <a:p>
            <a:r>
              <a:rPr lang="en-US" dirty="0" smtClean="0">
                <a:latin typeface="Georgia" pitchFamily="18" charset="0"/>
              </a:rPr>
              <a:t>For risky terms</a:t>
            </a:r>
          </a:p>
          <a:p>
            <a:endParaRPr lang="en-US" dirty="0" smtClean="0">
              <a:latin typeface="Georgia" pitchFamily="18" charset="0"/>
            </a:endParaRPr>
          </a:p>
          <a:p>
            <a:r>
              <a:rPr lang="en-US" dirty="0" smtClean="0">
                <a:latin typeface="Georgia" pitchFamily="18" charset="0"/>
              </a:rPr>
              <a:t>Notifies decision-maker that:</a:t>
            </a:r>
          </a:p>
          <a:p>
            <a:pPr lvl="1"/>
            <a:r>
              <a:rPr lang="en-US" dirty="0" smtClean="0">
                <a:latin typeface="Georgia" pitchFamily="18" charset="0"/>
              </a:rPr>
              <a:t>Legal advises against clause</a:t>
            </a:r>
          </a:p>
          <a:p>
            <a:pPr lvl="1"/>
            <a:r>
              <a:rPr lang="en-US" dirty="0" smtClean="0">
                <a:latin typeface="Georgia" pitchFamily="18" charset="0"/>
              </a:rPr>
              <a:t>Losses will be paid from signing unit’s budget</a:t>
            </a:r>
          </a:p>
          <a:p>
            <a:endParaRPr lang="en-US" dirty="0" smtClean="0">
              <a:latin typeface="Georgia" pitchFamily="18" charset="0"/>
            </a:endParaRPr>
          </a:p>
          <a:p>
            <a:r>
              <a:rPr lang="en-US" dirty="0" smtClean="0">
                <a:latin typeface="Georgia" pitchFamily="18" charset="0"/>
              </a:rPr>
              <a:t>Keep contract advisory on file with contract (internal; doesn’t go to other party)</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Data/information</a:t>
            </a:r>
            <a:endParaRPr lang="en-US" dirty="0">
              <a:latin typeface="Georgia" pitchFamily="18" charset="0"/>
            </a:endParaRPr>
          </a:p>
        </p:txBody>
      </p:sp>
      <p:sp>
        <p:nvSpPr>
          <p:cNvPr id="3" name="Content Placeholder 2"/>
          <p:cNvSpPr>
            <a:spLocks noGrp="1"/>
          </p:cNvSpPr>
          <p:nvPr>
            <p:ph idx="1"/>
          </p:nvPr>
        </p:nvSpPr>
        <p:spPr>
          <a:xfrm>
            <a:off x="381000" y="1412875"/>
            <a:ext cx="8382000" cy="3557897"/>
          </a:xfrm>
        </p:spPr>
        <p:txBody>
          <a:bodyPr/>
          <a:lstStyle/>
          <a:p>
            <a:r>
              <a:rPr lang="en-US" dirty="0" smtClean="0">
                <a:latin typeface="Georgia" pitchFamily="18" charset="0"/>
              </a:rPr>
              <a:t>Personal identifiers</a:t>
            </a:r>
          </a:p>
          <a:p>
            <a:pPr lvl="1"/>
            <a:r>
              <a:rPr lang="en-US" dirty="0" smtClean="0">
                <a:latin typeface="Georgia" pitchFamily="18" charset="0"/>
              </a:rPr>
              <a:t>G.S. </a:t>
            </a:r>
            <a:r>
              <a:rPr lang="en-US" dirty="0" smtClean="0">
                <a:latin typeface="Georgia" pitchFamily="18" charset="0"/>
                <a:cs typeface="Calibri"/>
              </a:rPr>
              <a:t>§ 132-1.10 &amp; § 14-113.20(b)</a:t>
            </a:r>
          </a:p>
          <a:p>
            <a:pPr lvl="1"/>
            <a:r>
              <a:rPr lang="en-US" dirty="0" smtClean="0">
                <a:latin typeface="Georgia" pitchFamily="18" charset="0"/>
                <a:cs typeface="Calibri"/>
              </a:rPr>
              <a:t>FERPA/HIPAA</a:t>
            </a:r>
            <a:endParaRPr lang="en-US" dirty="0" smtClean="0">
              <a:latin typeface="Georgia" pitchFamily="18" charset="0"/>
            </a:endParaRPr>
          </a:p>
          <a:p>
            <a:endParaRPr lang="en-US" dirty="0" smtClean="0">
              <a:latin typeface="Georgia" pitchFamily="18" charset="0"/>
            </a:endParaRPr>
          </a:p>
          <a:p>
            <a:r>
              <a:rPr lang="en-US" dirty="0" smtClean="0">
                <a:latin typeface="Georgia" pitchFamily="18" charset="0"/>
              </a:rPr>
              <a:t>Accessible for public records requests?</a:t>
            </a:r>
          </a:p>
          <a:p>
            <a:endParaRPr lang="en-US" dirty="0" smtClean="0">
              <a:latin typeface="Georgia" pitchFamily="18" charset="0"/>
            </a:endParaRPr>
          </a:p>
          <a:p>
            <a:r>
              <a:rPr lang="en-US" dirty="0" smtClean="0">
                <a:latin typeface="Georgia" pitchFamily="18" charset="0"/>
              </a:rPr>
              <a:t>Kept secure (physical and/or electronic) ?</a:t>
            </a:r>
            <a:endParaRPr lang="en-US" dirty="0">
              <a:latin typeface="Georgia" pitchFamily="18"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Recent additions</a:t>
            </a:r>
            <a:endParaRPr lang="en-US" dirty="0">
              <a:latin typeface="Georgia" pitchFamily="18" charset="0"/>
            </a:endParaRPr>
          </a:p>
        </p:txBody>
      </p:sp>
      <p:sp>
        <p:nvSpPr>
          <p:cNvPr id="3" name="Content Placeholder 2"/>
          <p:cNvSpPr>
            <a:spLocks noGrp="1"/>
          </p:cNvSpPr>
          <p:nvPr>
            <p:ph idx="1"/>
          </p:nvPr>
        </p:nvSpPr>
        <p:spPr>
          <a:xfrm>
            <a:off x="381000" y="1412875"/>
            <a:ext cx="8382000" cy="4573560"/>
          </a:xfrm>
        </p:spPr>
        <p:txBody>
          <a:bodyPr/>
          <a:lstStyle/>
          <a:p>
            <a:r>
              <a:rPr lang="en-US" dirty="0" smtClean="0">
                <a:latin typeface="Georgia" pitchFamily="18" charset="0"/>
              </a:rPr>
              <a:t>E-Verify provision (G.S. § 143-48.5)</a:t>
            </a:r>
          </a:p>
          <a:p>
            <a:pPr lvl="1"/>
            <a:r>
              <a:rPr lang="en-US" dirty="0" smtClean="0">
                <a:latin typeface="Georgia" pitchFamily="18" charset="0"/>
              </a:rPr>
              <a:t>purchasing contracts</a:t>
            </a:r>
          </a:p>
          <a:p>
            <a:endParaRPr lang="en-US" dirty="0" smtClean="0">
              <a:latin typeface="Georgia" pitchFamily="18" charset="0"/>
            </a:endParaRPr>
          </a:p>
          <a:p>
            <a:r>
              <a:rPr lang="en-US" dirty="0" smtClean="0">
                <a:latin typeface="Georgia" pitchFamily="18" charset="0"/>
              </a:rPr>
              <a:t>Equal opportunity clause</a:t>
            </a:r>
          </a:p>
          <a:p>
            <a:pPr lvl="1"/>
            <a:r>
              <a:rPr lang="en-US" dirty="0" smtClean="0">
                <a:latin typeface="Georgia" pitchFamily="18" charset="0"/>
              </a:rPr>
              <a:t>added veteran and disability language</a:t>
            </a:r>
          </a:p>
          <a:p>
            <a:endParaRPr lang="en-US" dirty="0" smtClean="0">
              <a:latin typeface="Georgia" pitchFamily="18" charset="0"/>
            </a:endParaRPr>
          </a:p>
          <a:p>
            <a:r>
              <a:rPr lang="en-US" dirty="0" smtClean="0">
                <a:latin typeface="Georgia" pitchFamily="18" charset="0"/>
              </a:rPr>
              <a:t>Business Associate Agreements</a:t>
            </a:r>
          </a:p>
          <a:p>
            <a:pPr lvl="1"/>
            <a:r>
              <a:rPr lang="en-US" dirty="0" smtClean="0">
                <a:latin typeface="Georgia" pitchFamily="18" charset="0"/>
              </a:rPr>
              <a:t>generally, we don’t sign these (few exceptions)</a:t>
            </a:r>
          </a:p>
          <a:p>
            <a:pPr lvl="1"/>
            <a:endParaRPr lang="en-US" dirty="0" smtClean="0">
              <a:latin typeface="Georgia" pitchFamily="18"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Final thoughts</a:t>
            </a:r>
            <a:endParaRPr lang="en-US" dirty="0">
              <a:latin typeface="Georgia" pitchFamily="18" charset="0"/>
            </a:endParaRPr>
          </a:p>
        </p:txBody>
      </p:sp>
      <p:sp>
        <p:nvSpPr>
          <p:cNvPr id="4" name="Content Placeholder 2"/>
          <p:cNvSpPr txBox="1">
            <a:spLocks/>
          </p:cNvSpPr>
          <p:nvPr/>
        </p:nvSpPr>
        <p:spPr>
          <a:xfrm>
            <a:off x="381000" y="1378529"/>
            <a:ext cx="8382000" cy="4641271"/>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rPr>
              <a:t>Using University templates</a:t>
            </a:r>
            <a:r>
              <a:rPr kumimoji="0" lang="en-US" sz="3200" b="0" i="0" u="none" strike="noStrike" kern="1200" cap="none" spc="0" normalizeH="0" noProof="0" dirty="0" smtClean="0">
                <a:ln>
                  <a:noFill/>
                </a:ln>
                <a:solidFill>
                  <a:schemeClr val="tx1"/>
                </a:solidFill>
                <a:effectLst/>
                <a:uLnTx/>
                <a:uFillTx/>
                <a:latin typeface="Georgia" pitchFamily="18" charset="0"/>
                <a:ea typeface="+mn-ea"/>
                <a:cs typeface="+mn-cs"/>
              </a:rPr>
              <a:t> can save time</a:t>
            </a:r>
            <a:endPar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lang="en-US" sz="3200" dirty="0" smtClean="0">
              <a:latin typeface="Georgia" pitchFamily="18" charset="0"/>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rPr>
              <a:t>Legal Affairs is </a:t>
            </a:r>
            <a:r>
              <a:rPr lang="en-US" sz="3200" dirty="0" smtClean="0">
                <a:latin typeface="Georgia" pitchFamily="18" charset="0"/>
              </a:rPr>
              <a:t>always available!</a:t>
            </a:r>
          </a:p>
          <a:p>
            <a:pPr marL="914400" marR="0" lvl="1" indent="-396875" algn="l" defTabSz="914363" rtl="0" eaLnBrk="1" fontAlgn="auto" latinLnBrk="0" hangingPunct="1">
              <a:lnSpc>
                <a:spcPct val="90000"/>
              </a:lnSpc>
              <a:spcBef>
                <a:spcPct val="20000"/>
              </a:spcBef>
              <a:spcAft>
                <a:spcPts val="0"/>
              </a:spcAft>
              <a:buClrTx/>
              <a:buSzTx/>
              <a:buFontTx/>
              <a:buBlip>
                <a:blip r:embed="rId3"/>
              </a:buBlip>
              <a:tabLst/>
              <a:defRPr/>
            </a:pPr>
            <a:r>
              <a:rPr lang="en-US" sz="2800" dirty="0" smtClean="0">
                <a:latin typeface="Georgia" pitchFamily="18" charset="0"/>
              </a:rPr>
              <a:t>t</a:t>
            </a:r>
            <a:r>
              <a:rPr kumimoji="0" lang="en-US" sz="2800" b="0" i="0" u="none" strike="noStrike" kern="1200" cap="none" spc="0" normalizeH="0" baseline="0" noProof="0" dirty="0" smtClean="0">
                <a:ln>
                  <a:noFill/>
                </a:ln>
                <a:solidFill>
                  <a:schemeClr val="tx1"/>
                </a:solidFill>
                <a:effectLst/>
                <a:uLnTx/>
                <a:uFillTx/>
                <a:latin typeface="Georgia" pitchFamily="18" charset="0"/>
                <a:ea typeface="+mn-ea"/>
                <a:cs typeface="+mn-cs"/>
              </a:rPr>
              <a:t>o review entire contracts</a:t>
            </a:r>
          </a:p>
          <a:p>
            <a:pPr marL="914400" marR="0" lvl="1" indent="-396875" algn="l" defTabSz="914363" rtl="0" eaLnBrk="1" fontAlgn="auto" latinLnBrk="0" hangingPunct="1">
              <a:lnSpc>
                <a:spcPct val="90000"/>
              </a:lnSpc>
              <a:spcBef>
                <a:spcPct val="20000"/>
              </a:spcBef>
              <a:spcAft>
                <a:spcPts val="0"/>
              </a:spcAft>
              <a:buClrTx/>
              <a:buSzTx/>
              <a:buFontTx/>
              <a:buBlip>
                <a:blip r:embed="rId3"/>
              </a:buBlip>
              <a:tabLst/>
              <a:defRPr/>
            </a:pPr>
            <a:r>
              <a:rPr lang="en-US" sz="2800" dirty="0" smtClean="0">
                <a:latin typeface="Georgia" pitchFamily="18" charset="0"/>
              </a:rPr>
              <a:t>to answer specific questions</a:t>
            </a:r>
            <a:endParaRPr kumimoji="0" lang="en-US" sz="28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en-US" sz="3200" dirty="0" smtClean="0">
                <a:latin typeface="Georgia" pitchFamily="18" charset="0"/>
              </a:rPr>
              <a:t>My contact information:</a:t>
            </a:r>
          </a:p>
          <a:p>
            <a:pPr marL="396875" marR="0" lvl="0" indent="-396875" algn="l" defTabSz="914363" rtl="0" eaLnBrk="1" fontAlgn="auto" latinLnBrk="0" hangingPunct="1">
              <a:lnSpc>
                <a:spcPct val="90000"/>
              </a:lnSpc>
              <a:spcBef>
                <a:spcPct val="20000"/>
              </a:spcBef>
              <a:spcAft>
                <a:spcPts val="0"/>
              </a:spcAft>
              <a:buClrTx/>
              <a:buSzTx/>
              <a:tabLst/>
              <a:defRPr/>
            </a:pPr>
            <a:r>
              <a:rPr lang="en-US" sz="3200" dirty="0" smtClean="0">
                <a:latin typeface="Georgia" pitchFamily="18" charset="0"/>
              </a:rPr>
              <a:t>		</a:t>
            </a:r>
            <a:r>
              <a:rPr lang="en-US" sz="3200" dirty="0" smtClean="0">
                <a:latin typeface="Georgia" pitchFamily="18" charset="0"/>
                <a:hlinkClick r:id="rId4"/>
              </a:rPr>
              <a:t>sarah.edwards@uncc.edu</a:t>
            </a:r>
            <a:endParaRPr lang="en-US" sz="3200" dirty="0" smtClean="0">
              <a:latin typeface="Georgia" pitchFamily="18" charset="0"/>
            </a:endParaRPr>
          </a:p>
          <a:p>
            <a:pPr marL="396875" marR="0" lvl="0" indent="-396875" algn="l" defTabSz="914363" rtl="0" eaLnBrk="1" fontAlgn="auto" latinLnBrk="0" hangingPunct="1">
              <a:lnSpc>
                <a:spcPct val="90000"/>
              </a:lnSpc>
              <a:spcBef>
                <a:spcPct val="20000"/>
              </a:spcBef>
              <a:spcAft>
                <a:spcPts val="0"/>
              </a:spcAft>
              <a:buClrTx/>
              <a:buSzTx/>
              <a:tabLst/>
              <a:defRPr/>
            </a:pPr>
            <a:r>
              <a:rPr lang="en-US" sz="3200" dirty="0" smtClean="0">
                <a:latin typeface="Georgia" pitchFamily="18" charset="0"/>
              </a:rPr>
              <a:t>		7-5407</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8003"/>
            <a:ext cx="8382000" cy="830997"/>
          </a:xfrm>
        </p:spPr>
        <p:txBody>
          <a:bodyPr/>
          <a:lstStyle/>
          <a:p>
            <a:pPr algn="ctr"/>
            <a:r>
              <a:rPr lang="en-US" sz="6000" dirty="0" smtClean="0">
                <a:latin typeface="Georgia" pitchFamily="18" charset="0"/>
              </a:rPr>
              <a:t>Questions?</a:t>
            </a:r>
            <a:endParaRPr lang="en-US" sz="6000" dirty="0">
              <a:latin typeface="Georgia" pitchFamily="18"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55790"/>
            <a:ext cx="8382000" cy="2893100"/>
          </a:xfrm>
        </p:spPr>
        <p:txBody>
          <a:bodyPr/>
          <a:lstStyle/>
          <a:p>
            <a:pPr marL="0" indent="0" algn="ctr">
              <a:buNone/>
            </a:pPr>
            <a:r>
              <a:rPr lang="en-US" sz="4000" dirty="0" smtClean="0">
                <a:latin typeface="Georgia" panose="02040502050405020303" pitchFamily="18" charset="0"/>
              </a:rPr>
              <a:t>Office of Legal Affairs website, </a:t>
            </a:r>
          </a:p>
          <a:p>
            <a:pPr marL="0" indent="0" algn="ctr">
              <a:buNone/>
            </a:pPr>
            <a:r>
              <a:rPr lang="en-US" sz="4000" dirty="0" smtClean="0">
                <a:latin typeface="Georgia" panose="02040502050405020303" pitchFamily="18" charset="0"/>
              </a:rPr>
              <a:t>under Legal Topics:</a:t>
            </a:r>
          </a:p>
          <a:p>
            <a:pPr marL="0" indent="0" algn="ctr">
              <a:buNone/>
            </a:pPr>
            <a:endParaRPr lang="en-US" sz="4000" dirty="0" smtClean="0">
              <a:latin typeface="Georgia" panose="02040502050405020303" pitchFamily="18" charset="0"/>
            </a:endParaRPr>
          </a:p>
          <a:p>
            <a:pPr marL="0" indent="0" algn="ctr">
              <a:buNone/>
            </a:pPr>
            <a:r>
              <a:rPr lang="en-US" dirty="0">
                <a:latin typeface="Georgia" panose="02040502050405020303" pitchFamily="18" charset="0"/>
                <a:hlinkClick r:id="rId2"/>
              </a:rPr>
              <a:t>http://</a:t>
            </a:r>
            <a:r>
              <a:rPr lang="en-US" dirty="0" smtClean="0">
                <a:latin typeface="Georgia" panose="02040502050405020303" pitchFamily="18" charset="0"/>
                <a:hlinkClick r:id="rId2"/>
              </a:rPr>
              <a:t>legal.uncc.edu/legal-topics/contracts/contract-checklist</a:t>
            </a:r>
            <a:r>
              <a:rPr lang="en-US" dirty="0" smtClean="0">
                <a:latin typeface="Georgia" panose="02040502050405020303" pitchFamily="18" charset="0"/>
              </a:rPr>
              <a:t> </a:t>
            </a:r>
            <a:endParaRPr lang="en-US" dirty="0">
              <a:latin typeface="Georgia" panose="02040502050405020303" pitchFamily="18" charset="0"/>
            </a:endParaRPr>
          </a:p>
        </p:txBody>
      </p:sp>
    </p:spTree>
    <p:extLst>
      <p:ext uri="{BB962C8B-B14F-4D97-AF65-F5344CB8AC3E}">
        <p14:creationId xmlns:p14="http://schemas.microsoft.com/office/powerpoint/2010/main" val="298103563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Topics We’ll Cover</a:t>
            </a:r>
            <a:endParaRPr lang="en-US" dirty="0"/>
          </a:p>
        </p:txBody>
      </p:sp>
      <p:sp>
        <p:nvSpPr>
          <p:cNvPr id="4" name="Content Placeholder 5"/>
          <p:cNvSpPr>
            <a:spLocks noGrp="1"/>
          </p:cNvSpPr>
          <p:nvPr>
            <p:ph idx="1"/>
          </p:nvPr>
        </p:nvSpPr>
        <p:spPr>
          <a:xfrm>
            <a:off x="381000" y="1412875"/>
            <a:ext cx="8382000" cy="442913"/>
          </a:xfrm>
        </p:spPr>
        <p:txBody>
          <a:bodyPr>
            <a:noAutofit/>
          </a:bodyPr>
          <a:lstStyle/>
          <a:p>
            <a:r>
              <a:rPr lang="en-US" sz="2800" b="1" dirty="0" smtClean="0">
                <a:latin typeface="Garamond" panose="02020404030301010803" pitchFamily="18" charset="0"/>
              </a:rPr>
              <a:t>The Basics </a:t>
            </a:r>
            <a:r>
              <a:rPr lang="en-US" sz="2800" dirty="0" smtClean="0">
                <a:latin typeface="Garamond" panose="02020404030301010803" pitchFamily="18" charset="0"/>
              </a:rPr>
              <a:t>		making sure the fundamental 					questions are answered</a:t>
            </a:r>
          </a:p>
          <a:p>
            <a:pPr marL="137160" indent="0">
              <a:buNone/>
            </a:pPr>
            <a:endParaRPr lang="en-US" sz="2800" dirty="0" smtClean="0">
              <a:latin typeface="Garamond" panose="02020404030301010803" pitchFamily="18" charset="0"/>
            </a:endParaRPr>
          </a:p>
          <a:p>
            <a:r>
              <a:rPr lang="en-US" sz="2800" b="1" dirty="0" smtClean="0">
                <a:latin typeface="Garamond" panose="02020404030301010803" pitchFamily="18" charset="0"/>
              </a:rPr>
              <a:t>Deal Breakers </a:t>
            </a:r>
            <a:r>
              <a:rPr lang="en-US" sz="2800" dirty="0" smtClean="0">
                <a:latin typeface="Garamond" panose="02020404030301010803" pitchFamily="18" charset="0"/>
              </a:rPr>
              <a:t>		knowing which provisions  					the University </a:t>
            </a:r>
            <a:r>
              <a:rPr lang="en-US" sz="2800" u="sng" dirty="0" smtClean="0">
                <a:latin typeface="Garamond" panose="02020404030301010803" pitchFamily="18" charset="0"/>
              </a:rPr>
              <a:t>cannot</a:t>
            </a:r>
            <a:r>
              <a:rPr lang="en-US" sz="2800" dirty="0" smtClean="0">
                <a:latin typeface="Garamond" panose="02020404030301010803" pitchFamily="18" charset="0"/>
              </a:rPr>
              <a:t> accept</a:t>
            </a:r>
          </a:p>
          <a:p>
            <a:pPr marL="137160" indent="0">
              <a:buNone/>
            </a:pPr>
            <a:endParaRPr lang="en-US" sz="2800" dirty="0" smtClean="0">
              <a:latin typeface="Garamond" panose="02020404030301010803" pitchFamily="18" charset="0"/>
            </a:endParaRPr>
          </a:p>
          <a:p>
            <a:r>
              <a:rPr lang="en-US" sz="2800" b="1" dirty="0" smtClean="0">
                <a:latin typeface="Garamond" panose="02020404030301010803" pitchFamily="18" charset="0"/>
              </a:rPr>
              <a:t>Risky Terms</a:t>
            </a:r>
            <a:r>
              <a:rPr lang="en-US" sz="2800" dirty="0" smtClean="0">
                <a:latin typeface="Garamond" panose="02020404030301010803" pitchFamily="18" charset="0"/>
              </a:rPr>
              <a:t>		knowing which provisions  					put the University at risk</a:t>
            </a:r>
          </a:p>
          <a:p>
            <a:endParaRPr lang="en-US" sz="2800" dirty="0" smtClean="0">
              <a:latin typeface="Garamond" panose="02020404030301010803" pitchFamily="18" charset="0"/>
            </a:endParaRPr>
          </a:p>
          <a:p>
            <a:r>
              <a:rPr lang="en-US" sz="2800" b="1" dirty="0" smtClean="0">
                <a:latin typeface="Garamond" panose="02020404030301010803" pitchFamily="18" charset="0"/>
              </a:rPr>
              <a:t>Common Sense</a:t>
            </a:r>
            <a:r>
              <a:rPr lang="en-US" sz="2800" dirty="0" smtClean="0">
                <a:latin typeface="Garamond" panose="02020404030301010803" pitchFamily="18" charset="0"/>
              </a:rPr>
              <a:t>	making sure the contract is 					fair &amp; meets the unit’s needs</a:t>
            </a:r>
            <a:endParaRPr lang="en-US" sz="2800" b="1" dirty="0">
              <a:latin typeface="Garamond" panose="02020404030301010803" pitchFamily="18" charset="0"/>
            </a:endParaRPr>
          </a:p>
        </p:txBody>
      </p:sp>
    </p:spTree>
    <p:extLst>
      <p:ext uri="{BB962C8B-B14F-4D97-AF65-F5344CB8AC3E}">
        <p14:creationId xmlns:p14="http://schemas.microsoft.com/office/powerpoint/2010/main" val="276709674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The Basics</a:t>
            </a:r>
            <a:endParaRPr lang="en-US" dirty="0">
              <a:latin typeface="Georgia" pitchFamily="18" charset="0"/>
            </a:endParaRPr>
          </a:p>
        </p:txBody>
      </p:sp>
      <p:sp>
        <p:nvSpPr>
          <p:cNvPr id="3" name="Content Placeholder 2"/>
          <p:cNvSpPr>
            <a:spLocks noGrp="1"/>
          </p:cNvSpPr>
          <p:nvPr>
            <p:ph idx="1"/>
          </p:nvPr>
        </p:nvSpPr>
        <p:spPr>
          <a:xfrm>
            <a:off x="381000" y="1295400"/>
            <a:ext cx="8382000" cy="4819781"/>
          </a:xfrm>
        </p:spPr>
        <p:txBody>
          <a:bodyPr/>
          <a:lstStyle/>
          <a:p>
            <a:r>
              <a:rPr lang="en-US" dirty="0" smtClean="0">
                <a:latin typeface="Georgia" pitchFamily="18" charset="0"/>
              </a:rPr>
              <a:t>Name of party</a:t>
            </a:r>
          </a:p>
          <a:p>
            <a:pPr lvl="1"/>
            <a:r>
              <a:rPr lang="en-US" dirty="0" smtClean="0">
                <a:latin typeface="Georgia" pitchFamily="18" charset="0"/>
              </a:rPr>
              <a:t>The University of North Carolina at Charlotte for its </a:t>
            </a:r>
            <a:r>
              <a:rPr lang="en-US" u="sng" dirty="0" smtClean="0">
                <a:latin typeface="Georgia" pitchFamily="18" charset="0"/>
              </a:rPr>
              <a:t>				</a:t>
            </a:r>
            <a:r>
              <a:rPr lang="en-US" dirty="0" smtClean="0">
                <a:latin typeface="Georgia" pitchFamily="18" charset="0"/>
              </a:rPr>
              <a:t> (Department of Psychology, School of Nursing, etc.)</a:t>
            </a:r>
          </a:p>
          <a:p>
            <a:pPr lvl="1"/>
            <a:endParaRPr lang="en-US" dirty="0" smtClean="0">
              <a:latin typeface="Georgia" pitchFamily="18" charset="0"/>
            </a:endParaRPr>
          </a:p>
          <a:p>
            <a:r>
              <a:rPr lang="en-US" dirty="0" smtClean="0">
                <a:latin typeface="Georgia" pitchFamily="18" charset="0"/>
              </a:rPr>
              <a:t>What is being exchanged/performed?</a:t>
            </a:r>
          </a:p>
          <a:p>
            <a:pPr lvl="1"/>
            <a:r>
              <a:rPr lang="en-US" i="1" dirty="0" smtClean="0">
                <a:latin typeface="Georgia" pitchFamily="18" charset="0"/>
              </a:rPr>
              <a:t>e.g.</a:t>
            </a:r>
            <a:r>
              <a:rPr lang="en-US" dirty="0" smtClean="0">
                <a:latin typeface="Georgia" pitchFamily="18" charset="0"/>
              </a:rPr>
              <a:t> Is the university permitting the other party to have access to records/information?</a:t>
            </a:r>
          </a:p>
          <a:p>
            <a:pPr lvl="1"/>
            <a:r>
              <a:rPr lang="en-US" i="1" dirty="0" smtClean="0">
                <a:latin typeface="Georgia" pitchFamily="18" charset="0"/>
              </a:rPr>
              <a:t>e.g. </a:t>
            </a:r>
            <a:r>
              <a:rPr lang="en-US" dirty="0" smtClean="0">
                <a:latin typeface="Georgia" pitchFamily="18" charset="0"/>
              </a:rPr>
              <a:t>Is the university receiving equipment or materials that could be dangerous or hazardous?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007251"/>
          </a:xfrm>
        </p:spPr>
        <p:txBody>
          <a:bodyPr/>
          <a:lstStyle/>
          <a:p>
            <a:r>
              <a:rPr lang="en-US" sz="2800" dirty="0">
                <a:latin typeface="Georgia" panose="02040502050405020303" pitchFamily="18" charset="0"/>
              </a:rPr>
              <a:t>c</a:t>
            </a:r>
            <a:r>
              <a:rPr lang="en-US" sz="2800" dirty="0" smtClean="0">
                <a:latin typeface="Georgia" panose="02040502050405020303" pitchFamily="18" charset="0"/>
              </a:rPr>
              <a:t>ontract</a:t>
            </a:r>
          </a:p>
          <a:p>
            <a:r>
              <a:rPr lang="en-US" sz="2800" dirty="0">
                <a:latin typeface="Georgia" panose="02040502050405020303" pitchFamily="18" charset="0"/>
              </a:rPr>
              <a:t>a</a:t>
            </a:r>
            <a:r>
              <a:rPr lang="en-US" sz="2800" dirty="0" smtClean="0">
                <a:latin typeface="Georgia" panose="02040502050405020303" pitchFamily="18" charset="0"/>
              </a:rPr>
              <a:t>greement</a:t>
            </a:r>
          </a:p>
          <a:p>
            <a:r>
              <a:rPr lang="en-US" sz="2800" dirty="0">
                <a:latin typeface="Georgia" panose="02040502050405020303" pitchFamily="18" charset="0"/>
              </a:rPr>
              <a:t>m</a:t>
            </a:r>
            <a:r>
              <a:rPr lang="en-US" sz="2800" dirty="0" smtClean="0">
                <a:latin typeface="Georgia" panose="02040502050405020303" pitchFamily="18" charset="0"/>
              </a:rPr>
              <a:t>emorandum of understanding</a:t>
            </a:r>
          </a:p>
          <a:p>
            <a:r>
              <a:rPr lang="en-US" sz="2800" dirty="0">
                <a:latin typeface="Georgia" panose="02040502050405020303" pitchFamily="18" charset="0"/>
              </a:rPr>
              <a:t>a</a:t>
            </a:r>
            <a:r>
              <a:rPr lang="en-US" sz="2800" dirty="0" smtClean="0">
                <a:latin typeface="Georgia" panose="02040502050405020303" pitchFamily="18" charset="0"/>
              </a:rPr>
              <a:t>ffiliation</a:t>
            </a:r>
          </a:p>
          <a:p>
            <a:r>
              <a:rPr lang="en-US" sz="2800" dirty="0">
                <a:latin typeface="Georgia" panose="02040502050405020303" pitchFamily="18" charset="0"/>
              </a:rPr>
              <a:t>g</a:t>
            </a:r>
            <a:r>
              <a:rPr lang="en-US" sz="2800" dirty="0" smtClean="0">
                <a:latin typeface="Georgia" panose="02040502050405020303" pitchFamily="18" charset="0"/>
              </a:rPr>
              <a:t>rant </a:t>
            </a:r>
          </a:p>
          <a:p>
            <a:r>
              <a:rPr lang="en-US" sz="2800" dirty="0">
                <a:latin typeface="Georgia" panose="02040502050405020303" pitchFamily="18" charset="0"/>
              </a:rPr>
              <a:t>l</a:t>
            </a:r>
            <a:r>
              <a:rPr lang="en-US" sz="2800" dirty="0" smtClean="0">
                <a:latin typeface="Georgia" panose="02040502050405020303" pitchFamily="18" charset="0"/>
              </a:rPr>
              <a:t>ease</a:t>
            </a:r>
          </a:p>
          <a:p>
            <a:r>
              <a:rPr lang="en-US" sz="2800" dirty="0">
                <a:latin typeface="Georgia" panose="02040502050405020303" pitchFamily="18" charset="0"/>
              </a:rPr>
              <a:t>e</a:t>
            </a:r>
            <a:r>
              <a:rPr lang="en-US" sz="2800" dirty="0" smtClean="0">
                <a:latin typeface="Georgia" panose="02040502050405020303" pitchFamily="18" charset="0"/>
              </a:rPr>
              <a:t>tc. – Anytime the university is agreeing to do something (including making payment) in exchange for another party’s action or service</a:t>
            </a:r>
          </a:p>
        </p:txBody>
      </p:sp>
      <p:sp>
        <p:nvSpPr>
          <p:cNvPr id="4" name="Title 1"/>
          <p:cNvSpPr>
            <a:spLocks noGrp="1"/>
          </p:cNvSpPr>
          <p:nvPr>
            <p:ph type="title"/>
          </p:nvPr>
        </p:nvSpPr>
        <p:spPr>
          <a:xfrm>
            <a:off x="381000" y="230188"/>
            <a:ext cx="8382000" cy="1218795"/>
          </a:xfrm>
        </p:spPr>
        <p:txBody>
          <a:bodyPr/>
          <a:lstStyle/>
          <a:p>
            <a:pPr algn="ctr"/>
            <a:r>
              <a:rPr lang="en-US" sz="4400" dirty="0" smtClean="0">
                <a:latin typeface="Georgia" panose="02040502050405020303" pitchFamily="18" charset="0"/>
              </a:rPr>
              <a:t>When should I use </a:t>
            </a:r>
            <a:br>
              <a:rPr lang="en-US" sz="4400" dirty="0" smtClean="0">
                <a:latin typeface="Georgia" panose="02040502050405020303" pitchFamily="18" charset="0"/>
              </a:rPr>
            </a:br>
            <a:r>
              <a:rPr lang="en-US" sz="4400" dirty="0" smtClean="0">
                <a:latin typeface="Georgia" panose="02040502050405020303" pitchFamily="18" charset="0"/>
              </a:rPr>
              <a:t>the contract checklist?</a:t>
            </a:r>
            <a:endParaRPr lang="en-US" sz="4400" dirty="0"/>
          </a:p>
        </p:txBody>
      </p:sp>
    </p:spTree>
    <p:extLst>
      <p:ext uri="{BB962C8B-B14F-4D97-AF65-F5344CB8AC3E}">
        <p14:creationId xmlns:p14="http://schemas.microsoft.com/office/powerpoint/2010/main" val="110454162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30188"/>
            <a:ext cx="8382000" cy="1218795"/>
          </a:xfrm>
        </p:spPr>
        <p:txBody>
          <a:bodyPr/>
          <a:lstStyle/>
          <a:p>
            <a:pPr algn="ctr"/>
            <a:r>
              <a:rPr lang="en-US" sz="4400" dirty="0" smtClean="0">
                <a:latin typeface="Georgia" panose="02040502050405020303" pitchFamily="18" charset="0"/>
              </a:rPr>
              <a:t>Why should I use </a:t>
            </a:r>
            <a:br>
              <a:rPr lang="en-US" sz="4400" dirty="0" smtClean="0">
                <a:latin typeface="Georgia" panose="02040502050405020303" pitchFamily="18" charset="0"/>
              </a:rPr>
            </a:br>
            <a:r>
              <a:rPr lang="en-US" sz="4400" dirty="0" smtClean="0">
                <a:latin typeface="Georgia" panose="02040502050405020303" pitchFamily="18" charset="0"/>
              </a:rPr>
              <a:t>the contract checklist?</a:t>
            </a:r>
            <a:endParaRPr lang="en-US" sz="4400" dirty="0"/>
          </a:p>
        </p:txBody>
      </p:sp>
      <p:sp>
        <p:nvSpPr>
          <p:cNvPr id="5" name="Content Placeholder 2"/>
          <p:cNvSpPr>
            <a:spLocks noGrp="1"/>
          </p:cNvSpPr>
          <p:nvPr>
            <p:ph idx="1"/>
          </p:nvPr>
        </p:nvSpPr>
        <p:spPr>
          <a:xfrm>
            <a:off x="457200" y="1924038"/>
            <a:ext cx="8229600" cy="4019562"/>
          </a:xfrm>
        </p:spPr>
        <p:txBody>
          <a:bodyPr/>
          <a:lstStyle/>
          <a:p>
            <a:r>
              <a:rPr lang="en-US" dirty="0" smtClean="0">
                <a:latin typeface="Georgia" pitchFamily="18" charset="0"/>
              </a:rPr>
              <a:t>Clarity and avoidance of doubt</a:t>
            </a:r>
          </a:p>
          <a:p>
            <a:pPr lvl="1"/>
            <a:r>
              <a:rPr lang="en-US" sz="2600" dirty="0" smtClean="0">
                <a:latin typeface="Georgia" pitchFamily="18" charset="0"/>
              </a:rPr>
              <a:t>Know who is supposed to do what, when, and how</a:t>
            </a:r>
          </a:p>
          <a:p>
            <a:pPr lvl="1"/>
            <a:endParaRPr lang="en-US" sz="2400" dirty="0" smtClean="0">
              <a:latin typeface="Georgia" pitchFamily="18" charset="0"/>
            </a:endParaRPr>
          </a:p>
          <a:p>
            <a:r>
              <a:rPr lang="en-US" dirty="0" smtClean="0">
                <a:latin typeface="Georgia" pitchFamily="18" charset="0"/>
              </a:rPr>
              <a:t>Avoidance of liability</a:t>
            </a:r>
          </a:p>
          <a:p>
            <a:pPr lvl="1"/>
            <a:r>
              <a:rPr lang="en-US" sz="2600" dirty="0" smtClean="0">
                <a:latin typeface="Georgia" pitchFamily="18" charset="0"/>
              </a:rPr>
              <a:t>Protect yourself, your department, and the University</a:t>
            </a:r>
          </a:p>
          <a:p>
            <a:pPr lvl="1"/>
            <a:endParaRPr lang="en-US" sz="2400" dirty="0" smtClean="0">
              <a:latin typeface="Georgia" pitchFamily="18" charset="0"/>
            </a:endParaRPr>
          </a:p>
          <a:p>
            <a:r>
              <a:rPr lang="en-US" dirty="0" smtClean="0">
                <a:latin typeface="Georgia" pitchFamily="18" charset="0"/>
              </a:rPr>
              <a:t>Enforceability</a:t>
            </a:r>
          </a:p>
          <a:p>
            <a:pPr lvl="1"/>
            <a:r>
              <a:rPr lang="en-US" sz="2600" dirty="0" smtClean="0">
                <a:latin typeface="Georgia" pitchFamily="18" charset="0"/>
              </a:rPr>
              <a:t>Make sure it’s legally binding</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Example</a:t>
            </a:r>
            <a:endParaRPr lang="en-US" dirty="0">
              <a:latin typeface="Georgia" pitchFamily="18" charset="0"/>
            </a:endParaRPr>
          </a:p>
        </p:txBody>
      </p:sp>
      <p:sp>
        <p:nvSpPr>
          <p:cNvPr id="3" name="Content Placeholder 2"/>
          <p:cNvSpPr>
            <a:spLocks noGrp="1"/>
          </p:cNvSpPr>
          <p:nvPr>
            <p:ph idx="1"/>
          </p:nvPr>
        </p:nvSpPr>
        <p:spPr>
          <a:xfrm>
            <a:off x="381000" y="1193863"/>
            <a:ext cx="8382000" cy="4825937"/>
          </a:xfrm>
        </p:spPr>
        <p:txBody>
          <a:bodyPr/>
          <a:lstStyle/>
          <a:p>
            <a:r>
              <a:rPr lang="en-US" sz="2800" i="1" dirty="0" smtClean="0">
                <a:latin typeface="Georgia" pitchFamily="18" charset="0"/>
              </a:rPr>
              <a:t>Scenario: </a:t>
            </a:r>
            <a:r>
              <a:rPr lang="en-US" sz="2800" dirty="0" smtClean="0">
                <a:latin typeface="Georgia" pitchFamily="18" charset="0"/>
              </a:rPr>
              <a:t>Your unit contracts with Most Popular Speaker (MPS) and sells 2,000 tickets to the event at $25/ticket.  Your unit head signs the contract. MPS cancels at the last minute.  You claim damages, but MPS asserts that the contract was void because the unit head had no signature authority.</a:t>
            </a:r>
          </a:p>
          <a:p>
            <a:endParaRPr lang="en-US" sz="2800" dirty="0" smtClean="0">
              <a:latin typeface="Georgia" pitchFamily="18" charset="0"/>
            </a:endParaRPr>
          </a:p>
          <a:p>
            <a:r>
              <a:rPr lang="en-US" sz="2800" i="1" dirty="0" smtClean="0">
                <a:latin typeface="Georgia" pitchFamily="18" charset="0"/>
              </a:rPr>
              <a:t>Result:</a:t>
            </a:r>
            <a:r>
              <a:rPr lang="en-US" sz="2800" dirty="0" smtClean="0">
                <a:latin typeface="Georgia" pitchFamily="18" charset="0"/>
              </a:rPr>
              <a:t> Your unit can’t collect damages because the contract was void for lack of authorized signature.  Your unit must refund the tickets and absorb the $40,000 loss.</a:t>
            </a:r>
            <a:endParaRPr lang="en-US" sz="2800" dirty="0">
              <a:latin typeface="Georgia" pitchFamily="18"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Signature  authority</a:t>
            </a:r>
            <a:endParaRPr lang="en-US" dirty="0">
              <a:latin typeface="Georgia" pitchFamily="18" charset="0"/>
            </a:endParaRPr>
          </a:p>
        </p:txBody>
      </p:sp>
      <p:sp>
        <p:nvSpPr>
          <p:cNvPr id="3" name="Content Placeholder 2"/>
          <p:cNvSpPr>
            <a:spLocks noGrp="1"/>
          </p:cNvSpPr>
          <p:nvPr>
            <p:ph idx="1"/>
          </p:nvPr>
        </p:nvSpPr>
        <p:spPr>
          <a:xfrm>
            <a:off x="381000" y="1412875"/>
            <a:ext cx="8382000" cy="4776692"/>
          </a:xfrm>
        </p:spPr>
        <p:txBody>
          <a:bodyPr/>
          <a:lstStyle/>
          <a:p>
            <a:r>
              <a:rPr lang="en-US" dirty="0" smtClean="0">
                <a:latin typeface="Georgia" pitchFamily="18" charset="0"/>
              </a:rPr>
              <a:t>List on Legal Affairs website</a:t>
            </a:r>
          </a:p>
          <a:p>
            <a:pPr lvl="1"/>
            <a:r>
              <a:rPr lang="en-US" dirty="0" smtClean="0">
                <a:latin typeface="Georgia" pitchFamily="18" charset="0"/>
              </a:rPr>
              <a:t>University Policy 603.1</a:t>
            </a:r>
          </a:p>
          <a:p>
            <a:endParaRPr lang="en-US" dirty="0" smtClean="0">
              <a:latin typeface="Georgia" pitchFamily="18" charset="0"/>
            </a:endParaRPr>
          </a:p>
          <a:p>
            <a:r>
              <a:rPr lang="en-US" dirty="0" smtClean="0">
                <a:latin typeface="Georgia" pitchFamily="18" charset="0"/>
              </a:rPr>
              <a:t>Authority must be delegated </a:t>
            </a:r>
            <a:r>
              <a:rPr lang="en-US" u="sng" dirty="0" smtClean="0">
                <a:latin typeface="Georgia" pitchFamily="18" charset="0"/>
              </a:rPr>
              <a:t>in writing</a:t>
            </a:r>
          </a:p>
          <a:p>
            <a:endParaRPr lang="en-US" dirty="0" smtClean="0">
              <a:latin typeface="Georgia" pitchFamily="18" charset="0"/>
            </a:endParaRPr>
          </a:p>
          <a:p>
            <a:r>
              <a:rPr lang="en-US" dirty="0" smtClean="0">
                <a:latin typeface="Georgia" pitchFamily="18" charset="0"/>
              </a:rPr>
              <a:t>Chancellor and VCBA have authority for any contract</a:t>
            </a:r>
          </a:p>
          <a:p>
            <a:pPr lvl="1"/>
            <a:r>
              <a:rPr lang="en-US" dirty="0" smtClean="0">
                <a:latin typeface="Georgia" pitchFamily="18" charset="0"/>
              </a:rPr>
              <a:t>Everyone else only has authority for specific types of contracts, so make sure it falls within delegated authority</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1143000"/>
            <a:ext cx="8229600" cy="5318379"/>
          </a:xfrm>
        </p:spPr>
        <p:txBody>
          <a:bodyPr/>
          <a:lstStyle/>
          <a:p>
            <a:r>
              <a:rPr lang="en-US" dirty="0" smtClean="0">
                <a:latin typeface="Georgia" pitchFamily="18" charset="0"/>
              </a:rPr>
              <a:t>Substantive law</a:t>
            </a:r>
          </a:p>
          <a:p>
            <a:pPr lvl="1"/>
            <a:r>
              <a:rPr lang="en-US" dirty="0" smtClean="0">
                <a:latin typeface="Georgia" pitchFamily="18" charset="0"/>
              </a:rPr>
              <a:t>has to be North Carolina! (or silent)</a:t>
            </a:r>
          </a:p>
          <a:p>
            <a:pPr lvl="1"/>
            <a:endParaRPr lang="en-US" dirty="0" smtClean="0">
              <a:latin typeface="Georgia" pitchFamily="18" charset="0"/>
            </a:endParaRPr>
          </a:p>
          <a:p>
            <a:r>
              <a:rPr lang="en-US" dirty="0" smtClean="0">
                <a:latin typeface="Georgia" pitchFamily="18" charset="0"/>
              </a:rPr>
              <a:t>Indemnification</a:t>
            </a:r>
          </a:p>
          <a:p>
            <a:pPr lvl="1"/>
            <a:r>
              <a:rPr lang="en-US" dirty="0" smtClean="0">
                <a:latin typeface="Georgia" pitchFamily="18" charset="0"/>
              </a:rPr>
              <a:t>“indemnify”</a:t>
            </a:r>
          </a:p>
          <a:p>
            <a:pPr lvl="1"/>
            <a:r>
              <a:rPr lang="en-US" dirty="0" smtClean="0">
                <a:latin typeface="Georgia" pitchFamily="18" charset="0"/>
              </a:rPr>
              <a:t>“hold harmless”</a:t>
            </a:r>
          </a:p>
          <a:p>
            <a:pPr lvl="1"/>
            <a:r>
              <a:rPr lang="en-US" dirty="0" smtClean="0">
                <a:latin typeface="Georgia" pitchFamily="18" charset="0"/>
              </a:rPr>
              <a:t>“defend”</a:t>
            </a:r>
          </a:p>
          <a:p>
            <a:pPr lvl="1"/>
            <a:r>
              <a:rPr lang="en-US" dirty="0" smtClean="0">
                <a:latin typeface="Georgia" pitchFamily="18" charset="0"/>
              </a:rPr>
              <a:t>“release”</a:t>
            </a:r>
          </a:p>
          <a:p>
            <a:pPr lvl="1"/>
            <a:r>
              <a:rPr lang="en-US" dirty="0" smtClean="0">
                <a:latin typeface="Georgia" pitchFamily="18" charset="0"/>
              </a:rPr>
              <a:t>“waive”</a:t>
            </a:r>
          </a:p>
          <a:p>
            <a:pPr lvl="1"/>
            <a:endParaRPr lang="en-US" dirty="0" smtClean="0">
              <a:latin typeface="Georgia" pitchFamily="18" charset="0"/>
            </a:endParaRPr>
          </a:p>
          <a:p>
            <a:r>
              <a:rPr lang="en-US" dirty="0" smtClean="0">
                <a:latin typeface="Georgia" pitchFamily="18" charset="0"/>
              </a:rPr>
              <a:t>Attorneys’ fees/court costs</a:t>
            </a:r>
          </a:p>
        </p:txBody>
      </p:sp>
      <p:sp>
        <p:nvSpPr>
          <p:cNvPr id="6" name="Title 1"/>
          <p:cNvSpPr>
            <a:spLocks noGrp="1"/>
          </p:cNvSpPr>
          <p:nvPr>
            <p:ph type="title"/>
          </p:nvPr>
        </p:nvSpPr>
        <p:spPr/>
        <p:txBody>
          <a:bodyPr/>
          <a:lstStyle/>
          <a:p>
            <a:r>
              <a:rPr lang="en-US" dirty="0" smtClean="0">
                <a:latin typeface="Georgia" pitchFamily="18" charset="0"/>
              </a:rPr>
              <a:t>Deal breakers</a:t>
            </a:r>
            <a:endParaRPr lang="en-US" dirty="0">
              <a:latin typeface="Georgia" pitchFamily="18" charset="0"/>
            </a:endParaRPr>
          </a:p>
        </p:txBody>
      </p:sp>
    </p:spTree>
    <p:extLst>
      <p:ext uri="{BB962C8B-B14F-4D97-AF65-F5344CB8AC3E}">
        <p14:creationId xmlns:p14="http://schemas.microsoft.com/office/powerpoint/2010/main" val="3176793968"/>
      </p:ext>
    </p:extLst>
  </p:cSld>
  <p:clrMapOvr>
    <a:masterClrMapping/>
  </p:clrMapOvr>
  <p:transition>
    <p:fade/>
  </p:transition>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4237</TotalTime>
  <Words>557</Words>
  <Application>Microsoft Office PowerPoint</Application>
  <PresentationFormat>On-screen Show (4:3)</PresentationFormat>
  <Paragraphs>128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Garamond</vt:lpstr>
      <vt:lpstr>Georgia</vt:lpstr>
      <vt:lpstr>Sample presentation slides</vt:lpstr>
      <vt:lpstr> The Contract Checklist:  It Really Is Your Friend!   October 16, 2014   Sarah O. Edwards Assistant General Counsel </vt:lpstr>
      <vt:lpstr>PowerPoint Presentation</vt:lpstr>
      <vt:lpstr>Topics We’ll Cover</vt:lpstr>
      <vt:lpstr>The Basics</vt:lpstr>
      <vt:lpstr>When should I use  the contract checklist?</vt:lpstr>
      <vt:lpstr>Why should I use  the contract checklist?</vt:lpstr>
      <vt:lpstr>Example</vt:lpstr>
      <vt:lpstr>Signature  authority</vt:lpstr>
      <vt:lpstr>Deal breakers</vt:lpstr>
      <vt:lpstr>Deal breakers</vt:lpstr>
      <vt:lpstr>Risky clauses</vt:lpstr>
      <vt:lpstr>Example</vt:lpstr>
      <vt:lpstr>Risky clauses</vt:lpstr>
      <vt:lpstr>Contract advisory</vt:lpstr>
      <vt:lpstr>Data/information</vt:lpstr>
      <vt:lpstr>Recent additions</vt:lpstr>
      <vt:lpstr>Final thoughts</vt:lpstr>
      <vt:lpstr>Questions?</vt:lpstr>
    </vt:vector>
  </TitlesOfParts>
  <Company>UNC Charlotte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White, Melanie</cp:lastModifiedBy>
  <cp:revision>239</cp:revision>
  <cp:lastPrinted>2013-10-28T20:05:58Z</cp:lastPrinted>
  <dcterms:created xsi:type="dcterms:W3CDTF">2010-08-10T14:00:46Z</dcterms:created>
  <dcterms:modified xsi:type="dcterms:W3CDTF">2014-10-13T17:35:19Z</dcterms:modified>
</cp:coreProperties>
</file>