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4" r:id="rId2"/>
  </p:sldMasterIdLst>
  <p:notesMasterIdLst>
    <p:notesMasterId r:id="rId25"/>
  </p:notesMasterIdLst>
  <p:sldIdLst>
    <p:sldId id="285" r:id="rId3"/>
    <p:sldId id="273" r:id="rId4"/>
    <p:sldId id="274" r:id="rId5"/>
    <p:sldId id="278" r:id="rId6"/>
    <p:sldId id="279" r:id="rId7"/>
    <p:sldId id="280" r:id="rId8"/>
    <p:sldId id="281" r:id="rId9"/>
    <p:sldId id="282" r:id="rId10"/>
    <p:sldId id="283" r:id="rId11"/>
    <p:sldId id="256" r:id="rId12"/>
    <p:sldId id="257" r:id="rId13"/>
    <p:sldId id="286" r:id="rId14"/>
    <p:sldId id="259" r:id="rId15"/>
    <p:sldId id="261" r:id="rId16"/>
    <p:sldId id="262" r:id="rId17"/>
    <p:sldId id="263" r:id="rId18"/>
    <p:sldId id="265" r:id="rId19"/>
    <p:sldId id="266" r:id="rId20"/>
    <p:sldId id="268" r:id="rId21"/>
    <p:sldId id="269" r:id="rId22"/>
    <p:sldId id="270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B9A38-F8F3-CD42-BA66-546C290634E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EF7A2B26-9722-D14D-97CD-32769177F657}">
      <dgm:prSet phldrT="[Text]"/>
      <dgm:spPr/>
      <dgm:t>
        <a:bodyPr/>
        <a:lstStyle/>
        <a:p>
          <a:pPr algn="ctr"/>
          <a:r>
            <a:rPr lang="en-US" dirty="0" err="1" smtClean="0"/>
            <a:t>incidentreport.uncc.edu</a:t>
          </a:r>
          <a:endParaRPr lang="en-US" dirty="0"/>
        </a:p>
      </dgm:t>
    </dgm:pt>
    <dgm:pt modelId="{84DE7739-DC8E-8346-9E6E-F821F990B578}" type="parTrans" cxnId="{C1E88520-B218-1744-B817-99782A536D25}">
      <dgm:prSet/>
      <dgm:spPr/>
      <dgm:t>
        <a:bodyPr/>
        <a:lstStyle/>
        <a:p>
          <a:pPr algn="ctr"/>
          <a:endParaRPr lang="en-US"/>
        </a:p>
      </dgm:t>
    </dgm:pt>
    <dgm:pt modelId="{04C3E033-90CE-0D48-81A3-145DFD2E672D}" type="sibTrans" cxnId="{C1E88520-B218-1744-B817-99782A536D25}">
      <dgm:prSet/>
      <dgm:spPr/>
      <dgm:t>
        <a:bodyPr/>
        <a:lstStyle/>
        <a:p>
          <a:pPr algn="ctr"/>
          <a:endParaRPr lang="en-US"/>
        </a:p>
      </dgm:t>
    </dgm:pt>
    <dgm:pt modelId="{61E5CAD0-08F1-6142-B6C1-12551B0B9911}">
      <dgm:prSet phldrT="[Text]"/>
      <dgm:spPr/>
      <dgm:t>
        <a:bodyPr/>
        <a:lstStyle/>
        <a:p>
          <a:pPr algn="ctr"/>
          <a:r>
            <a:rPr lang="en-US" dirty="0" smtClean="0"/>
            <a:t>Office of the Dean of Students</a:t>
          </a:r>
          <a:endParaRPr lang="en-US" dirty="0"/>
        </a:p>
      </dgm:t>
    </dgm:pt>
    <dgm:pt modelId="{B492D681-D5AF-7A4B-861A-56BAC5E6E416}" type="parTrans" cxnId="{F17253CE-A0AE-FD4E-9FFC-09C414912CEB}">
      <dgm:prSet/>
      <dgm:spPr/>
      <dgm:t>
        <a:bodyPr/>
        <a:lstStyle/>
        <a:p>
          <a:pPr algn="ctr"/>
          <a:endParaRPr lang="en-US"/>
        </a:p>
      </dgm:t>
    </dgm:pt>
    <dgm:pt modelId="{7629AC84-6EA3-744E-A081-AF77233D9BD6}" type="sibTrans" cxnId="{F17253CE-A0AE-FD4E-9FFC-09C414912CEB}">
      <dgm:prSet/>
      <dgm:spPr/>
      <dgm:t>
        <a:bodyPr/>
        <a:lstStyle/>
        <a:p>
          <a:pPr algn="ctr"/>
          <a:endParaRPr lang="en-US"/>
        </a:p>
      </dgm:t>
    </dgm:pt>
    <dgm:pt modelId="{829D9696-1B9B-DC4F-BE7D-969BD0FE0FFF}" type="pres">
      <dgm:prSet presAssocID="{A28B9A38-F8F3-CD42-BA66-546C290634E0}" presName="Name0" presStyleCnt="0">
        <dgm:presLayoutVars>
          <dgm:dir/>
          <dgm:resizeHandles val="exact"/>
        </dgm:presLayoutVars>
      </dgm:prSet>
      <dgm:spPr/>
    </dgm:pt>
    <dgm:pt modelId="{D02B3FAE-BB03-8149-9062-1BF592DAE565}" type="pres">
      <dgm:prSet presAssocID="{EF7A2B26-9722-D14D-97CD-32769177F6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F0E89-9FE5-5B49-879C-EAC815CED1B8}" type="pres">
      <dgm:prSet presAssocID="{04C3E033-90CE-0D48-81A3-145DFD2E672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3A4619-76C4-3D4F-B974-4927142890E0}" type="pres">
      <dgm:prSet presAssocID="{04C3E033-90CE-0D48-81A3-145DFD2E672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6A89A26-F9B4-9C42-BD3B-7DA34E4067B1}" type="pres">
      <dgm:prSet presAssocID="{61E5CAD0-08F1-6142-B6C1-12551B0B991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5F6E0-A388-9940-8D84-56787C6CFA53}" type="presOf" srcId="{A28B9A38-F8F3-CD42-BA66-546C290634E0}" destId="{829D9696-1B9B-DC4F-BE7D-969BD0FE0FFF}" srcOrd="0" destOrd="0" presId="urn:microsoft.com/office/officeart/2005/8/layout/process1"/>
    <dgm:cxn modelId="{C1E88520-B218-1744-B817-99782A536D25}" srcId="{A28B9A38-F8F3-CD42-BA66-546C290634E0}" destId="{EF7A2B26-9722-D14D-97CD-32769177F657}" srcOrd="0" destOrd="0" parTransId="{84DE7739-DC8E-8346-9E6E-F821F990B578}" sibTransId="{04C3E033-90CE-0D48-81A3-145DFD2E672D}"/>
    <dgm:cxn modelId="{F17253CE-A0AE-FD4E-9FFC-09C414912CEB}" srcId="{A28B9A38-F8F3-CD42-BA66-546C290634E0}" destId="{61E5CAD0-08F1-6142-B6C1-12551B0B9911}" srcOrd="1" destOrd="0" parTransId="{B492D681-D5AF-7A4B-861A-56BAC5E6E416}" sibTransId="{7629AC84-6EA3-744E-A081-AF77233D9BD6}"/>
    <dgm:cxn modelId="{C0E344AD-6E94-C34C-B38C-EC8090F38B0D}" type="presOf" srcId="{61E5CAD0-08F1-6142-B6C1-12551B0B9911}" destId="{D6A89A26-F9B4-9C42-BD3B-7DA34E4067B1}" srcOrd="0" destOrd="0" presId="urn:microsoft.com/office/officeart/2005/8/layout/process1"/>
    <dgm:cxn modelId="{CBB63184-F6B1-A34F-861F-5736B3F0F310}" type="presOf" srcId="{04C3E033-90CE-0D48-81A3-145DFD2E672D}" destId="{A36F0E89-9FE5-5B49-879C-EAC815CED1B8}" srcOrd="0" destOrd="0" presId="urn:microsoft.com/office/officeart/2005/8/layout/process1"/>
    <dgm:cxn modelId="{85D199FA-5CE2-824C-BAF9-CE7E8D5EEAA7}" type="presOf" srcId="{EF7A2B26-9722-D14D-97CD-32769177F657}" destId="{D02B3FAE-BB03-8149-9062-1BF592DAE565}" srcOrd="0" destOrd="0" presId="urn:microsoft.com/office/officeart/2005/8/layout/process1"/>
    <dgm:cxn modelId="{C1D784FE-7902-CE41-8DC7-FFFA17510612}" type="presOf" srcId="{04C3E033-90CE-0D48-81A3-145DFD2E672D}" destId="{CD3A4619-76C4-3D4F-B974-4927142890E0}" srcOrd="1" destOrd="0" presId="urn:microsoft.com/office/officeart/2005/8/layout/process1"/>
    <dgm:cxn modelId="{0C3CF836-ABD8-DE45-A0C9-40D905320DD4}" type="presParOf" srcId="{829D9696-1B9B-DC4F-BE7D-969BD0FE0FFF}" destId="{D02B3FAE-BB03-8149-9062-1BF592DAE565}" srcOrd="0" destOrd="0" presId="urn:microsoft.com/office/officeart/2005/8/layout/process1"/>
    <dgm:cxn modelId="{62E1B38D-302E-4A43-BE04-7C1D872EA39D}" type="presParOf" srcId="{829D9696-1B9B-DC4F-BE7D-969BD0FE0FFF}" destId="{A36F0E89-9FE5-5B49-879C-EAC815CED1B8}" srcOrd="1" destOrd="0" presId="urn:microsoft.com/office/officeart/2005/8/layout/process1"/>
    <dgm:cxn modelId="{1C1FC5A9-DC80-EF42-BC6E-81F78C22F010}" type="presParOf" srcId="{A36F0E89-9FE5-5B49-879C-EAC815CED1B8}" destId="{CD3A4619-76C4-3D4F-B974-4927142890E0}" srcOrd="0" destOrd="0" presId="urn:microsoft.com/office/officeart/2005/8/layout/process1"/>
    <dgm:cxn modelId="{9790FBAA-0129-7B4E-A64C-5EC0E783B2F3}" type="presParOf" srcId="{829D9696-1B9B-DC4F-BE7D-969BD0FE0FFF}" destId="{D6A89A26-F9B4-9C42-BD3B-7DA34E4067B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B3FAE-BB03-8149-9062-1BF592DAE565}">
      <dsp:nvSpPr>
        <dsp:cNvPr id="0" name=""/>
        <dsp:cNvSpPr/>
      </dsp:nvSpPr>
      <dsp:spPr>
        <a:xfrm>
          <a:off x="1592" y="1559323"/>
          <a:ext cx="3395922" cy="203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incidentreport.uncc.edu</a:t>
          </a:r>
          <a:endParaRPr lang="en-US" sz="2400" kern="1200" dirty="0"/>
        </a:p>
      </dsp:txBody>
      <dsp:txXfrm>
        <a:off x="1592" y="1559323"/>
        <a:ext cx="3395922" cy="2037553"/>
      </dsp:txXfrm>
    </dsp:sp>
    <dsp:sp modelId="{A36F0E89-9FE5-5B49-879C-EAC815CED1B8}">
      <dsp:nvSpPr>
        <dsp:cNvPr id="0" name=""/>
        <dsp:cNvSpPr/>
      </dsp:nvSpPr>
      <dsp:spPr>
        <a:xfrm>
          <a:off x="3737107" y="2157005"/>
          <a:ext cx="719935" cy="8421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37107" y="2157005"/>
        <a:ext cx="719935" cy="842188"/>
      </dsp:txXfrm>
    </dsp:sp>
    <dsp:sp modelId="{D6A89A26-F9B4-9C42-BD3B-7DA34E4067B1}">
      <dsp:nvSpPr>
        <dsp:cNvPr id="0" name=""/>
        <dsp:cNvSpPr/>
      </dsp:nvSpPr>
      <dsp:spPr>
        <a:xfrm>
          <a:off x="4755884" y="1559323"/>
          <a:ext cx="3395922" cy="203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Office of the Dean of Students</a:t>
          </a:r>
          <a:endParaRPr lang="en-US" sz="2400" kern="1200" dirty="0"/>
        </a:p>
      </dsp:txBody>
      <dsp:txXfrm>
        <a:off x="4755884" y="1559323"/>
        <a:ext cx="3395922" cy="2037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8152-C1BA-43CA-B2D8-2BDC2378FEF9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5BF88-1AA1-4755-9940-58ADCA4C1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97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226B-52CD-43A5-AA69-F0D641991AF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Extrapolating to a population of 26,000 </a:t>
            </a:r>
            <a:r>
              <a:rPr lang="en-US" baseline="0" dirty="0" smtClean="0"/>
              <a:t>students: over 7000 students who felt so depressed it was difficult to function and almost 12,000 with overwhelming anxiety.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0E25AE-0E5F-4A4C-8264-5801C2511A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Extrapolating to a population of 26000 </a:t>
            </a:r>
            <a:r>
              <a:rPr lang="en-US" baseline="0" dirty="0" smtClean="0"/>
              <a:t>students: over 5, 000 students that had so much anxiety that it lead to poor academic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0E25AE-0E5F-4A4C-8264-5801C2511A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0E25AE-0E5F-4A4C-8264-5801C2511A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0E25AE-0E5F-4A4C-8264-5801C2511A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6A350-3E11-452C-8F77-9E6BFA188B12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thorough research of Gatekeeper training options, we have selected and invested in an innovative online training course called At-Risk. Understanding the time crunch that all faculty share, we have chosen this training because it is fast, convenient and engaging -  it can be executed in multiple sessions and can be revisited as needed (while license is valid). The At Risk training is delivered in the form of a simulation, where you take on the role of a … yes, university professor who has concerns about several of his students.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84561-7A23-4C09-92EC-9392B0A626E2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Although this training is new, it’s been adopted by over 50 colleges and universities across the country. It is also listed in the Suicide Prevention Resource Center/American Foundation for Suicide Prevention (SPRC/AFSP – a division of SAMHSA, the Substance Abuse and Mental Health Administration) registry of best practice programs – it is the first simulation to be included in that registry. The training was created by experts from Mental Health Association of New York City and a team of university-trained educational technologists.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6A030-D548-48FD-ABC2-AFD20EE0A13E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226B-52CD-43A5-AA69-F0D641991AF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226B-52CD-43A5-AA69-F0D641991AF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226B-52CD-43A5-AA69-F0D641991AF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226B-52CD-43A5-AA69-F0D641991AF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226B-52CD-43A5-AA69-F0D641991AF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226B-52CD-43A5-AA69-F0D641991AF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226B-52CD-43A5-AA69-F0D641991AF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226B-52CD-43A5-AA69-F0D641991AF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4" descr="UNCC_Logo_whiteTP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19800"/>
            <a:ext cx="1567024" cy="676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2000" cy="8171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3276600"/>
            <a:ext cx="8382000" cy="2210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4" descr="UNCC_Logo_whiteTP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019800"/>
            <a:ext cx="1567024" cy="676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095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6" name="Picture 4" descr="UNCC_Logo_whiteTP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019800"/>
            <a:ext cx="1567024" cy="676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4" descr="UNCC_Logo_whiteTP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019800"/>
            <a:ext cx="1567024" cy="676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4" descr="UNCC_Logo_whiteTP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019800"/>
            <a:ext cx="1567024" cy="676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NCC_Logo_whiteTP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019800"/>
            <a:ext cx="1567024" cy="676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4" descr="UNCC_Logo_whiteTP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019800"/>
            <a:ext cx="1567024" cy="676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CC_Logo_whiteTP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019800"/>
            <a:ext cx="1567024" cy="676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29B058-6173-489B-A6A3-4D043E1D3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0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9" r:id="rId4"/>
    <p:sldLayoutId id="2147483770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511230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51123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51123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51123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51123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360868" algn="ctr" defTabSz="51123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721736" algn="ctr" defTabSz="51123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082604" algn="ctr" defTabSz="51123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443472" algn="ctr" defTabSz="51123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83422" indent="-383422" algn="l" defTabSz="5112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830749" indent="-319519" algn="l" defTabSz="5112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279327" indent="-255615" algn="l" defTabSz="5112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791810" indent="-255615" algn="l" defTabSz="5112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303039" indent="-255615" algn="l" defTabSz="5112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815997" indent="-256000" algn="l" defTabSz="51199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997" indent="-256000" algn="l" defTabSz="51199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996" indent="-256000" algn="l" defTabSz="51199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996" indent="-256000" algn="l" defTabSz="51199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99" algn="l" defTabSz="5119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99" algn="l" defTabSz="5119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98" algn="l" defTabSz="5119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97" algn="l" defTabSz="5119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97" algn="l" defTabSz="5119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97" algn="l" defTabSz="5119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997" algn="l" defTabSz="5119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996" algn="l" defTabSz="5119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uf.kognito.com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Campus Safety and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Security Committee/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Campus Behavioral Intervention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804151" cy="220821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Office of Legal Affairs Faculty Symposium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October 30, 2013</a:t>
            </a:r>
          </a:p>
        </p:txBody>
      </p:sp>
    </p:spTree>
    <p:extLst>
      <p:ext uri="{BB962C8B-B14F-4D97-AF65-F5344CB8AC3E}">
        <p14:creationId xmlns:p14="http://schemas.microsoft.com/office/powerpoint/2010/main" xmlns="" val="11067600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Impact of Mental Health Issues on Academic Performance and Retention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3168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Impact of Mental Health Issues on Academic Performance and Retention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382000" cy="221086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Goals</a:t>
            </a:r>
          </a:p>
          <a:p>
            <a:pPr lvl="1"/>
            <a:r>
              <a:rPr lang="en-US" sz="2800" dirty="0" smtClean="0"/>
              <a:t>Briefly review some research on the impact of mental health concerns on academics.</a:t>
            </a:r>
          </a:p>
          <a:p>
            <a:pPr lvl="1"/>
            <a:r>
              <a:rPr lang="en-US" sz="2800" dirty="0" smtClean="0"/>
              <a:t>Share data about what UNC Charlotte students tell us about impact of mental health on academic performance.</a:t>
            </a:r>
          </a:p>
          <a:p>
            <a:pPr lvl="1"/>
            <a:r>
              <a:rPr lang="en-US" sz="2800" dirty="0" smtClean="0"/>
              <a:t>Suggest ways faculty can help.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818435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382000" cy="664797"/>
          </a:xfrm>
        </p:spPr>
        <p:txBody>
          <a:bodyPr/>
          <a:lstStyle/>
          <a:p>
            <a:r>
              <a:rPr lang="en-US" dirty="0" smtClean="0"/>
              <a:t>The Impact of Mental Health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82000" cy="22108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Developing depression was the most critical event that led students to consider withdrawing from the university (</a:t>
            </a:r>
            <a:r>
              <a:rPr lang="en-US" dirty="0" err="1" smtClean="0"/>
              <a:t>Pleskac</a:t>
            </a:r>
            <a:r>
              <a:rPr lang="en-US" dirty="0" smtClean="0"/>
              <a:t>, et al., 2011).</a:t>
            </a:r>
          </a:p>
          <a:p>
            <a:endParaRPr lang="en-US" dirty="0" smtClean="0"/>
          </a:p>
          <a:p>
            <a:r>
              <a:rPr lang="en-US" dirty="0" smtClean="0"/>
              <a:t>Students with mental illness report less engagement on campus and poorer relationships, factors that were associated with lower graduation rates (</a:t>
            </a:r>
            <a:r>
              <a:rPr lang="en-US" dirty="0" err="1" smtClean="0"/>
              <a:t>Salzer</a:t>
            </a:r>
            <a:r>
              <a:rPr lang="en-US" dirty="0" smtClean="0"/>
              <a:t>, 2012).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7369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382000" cy="664797"/>
          </a:xfrm>
        </p:spPr>
        <p:txBody>
          <a:bodyPr/>
          <a:lstStyle/>
          <a:p>
            <a:r>
              <a:rPr lang="en-US" dirty="0" smtClean="0"/>
              <a:t>Other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82000" cy="2210862"/>
          </a:xfrm>
        </p:spPr>
        <p:txBody>
          <a:bodyPr>
            <a:normAutofit fontScale="92500"/>
          </a:bodyPr>
          <a:lstStyle/>
          <a:p>
            <a:r>
              <a:rPr lang="en-US" sz="2500" dirty="0" smtClean="0"/>
              <a:t>Stress-related coping strategies had a direct effect on social integration and continued college enrollment (Bray, Braxton, and Sullivan, 1999).</a:t>
            </a:r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smtClean="0"/>
              <a:t>Retention rate of students who received psychological counseling was 14% higher than for students who did not (</a:t>
            </a:r>
            <a:r>
              <a:rPr lang="en-US" sz="2500" dirty="0" err="1" smtClean="0"/>
              <a:t>Kitzrow</a:t>
            </a:r>
            <a:r>
              <a:rPr lang="en-US" sz="2500" dirty="0" smtClean="0"/>
              <a:t>, 2003).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8748298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7907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 Charlotte students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0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Within the last 12 months: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Felt things were hopeless – 44.7%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Felt so depressed it was difficult to function – 30%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Felt overwhelming anxiety – 47.7%</a:t>
            </a:r>
          </a:p>
          <a:p>
            <a:pPr lvl="1">
              <a:buNone/>
            </a:pP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		Source: National College Health Assessment, spring 2013, n=1,171</a:t>
            </a:r>
          </a:p>
          <a:p>
            <a:pPr lvl="1"/>
            <a:endParaRPr lang="en-US" sz="1200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24578" name="Picture 2" descr="students in free enterpr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1483"/>
            <a:ext cx="3181350" cy="1950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090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676400"/>
            <a:ext cx="5029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 Charlotte </a:t>
            </a:r>
            <a:br>
              <a:rPr lang="en-US" dirty="0" smtClean="0"/>
            </a:br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7315200" cy="31394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Factors affecting academic performance (incomplete, dropped course, poor grade):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Stress						27.5%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Sleep Difficulties				18.8%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Anxiety						18.6%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Depression					</a:t>
            </a:r>
            <a:r>
              <a:rPr lang="en-US" dirty="0" smtClean="0"/>
              <a:t>11.9%</a:t>
            </a: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1500" dirty="0" smtClean="0"/>
              <a:t>              Source: National College Health Assessment, spring 2013, n = 1,171</a:t>
            </a:r>
          </a:p>
          <a:p>
            <a:pPr lvl="1"/>
            <a:endParaRPr lang="en-US" dirty="0" smtClean="0"/>
          </a:p>
        </p:txBody>
      </p:sp>
      <p:pic>
        <p:nvPicPr>
          <p:cNvPr id="22530" name="Picture 2" descr="community volunte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57200"/>
            <a:ext cx="2936313" cy="1653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9154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4800600" cy="457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Students who use the </a:t>
            </a:r>
            <a:br>
              <a:rPr lang="en-US" sz="3600" dirty="0" smtClean="0"/>
            </a:br>
            <a:r>
              <a:rPr lang="en-US" sz="3600" dirty="0" smtClean="0"/>
              <a:t>Counseling Center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2640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Either prior to college, after starting college, or both, students report that they have:</a:t>
            </a:r>
          </a:p>
          <a:p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Had prior counseling					49%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Taken medication for mental health		39%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Considered attempting suicide			30%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Made a suicide attempt			  	10%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Been hospitalized for mental health	  	  </a:t>
            </a:r>
            <a:r>
              <a:rPr lang="en-US" sz="2000" dirty="0"/>
              <a:t>8</a:t>
            </a:r>
            <a:r>
              <a:rPr lang="en-US" sz="2000" dirty="0" smtClean="0"/>
              <a:t>%</a:t>
            </a:r>
          </a:p>
        </p:txBody>
      </p:sp>
      <p:pic>
        <p:nvPicPr>
          <p:cNvPr id="12290" name="Picture 2" descr="imag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0040"/>
            <a:ext cx="2819400" cy="17373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6019800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</a:rPr>
              <a:t>Source: UNC Charlotte Standardized Data Set,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</a:rPr>
              <a:t>2012-2013</a:t>
            </a:r>
            <a:endParaRPr lang="en-US" sz="1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472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856488"/>
          </a:xfrm>
        </p:spPr>
        <p:txBody>
          <a:bodyPr>
            <a:norm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153400" cy="35204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Over 21% of clients said they were thinking of leaving UNC Charlotte before starting counseling. Of those, 75% agreed or strongly agreed that counseling helped them stay at UNC Charlotte. </a:t>
            </a:r>
          </a:p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Over 30% of clients said they were having significant academic problems before starting counseling. Of those, 73% agreed or strongly agreed that counseling helped them improve their academic performance.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97% agreed or strongly agreed with the statement, "If I were to need help again, I would come back to the Counseling Center.” </a:t>
            </a:r>
          </a:p>
          <a:p>
            <a:pPr lvl="0">
              <a:buNone/>
            </a:pPr>
            <a:endParaRPr lang="en-US" sz="1800" dirty="0" smtClean="0"/>
          </a:p>
          <a:p>
            <a:pPr lvl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95279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82000" cy="664797"/>
          </a:xfrm>
        </p:spPr>
        <p:txBody>
          <a:bodyPr/>
          <a:lstStyle/>
          <a:p>
            <a:r>
              <a:rPr lang="en-US" dirty="0" smtClean="0"/>
              <a:t>How faculty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382000" cy="1905000"/>
          </a:xfrm>
        </p:spPr>
        <p:txBody>
          <a:bodyPr/>
          <a:lstStyle/>
          <a:p>
            <a:r>
              <a:rPr lang="en-US" sz="2400" dirty="0" smtClean="0"/>
              <a:t>Identify and respond to students who may be experiencing psychological distress</a:t>
            </a:r>
          </a:p>
          <a:p>
            <a:r>
              <a:rPr lang="en-US" sz="2400" dirty="0" smtClean="0"/>
              <a:t>Consult with counseling staff when you have questions</a:t>
            </a:r>
          </a:p>
          <a:p>
            <a:r>
              <a:rPr lang="en-US" sz="2400" dirty="0" smtClean="0"/>
              <a:t>Refer students who may be in psychological distress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 smtClean="0"/>
              <a:t>http://counselingcenter.uncc.edu/home/concerned-about-a-student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Signs and symptoms of distress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Guidelines for responding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Consultation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Referral guidelines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993070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3533" y="1407319"/>
            <a:ext cx="7772400" cy="792162"/>
          </a:xfrm>
        </p:spPr>
        <p:txBody>
          <a:bodyPr/>
          <a:lstStyle/>
          <a:p>
            <a:pPr algn="r"/>
            <a:r>
              <a:rPr lang="en-US" sz="3800" dirty="0"/>
              <a:t>Gatekeeper Training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209800"/>
            <a:ext cx="2743200" cy="4038600"/>
          </a:xfrm>
          <a:prstGeom prst="rect">
            <a:avLst/>
          </a:prstGeom>
        </p:spPr>
        <p:txBody>
          <a:bodyPr/>
          <a:lstStyle/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endParaRPr lang="en-US" sz="1800" dirty="0"/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800" dirty="0"/>
              <a:t>Fast, convenient, engaging </a:t>
            </a:r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endParaRPr lang="en-US" sz="1800" dirty="0"/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800" dirty="0"/>
              <a:t>Completed in </a:t>
            </a:r>
            <a:r>
              <a:rPr lang="en-US" sz="1800" dirty="0" smtClean="0"/>
              <a:t>45-minutes--in </a:t>
            </a:r>
            <a:r>
              <a:rPr lang="en-US" sz="1800" dirty="0"/>
              <a:t>one or more sittings</a:t>
            </a:r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endParaRPr lang="en-US" sz="1800" dirty="0"/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800" dirty="0"/>
              <a:t>Access online, 24/7</a:t>
            </a:r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endParaRPr lang="en-US" sz="1800" dirty="0"/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800" dirty="0"/>
              <a:t>Simulation Format: Learn through virtual role-play</a:t>
            </a:r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endParaRPr lang="en-US" sz="1800" dirty="0"/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800" dirty="0"/>
              <a:t>Practice having conversations with up to 5 virtual students</a:t>
            </a:r>
          </a:p>
        </p:txBody>
      </p:sp>
      <p:pic>
        <p:nvPicPr>
          <p:cNvPr id="2765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879" y="1447800"/>
            <a:ext cx="2109788" cy="558800"/>
          </a:xfrm>
          <a:prstGeom prst="rect">
            <a:avLst/>
          </a:prstGeom>
          <a:noFill/>
        </p:spPr>
      </p:pic>
      <p:pic>
        <p:nvPicPr>
          <p:cNvPr id="27656" name="Picture 8" descr="classroom"/>
          <p:cNvPicPr>
            <a:picLocks noChangeAspect="1" noChangeArrowheads="1"/>
          </p:cNvPicPr>
          <p:nvPr/>
        </p:nvPicPr>
        <p:blipFill>
          <a:blip r:embed="rId4" cstate="print"/>
          <a:srcRect l="4597" b="4225"/>
          <a:stretch>
            <a:fillRect/>
          </a:stretch>
        </p:blipFill>
        <p:spPr bwMode="auto">
          <a:xfrm>
            <a:off x="3318933" y="2362200"/>
            <a:ext cx="5181600" cy="25273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513667" y="5072932"/>
            <a:ext cx="4953000" cy="4247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National survey at over 72 colleges and universities: 96% would recommend </a:t>
            </a:r>
            <a:r>
              <a:rPr lang="en-US" sz="1200" i="1" dirty="0">
                <a:solidFill>
                  <a:prstClr val="black"/>
                </a:solidFill>
              </a:rPr>
              <a:t>At-Risk</a:t>
            </a:r>
            <a:r>
              <a:rPr lang="en-US" sz="1200" dirty="0">
                <a:solidFill>
                  <a:prstClr val="black"/>
                </a:solidFill>
              </a:rPr>
              <a:t> to a colleague.  </a:t>
            </a:r>
            <a:r>
              <a:rPr lang="en-US" sz="1200" b="1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</a:rPr>
              <a:t>www.kognito.com/atrisk/research)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710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Campus Safety and Security Committee</a:t>
            </a:r>
            <a:br>
              <a:rPr lang="en-US" sz="3600" b="1" dirty="0" smtClean="0"/>
            </a:br>
            <a:r>
              <a:rPr lang="en-US" sz="2800" b="1" dirty="0" smtClean="0"/>
              <a:t>Composition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2514600"/>
            <a:ext cx="8382000" cy="3352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Chief of Police and Associate Vice Chancellor for Risk Management, Safety and Security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One-year student appointments (SGA president and GPSG representative)</a:t>
            </a:r>
            <a:endParaRPr lang="en-US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Remainder serve staggered 3-year terms (two faculty members, Legal Affairs, International Programs, HR, Counseling, Center for Wellness Promotion, Advancement, Disability Services, Housing, Facilities, Academic Affairs, Dean of Students office, Business Affairs)</a:t>
            </a:r>
            <a:endParaRPr lang="en-US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1994582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92163"/>
          </a:xfrm>
        </p:spPr>
        <p:txBody>
          <a:bodyPr>
            <a:normAutofit fontScale="90000"/>
          </a:bodyPr>
          <a:lstStyle/>
          <a:p>
            <a:pPr algn="r"/>
            <a:r>
              <a:rPr lang="en-US" sz="3800" b="1">
                <a:solidFill>
                  <a:schemeClr val="bg1"/>
                </a:solidFill>
              </a:rPr>
              <a:t>At Risk</a:t>
            </a:r>
            <a:r>
              <a:rPr lang="en-US" sz="3800" b="1"/>
              <a:t>         </a:t>
            </a:r>
            <a:br>
              <a:rPr lang="en-US" sz="3800" b="1"/>
            </a:br>
            <a:endParaRPr lang="en-US" sz="3800" b="1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362200"/>
            <a:ext cx="2590800" cy="3886200"/>
          </a:xfrm>
          <a:prstGeom prst="rect">
            <a:avLst/>
          </a:prstGeom>
        </p:spPr>
        <p:txBody>
          <a:bodyPr/>
          <a:lstStyle/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endParaRPr lang="en-US" sz="2000" dirty="0"/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/>
              <a:t>Adopted at over 50 campuses since 2009 </a:t>
            </a:r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endParaRPr lang="en-US" sz="2000" dirty="0"/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/>
              <a:t>First simulation listed in national “best practice” registry</a:t>
            </a:r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endParaRPr lang="en-US" sz="2000" dirty="0"/>
          </a:p>
          <a:p>
            <a:pPr marL="533400" indent="-533400"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/>
              <a:t>Created by leading experts in mental health and learning technology </a:t>
            </a:r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200" dirty="0"/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en-US" b="1" dirty="0"/>
          </a:p>
        </p:txBody>
      </p:sp>
      <p:pic>
        <p:nvPicPr>
          <p:cNvPr id="216068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4614" y="1447800"/>
            <a:ext cx="2109787" cy="558800"/>
          </a:xfrm>
          <a:prstGeom prst="rect">
            <a:avLst/>
          </a:prstGeom>
          <a:noFill/>
        </p:spPr>
      </p:pic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16074" name="Picture 10" descr="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86000"/>
            <a:ext cx="5207000" cy="28622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2614615" y="4724400"/>
            <a:ext cx="3341685" cy="154196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National survey: 85% reported that after taking </a:t>
            </a:r>
            <a:r>
              <a:rPr lang="en-US" b="1" i="1" dirty="0">
                <a:solidFill>
                  <a:prstClr val="black"/>
                </a:solidFill>
                <a:latin typeface="Arial" pitchFamily="34" charset="0"/>
              </a:rPr>
              <a:t>At-Risk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 they were more confident in their ability to help a suicidal student.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</a:rPr>
              <a:t>www.kognito.com/atrisk/research)</a:t>
            </a:r>
            <a:endParaRPr lang="en-US" sz="1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282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8694" y="1371600"/>
            <a:ext cx="7772400" cy="715962"/>
          </a:xfrm>
        </p:spPr>
        <p:txBody>
          <a:bodyPr/>
          <a:lstStyle/>
          <a:p>
            <a:r>
              <a:rPr lang="en-US" sz="3800" b="1" dirty="0"/>
              <a:t>How to Enroll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294467"/>
            <a:ext cx="3886200" cy="4038600"/>
          </a:xfrm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endParaRPr lang="en-US" sz="2000" dirty="0"/>
          </a:p>
          <a:p>
            <a:r>
              <a:rPr lang="en-US" sz="2000" b="1" dirty="0" smtClean="0"/>
              <a:t>To access the course, log on to </a:t>
            </a:r>
            <a:r>
              <a:rPr lang="en-US" sz="2000" b="1" dirty="0" smtClean="0">
                <a:hlinkClick r:id="rId3"/>
              </a:rPr>
              <a:t>http://aruf.kognito.com</a:t>
            </a:r>
            <a:r>
              <a:rPr lang="en-US" sz="2000" dirty="0" smtClean="0"/>
              <a:t> </a:t>
            </a:r>
            <a:r>
              <a:rPr lang="en-US" sz="2000" b="1" dirty="0" smtClean="0"/>
              <a:t>(enrollment key:  uncc89)</a:t>
            </a:r>
            <a:endParaRPr lang="en-US" sz="2000" dirty="0"/>
          </a:p>
          <a:p>
            <a:pPr marL="533400" indent="-533400">
              <a:lnSpc>
                <a:spcPct val="80000"/>
              </a:lnSpc>
            </a:pPr>
            <a:r>
              <a:rPr lang="en-US" sz="2000" dirty="0"/>
              <a:t>Take 45-minute </a:t>
            </a:r>
            <a:r>
              <a:rPr lang="en-US" sz="2000" dirty="0" smtClean="0"/>
              <a:t>course</a:t>
            </a:r>
            <a:endParaRPr lang="en-US" sz="2000" dirty="0"/>
          </a:p>
          <a:p>
            <a:pPr marL="533400" indent="-533400">
              <a:lnSpc>
                <a:spcPct val="80000"/>
              </a:lnSpc>
            </a:pPr>
            <a:r>
              <a:rPr lang="en-US" sz="2000" dirty="0"/>
              <a:t>Complete follow up survey</a:t>
            </a:r>
          </a:p>
          <a:p>
            <a:pPr marL="533400" indent="-533400">
              <a:lnSpc>
                <a:spcPct val="80000"/>
              </a:lnSpc>
            </a:pPr>
            <a:r>
              <a:rPr lang="en-US" sz="2000" dirty="0"/>
              <a:t>Return to the course as many times as you wish during the </a:t>
            </a:r>
            <a:r>
              <a:rPr lang="en-US" sz="2000" dirty="0" smtClean="0"/>
              <a:t>year</a:t>
            </a:r>
            <a:endParaRPr lang="en-US" sz="2000" dirty="0"/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-143933" y="2180167"/>
            <a:ext cx="91440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03786" name="Picture 10" descr="gwe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25" y="2197100"/>
            <a:ext cx="1593850" cy="1981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3787" name="Picture 11" descr="do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3675" y="3149600"/>
            <a:ext cx="1441450" cy="2057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3788" name="Picture 12" descr="fio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352800"/>
            <a:ext cx="1514475" cy="20447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3780" name="Picture 4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190067"/>
            <a:ext cx="2109788" cy="55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0650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07831"/>
          </a:xfrm>
        </p:spPr>
        <p:txBody>
          <a:bodyPr/>
          <a:lstStyle/>
          <a:p>
            <a:pPr algn="ctr"/>
            <a:r>
              <a:rPr lang="en-US" sz="3600" b="1" dirty="0" smtClean="0"/>
              <a:t>Questions?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081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Campus Safety and Security Committee</a:t>
            </a:r>
            <a:br>
              <a:rPr lang="en-US" sz="3600" b="1" dirty="0" smtClean="0"/>
            </a:br>
            <a:r>
              <a:rPr lang="en-US" sz="2800" b="1" dirty="0" smtClean="0"/>
              <a:t>Committee Charge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2286000"/>
            <a:ext cx="8382000" cy="4191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Develop and implement a comprehensive safety and security plan</a:t>
            </a:r>
            <a:r>
              <a:rPr lang="en-US" i="1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Crime prevention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Safety education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Threat assessment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Alcohol/drug education</a:t>
            </a:r>
            <a:endParaRPr lang="en-US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Recommend changes in policies or procedures</a:t>
            </a:r>
            <a:r>
              <a:rPr lang="en-US" i="1" dirty="0" smtClean="0"/>
              <a:t>.</a:t>
            </a:r>
            <a:endParaRPr lang="en-US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Place financial expenditures in priority order</a:t>
            </a:r>
            <a:r>
              <a:rPr lang="en-US" i="1" dirty="0" smtClean="0"/>
              <a:t>.</a:t>
            </a:r>
            <a:endParaRPr lang="en-US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Focus on threats from criminal and violent behavior, not “all </a:t>
            </a:r>
            <a:r>
              <a:rPr lang="en-US" i="1" dirty="0" smtClean="0"/>
              <a:t>hazards.”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Annually assess results.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3426920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Campus Safety and Security Committee</a:t>
            </a:r>
            <a:br>
              <a:rPr lang="en-US" sz="3600" b="1" dirty="0" smtClean="0"/>
            </a:br>
            <a:r>
              <a:rPr lang="en-US" sz="2800" b="1" dirty="0" smtClean="0"/>
              <a:t>Get Involved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2209800"/>
            <a:ext cx="8382000" cy="4267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Meetings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err="1" smtClean="0"/>
              <a:t>campussafety.uncc.edu</a:t>
            </a:r>
            <a:endParaRPr lang="en-US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Committee information/updates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Annual reports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Contact form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Emergency contact information/incident report link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err="1" smtClean="0"/>
              <a:t>police.uncc.edu</a:t>
            </a:r>
            <a:endParaRPr lang="en-US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err="1" smtClean="0"/>
              <a:t>Clery</a:t>
            </a:r>
            <a:r>
              <a:rPr lang="en-US" i="1" dirty="0" smtClean="0"/>
              <a:t> Act annual security report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Training videos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Complaints/commendations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1281008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Campus Behavioral Intervention Team (CBIT)</a:t>
            </a:r>
            <a:br>
              <a:rPr lang="en-US" sz="3600" b="1" dirty="0" smtClean="0"/>
            </a:br>
            <a:r>
              <a:rPr lang="en-US" sz="2800" b="1" dirty="0" smtClean="0"/>
              <a:t>Composition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2743200"/>
            <a:ext cx="8382000" cy="3657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The following individuals (or designees) as permanent members: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Dean of Students, </a:t>
            </a:r>
            <a:r>
              <a:rPr lang="en-US" i="1" dirty="0"/>
              <a:t>as </a:t>
            </a:r>
            <a:r>
              <a:rPr lang="en-US" i="1" dirty="0" smtClean="0"/>
              <a:t>Chair</a:t>
            </a:r>
            <a:endParaRPr lang="en-US" i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Director </a:t>
            </a:r>
            <a:r>
              <a:rPr lang="en-US" i="1" dirty="0"/>
              <a:t>of the Counseling Center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Director </a:t>
            </a:r>
            <a:r>
              <a:rPr lang="en-US" i="1" dirty="0"/>
              <a:t>of Police and Public Safety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Director </a:t>
            </a:r>
            <a:r>
              <a:rPr lang="en-US" i="1" dirty="0"/>
              <a:t>of Housing and Residence Life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Associate </a:t>
            </a:r>
            <a:r>
              <a:rPr lang="en-US" i="1" dirty="0"/>
              <a:t>Provost for Academic Services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Senior </a:t>
            </a:r>
            <a:r>
              <a:rPr lang="en-US" i="1" dirty="0"/>
              <a:t>Associate Dean of Students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Dean </a:t>
            </a:r>
            <a:r>
              <a:rPr lang="en-US" i="1" dirty="0"/>
              <a:t>of the Graduate </a:t>
            </a:r>
            <a:r>
              <a:rPr lang="en-US" i="1" dirty="0" smtClean="0"/>
              <a:t>School</a:t>
            </a:r>
            <a:endParaRPr lang="en-US" sz="20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Alternates and invitees (Legal Affairs, HR)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019876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Campus Behavioral Intervention Team (CBIT)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/>
              <a:t>CBIT Charge/Mission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2819400"/>
            <a:ext cx="8382000" cy="3581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Charge (University </a:t>
            </a:r>
            <a:r>
              <a:rPr lang="en-US" i="1" dirty="0"/>
              <a:t>Policy 408, Student Involuntary Protective Withdrawal </a:t>
            </a:r>
            <a:r>
              <a:rPr lang="en-US" i="1" dirty="0" smtClean="0"/>
              <a:t>Policy)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“ . . </a:t>
            </a:r>
            <a:r>
              <a:rPr lang="en-US" i="1" dirty="0"/>
              <a:t>. </a:t>
            </a:r>
            <a:r>
              <a:rPr lang="en-US" i="1" dirty="0" smtClean="0"/>
              <a:t>to meet </a:t>
            </a:r>
            <a:r>
              <a:rPr lang="en-US" i="1" dirty="0"/>
              <a:t>regularly, and on an emergency basis as necessary, to discuss issues relating to student behavioral concerns</a:t>
            </a:r>
            <a:r>
              <a:rPr lang="en-US" i="1" dirty="0" smtClean="0"/>
              <a:t>.”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Mission: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i="1" dirty="0" smtClean="0"/>
              <a:t>Review</a:t>
            </a:r>
            <a:r>
              <a:rPr lang="en-US" i="1" dirty="0" smtClean="0"/>
              <a:t> situations </a:t>
            </a:r>
            <a:r>
              <a:rPr lang="en-US" i="1" dirty="0"/>
              <a:t>involving students who have demonstrated behaviors of </a:t>
            </a:r>
            <a:r>
              <a:rPr lang="en-US" i="1" dirty="0" smtClean="0"/>
              <a:t>concern;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i="1" dirty="0" smtClean="0"/>
              <a:t>Recommend</a:t>
            </a:r>
            <a:r>
              <a:rPr lang="en-US" i="1" dirty="0" smtClean="0"/>
              <a:t> appropriate </a:t>
            </a:r>
            <a:r>
              <a:rPr lang="en-US" i="1" dirty="0"/>
              <a:t>intervention </a:t>
            </a:r>
            <a:r>
              <a:rPr lang="en-US" i="1" dirty="0" smtClean="0"/>
              <a:t>strategies;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i="1" dirty="0" smtClean="0"/>
              <a:t>Provide</a:t>
            </a:r>
            <a:r>
              <a:rPr lang="en-US" i="1" dirty="0" smtClean="0"/>
              <a:t> </a:t>
            </a:r>
            <a:r>
              <a:rPr lang="en-US" i="1" dirty="0"/>
              <a:t>training and awareness </a:t>
            </a:r>
            <a:r>
              <a:rPr lang="en-US" i="1" dirty="0" smtClean="0"/>
              <a:t>regarding behavioral </a:t>
            </a:r>
            <a:r>
              <a:rPr lang="en-US" i="1" dirty="0"/>
              <a:t>concerns to the </a:t>
            </a:r>
            <a:r>
              <a:rPr lang="en-US" i="1" dirty="0" smtClean="0"/>
              <a:t>campus community.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1067997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Campus Behavioral Intervention Team (CBIT)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/>
              <a:t>Students of Concern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2819400"/>
            <a:ext cx="8382000" cy="3124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Definition: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“ . . . a </a:t>
            </a:r>
            <a:r>
              <a:rPr lang="en-US" i="1" dirty="0"/>
              <a:t>student who is suffering from a medical or psychological disorder and, as a result of the disorder, presents a direct threat to the health or safety of others</a:t>
            </a:r>
            <a:r>
              <a:rPr lang="en-US" i="1" dirty="0" smtClean="0"/>
              <a:t>.”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Relationship to Conduct Process:</a:t>
            </a:r>
            <a:endParaRPr lang="en-US" sz="2400" i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 smtClean="0"/>
              <a:t>“Involuntary protective withdrawal is not a substitute for appropriate disciplinary action.”</a:t>
            </a:r>
          </a:p>
        </p:txBody>
      </p:sp>
    </p:spTree>
    <p:extLst>
      <p:ext uri="{BB962C8B-B14F-4D97-AF65-F5344CB8AC3E}">
        <p14:creationId xmlns:p14="http://schemas.microsoft.com/office/powerpoint/2010/main" xmlns="" val="29085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917625592"/>
              </p:ext>
            </p:extLst>
          </p:nvPr>
        </p:nvGraphicFramePr>
        <p:xfrm>
          <a:off x="467180" y="294384"/>
          <a:ext cx="8153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3810000"/>
            <a:ext cx="8382000" cy="2800767"/>
          </a:xfrm>
        </p:spPr>
        <p:txBody>
          <a:bodyPr numCol="2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 smtClean="0"/>
              <a:t>Possible outcomes: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No action</a:t>
            </a:r>
            <a:endParaRPr lang="en-US" sz="20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/>
              <a:t>Faculty/staff </a:t>
            </a:r>
            <a:r>
              <a:rPr lang="en-US" sz="2000" i="1" dirty="0" smtClean="0"/>
              <a:t>follow-up</a:t>
            </a:r>
            <a:endParaRPr lang="en-US" sz="20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Housing &amp; Residence Life follow-up</a:t>
            </a:r>
            <a:endParaRPr lang="en-US" sz="20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Counseling </a:t>
            </a:r>
            <a:r>
              <a:rPr lang="en-US" sz="2000" i="1" dirty="0"/>
              <a:t>Center </a:t>
            </a:r>
            <a:r>
              <a:rPr lang="en-US" sz="2000" i="1" dirty="0" smtClean="0"/>
              <a:t>referral</a:t>
            </a:r>
            <a:endParaRPr lang="en-US" sz="20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“Care and concern” meetin</a:t>
            </a:r>
            <a:r>
              <a:rPr lang="en-US" sz="2000" i="1" dirty="0"/>
              <a:t>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/>
              <a:t>Police check-in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20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Parental contact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Referral </a:t>
            </a:r>
            <a:r>
              <a:rPr lang="en-US" sz="2000" i="1" dirty="0"/>
              <a:t>to </a:t>
            </a:r>
            <a:r>
              <a:rPr lang="en-US" sz="2000" i="1" dirty="0" smtClean="0"/>
              <a:t>conduct process</a:t>
            </a:r>
            <a:endParaRPr lang="en-US" sz="20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Voluntary withdrawal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Interim protective withdrawal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Involuntary withdrawal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Hospitalization</a:t>
            </a:r>
            <a:endParaRPr lang="en-U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2000" cy="893578"/>
          </a:xfrm>
        </p:spPr>
        <p:txBody>
          <a:bodyPr/>
          <a:lstStyle/>
          <a:p>
            <a:pPr algn="ctr"/>
            <a:r>
              <a:rPr lang="en-US" sz="2800" b="1" dirty="0" smtClean="0"/>
              <a:t>CBIT</a:t>
            </a:r>
            <a:r>
              <a:rPr lang="en-US" sz="2800" b="1" smtClean="0"/>
              <a:t>/Conduct </a:t>
            </a:r>
            <a:r>
              <a:rPr lang="en-US" sz="2800" b="1" dirty="0" smtClean="0"/>
              <a:t>Intake Process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35631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00"/>
            <a:ext cx="9144000" cy="680306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1320016"/>
          </a:xfrm>
          <a:prstGeom prst="wedgeEllipseCallou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i="1" dirty="0"/>
          </a:p>
        </p:txBody>
      </p:sp>
      <p:pic>
        <p:nvPicPr>
          <p:cNvPr id="6" name="Picture 5" descr="See Something Say Something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0107" y="12700"/>
            <a:ext cx="416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250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UNCCharlotte_template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1178</Words>
  <Application>Microsoft Office PowerPoint</Application>
  <PresentationFormat>On-screen Show (4:3)</PresentationFormat>
  <Paragraphs>183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Sample presentation slides</vt:lpstr>
      <vt:lpstr>UNCCharlotte_template05</vt:lpstr>
      <vt:lpstr>Campus Safety and  Security Committee/ Campus Behavioral Intervention Team</vt:lpstr>
      <vt:lpstr>Campus Safety and Security Committee Composition</vt:lpstr>
      <vt:lpstr>Campus Safety and Security Committee Committee Charge</vt:lpstr>
      <vt:lpstr>Campus Safety and Security Committee Get Involved</vt:lpstr>
      <vt:lpstr>Campus Behavioral Intervention Team (CBIT) Composition</vt:lpstr>
      <vt:lpstr>Campus Behavioral Intervention Team (CBIT) CBIT Charge/Mission</vt:lpstr>
      <vt:lpstr>Campus Behavioral Intervention Team (CBIT) Students of Concern</vt:lpstr>
      <vt:lpstr>CBIT/Conduct Intake Process</vt:lpstr>
      <vt:lpstr>Slide 9</vt:lpstr>
      <vt:lpstr>Impact of Mental Health Issues on Academic Performance and Retention</vt:lpstr>
      <vt:lpstr>Impact of Mental Health Issues on Academic Performance and Retention</vt:lpstr>
      <vt:lpstr>The Impact of Mental Health </vt:lpstr>
      <vt:lpstr>Other findings</vt:lpstr>
      <vt:lpstr>UNC Charlotte students</vt:lpstr>
      <vt:lpstr>UNC Charlotte  students</vt:lpstr>
      <vt:lpstr>Students who use the  Counseling Center</vt:lpstr>
      <vt:lpstr>Outcome</vt:lpstr>
      <vt:lpstr>How faculty can help</vt:lpstr>
      <vt:lpstr>Gatekeeper Training</vt:lpstr>
      <vt:lpstr>At Risk          </vt:lpstr>
      <vt:lpstr>How to Enroll</vt:lpstr>
      <vt:lpstr>Questions?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Mental Health Issues on Academic Performance and  Retention</dc:title>
  <dc:creator>David Spano</dc:creator>
  <cp:lastModifiedBy>idadio</cp:lastModifiedBy>
  <cp:revision>16</cp:revision>
  <dcterms:created xsi:type="dcterms:W3CDTF">2012-07-31T19:00:25Z</dcterms:created>
  <dcterms:modified xsi:type="dcterms:W3CDTF">2013-10-31T12:53:16Z</dcterms:modified>
</cp:coreProperties>
</file>