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61" r:id="rId2"/>
    <p:sldId id="272" r:id="rId3"/>
    <p:sldId id="278" r:id="rId4"/>
    <p:sldId id="277" r:id="rId5"/>
    <p:sldId id="279" r:id="rId6"/>
    <p:sldId id="280" r:id="rId7"/>
    <p:sldId id="281" r:id="rId8"/>
    <p:sldId id="285" r:id="rId9"/>
    <p:sldId id="286" r:id="rId10"/>
    <p:sldId id="292" r:id="rId11"/>
    <p:sldId id="289" r:id="rId12"/>
    <p:sldId id="291" r:id="rId13"/>
    <p:sldId id="288" r:id="rId14"/>
    <p:sldId id="290" r:id="rId15"/>
    <p:sldId id="267" r:id="rId16"/>
    <p:sldId id="293" r:id="rId17"/>
    <p:sldId id="271" r:id="rId18"/>
    <p:sldId id="270" r:id="rId19"/>
    <p:sldId id="294" r:id="rId20"/>
    <p:sldId id="268" r:id="rId21"/>
    <p:sldId id="266" r:id="rId22"/>
    <p:sldId id="295" r:id="rId23"/>
  </p:sldIdLst>
  <p:sldSz cx="9144000" cy="6858000" type="screen4x3"/>
  <p:notesSz cx="6858000" cy="9296400"/>
  <p:defaultTextStyle>
    <a:defPPr>
      <a:defRPr lang="en-US"/>
    </a:defPPr>
    <a:lvl1pPr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1pPr>
    <a:lvl2pPr marL="511230" indent="-150362"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2pPr>
    <a:lvl3pPr marL="1023713" indent="-301977"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3pPr>
    <a:lvl4pPr marL="1534942" indent="-452338"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4pPr>
    <a:lvl5pPr marL="2047424" indent="-603953"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5pPr>
    <a:lvl6pPr marL="1804340" algn="l" defTabSz="721736" rtl="0" eaLnBrk="1" latinLnBrk="0" hangingPunct="1">
      <a:defRPr sz="2100" kern="1200">
        <a:solidFill>
          <a:schemeClr val="tx1"/>
        </a:solidFill>
        <a:latin typeface="Arial" charset="0"/>
        <a:ea typeface="ＭＳ Ｐゴシック" pitchFamily="-110" charset="-128"/>
        <a:cs typeface="+mn-cs"/>
      </a:defRPr>
    </a:lvl6pPr>
    <a:lvl7pPr marL="2165208" algn="l" defTabSz="721736" rtl="0" eaLnBrk="1" latinLnBrk="0" hangingPunct="1">
      <a:defRPr sz="2100" kern="1200">
        <a:solidFill>
          <a:schemeClr val="tx1"/>
        </a:solidFill>
        <a:latin typeface="Arial" charset="0"/>
        <a:ea typeface="ＭＳ Ｐゴシック" pitchFamily="-110" charset="-128"/>
        <a:cs typeface="+mn-cs"/>
      </a:defRPr>
    </a:lvl7pPr>
    <a:lvl8pPr marL="2526076" algn="l" defTabSz="721736" rtl="0" eaLnBrk="1" latinLnBrk="0" hangingPunct="1">
      <a:defRPr sz="2100" kern="1200">
        <a:solidFill>
          <a:schemeClr val="tx1"/>
        </a:solidFill>
        <a:latin typeface="Arial" charset="0"/>
        <a:ea typeface="ＭＳ Ｐゴシック" pitchFamily="-110" charset="-128"/>
        <a:cs typeface="+mn-cs"/>
      </a:defRPr>
    </a:lvl8pPr>
    <a:lvl9pPr marL="2886944" algn="l" defTabSz="721736" rtl="0" eaLnBrk="1" latinLnBrk="0" hangingPunct="1">
      <a:defRPr sz="2100" kern="1200">
        <a:solidFill>
          <a:schemeClr val="tx1"/>
        </a:solidFill>
        <a:latin typeface="Arial" charset="0"/>
        <a:ea typeface="ＭＳ Ｐゴシック" pitchFamily="-11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C"/>
    <a:srgbClr val="C4BD9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9065" autoAdjust="0"/>
  </p:normalViewPr>
  <p:slideViewPr>
    <p:cSldViewPr snapToObjects="1">
      <p:cViewPr varScale="1">
        <p:scale>
          <a:sx n="78" d="100"/>
          <a:sy n="78" d="100"/>
        </p:scale>
        <p:origin x="-124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3827" y="0"/>
            <a:ext cx="2972590" cy="465138"/>
          </a:xfrm>
          <a:prstGeom prst="rect">
            <a:avLst/>
          </a:prstGeom>
        </p:spPr>
        <p:txBody>
          <a:bodyPr vert="horz" lIns="91440" tIns="45720" rIns="91440" bIns="45720" rtlCol="0"/>
          <a:lstStyle>
            <a:lvl1pPr algn="r">
              <a:defRPr sz="1200"/>
            </a:lvl1pPr>
          </a:lstStyle>
          <a:p>
            <a:fld id="{D6FBEBAF-F61D-45FB-8299-4B7DBF943CD9}" type="datetimeFigureOut">
              <a:rPr lang="en-US" smtClean="0"/>
              <a:t>10/17/2014</a:t>
            </a:fld>
            <a:endParaRPr lang="en-US"/>
          </a:p>
        </p:txBody>
      </p:sp>
      <p:sp>
        <p:nvSpPr>
          <p:cNvPr id="4" name="Footer Placeholder 3"/>
          <p:cNvSpPr>
            <a:spLocks noGrp="1"/>
          </p:cNvSpPr>
          <p:nvPr>
            <p:ph type="ftr" sz="quarter" idx="2"/>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3827" y="8829675"/>
            <a:ext cx="2972590" cy="465138"/>
          </a:xfrm>
          <a:prstGeom prst="rect">
            <a:avLst/>
          </a:prstGeom>
        </p:spPr>
        <p:txBody>
          <a:bodyPr vert="horz" lIns="91440" tIns="45720" rIns="91440" bIns="45720" rtlCol="0" anchor="b"/>
          <a:lstStyle>
            <a:lvl1pPr algn="r">
              <a:defRPr sz="1200"/>
            </a:lvl1pPr>
          </a:lstStyle>
          <a:p>
            <a:fld id="{BA7E65A6-49BD-47DF-9B72-FDD3F6A672A1}" type="slidenum">
              <a:rPr lang="en-US" smtClean="0"/>
              <a:t>‹#›</a:t>
            </a:fld>
            <a:endParaRPr lang="en-US"/>
          </a:p>
        </p:txBody>
      </p:sp>
    </p:spTree>
    <p:extLst>
      <p:ext uri="{BB962C8B-B14F-4D97-AF65-F5344CB8AC3E}">
        <p14:creationId xmlns:p14="http://schemas.microsoft.com/office/powerpoint/2010/main" val="4293625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84614" y="0"/>
            <a:ext cx="2971800" cy="464820"/>
          </a:xfrm>
          <a:prstGeom prst="rect">
            <a:avLst/>
          </a:prstGeom>
        </p:spPr>
        <p:txBody>
          <a:bodyPr vert="horz" lIns="92446" tIns="46223" rIns="92446" bIns="46223" rtlCol="0"/>
          <a:lstStyle>
            <a:lvl1pPr algn="r">
              <a:defRPr sz="1200"/>
            </a:lvl1pPr>
          </a:lstStyle>
          <a:p>
            <a:fld id="{9F39D239-A4E1-4387-B4BF-842AA6137023}" type="datetimeFigureOut">
              <a:rPr lang="en-US" smtClean="0"/>
              <a:t>10/17/2014</a:t>
            </a:fld>
            <a:endParaRPr lang="en-US" dirty="0"/>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2446" tIns="46223" rIns="92446" bIns="46223" rtlCol="0" anchor="b"/>
          <a:lstStyle>
            <a:lvl1pPr algn="r">
              <a:defRPr sz="1200"/>
            </a:lvl1pPr>
          </a:lstStyle>
          <a:p>
            <a:fld id="{1C279B51-628D-4BDB-AE78-8C902DFDBB86}" type="slidenum">
              <a:rPr lang="en-US" smtClean="0"/>
              <a:t>‹#›</a:t>
            </a:fld>
            <a:endParaRPr lang="en-US" dirty="0"/>
          </a:p>
        </p:txBody>
      </p:sp>
    </p:spTree>
    <p:extLst>
      <p:ext uri="{BB962C8B-B14F-4D97-AF65-F5344CB8AC3E}">
        <p14:creationId xmlns:p14="http://schemas.microsoft.com/office/powerpoint/2010/main" val="404457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279B51-628D-4BDB-AE78-8C902DFDBB86}" type="slidenum">
              <a:rPr lang="en-US" smtClean="0"/>
              <a:t>11</a:t>
            </a:fld>
            <a:endParaRPr lang="en-US" dirty="0"/>
          </a:p>
        </p:txBody>
      </p:sp>
    </p:spTree>
    <p:extLst>
      <p:ext uri="{BB962C8B-B14F-4D97-AF65-F5344CB8AC3E}">
        <p14:creationId xmlns:p14="http://schemas.microsoft.com/office/powerpoint/2010/main" val="4029883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279B51-628D-4BDB-AE78-8C902DFDBB86}" type="slidenum">
              <a:rPr lang="en-US" smtClean="0"/>
              <a:t>13</a:t>
            </a:fld>
            <a:endParaRPr lang="en-US" dirty="0"/>
          </a:p>
        </p:txBody>
      </p:sp>
    </p:spTree>
    <p:extLst>
      <p:ext uri="{BB962C8B-B14F-4D97-AF65-F5344CB8AC3E}">
        <p14:creationId xmlns:p14="http://schemas.microsoft.com/office/powerpoint/2010/main" val="832258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legal.uncc.edu/policies/up-605.8"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legal.uncc.edu/policies/up-605.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1981200"/>
            <a:ext cx="9144000" cy="2971800"/>
          </a:xfrm>
          <a:prstGeom prst="rect">
            <a:avLst/>
          </a:prstGeom>
        </p:spPr>
        <p:txBody>
          <a:bodyPr anchor="t"/>
          <a:lstStyle/>
          <a:p>
            <a:pPr>
              <a:tabLst>
                <a:tab pos="7432675" algn="l"/>
              </a:tabLst>
            </a:pPr>
            <a:r>
              <a:rPr lang="en-US" sz="3600" b="1" dirty="0">
                <a:solidFill>
                  <a:srgbClr val="00703C"/>
                </a:solidFill>
                <a:latin typeface="Arial" charset="0"/>
                <a:ea typeface="ＭＳ Ｐゴシック" pitchFamily="-110" charset="-128"/>
                <a:cs typeface="Arial" charset="0"/>
              </a:rPr>
              <a:t>The Public Records Act:</a:t>
            </a:r>
            <a:br>
              <a:rPr lang="en-US" sz="3600" b="1" dirty="0">
                <a:solidFill>
                  <a:srgbClr val="00703C"/>
                </a:solidFill>
                <a:latin typeface="Arial" charset="0"/>
                <a:ea typeface="ＭＳ Ｐゴシック" pitchFamily="-110" charset="-128"/>
                <a:cs typeface="Arial" charset="0"/>
              </a:rPr>
            </a:br>
            <a:r>
              <a:rPr lang="en-US" sz="3600" b="1" dirty="0">
                <a:solidFill>
                  <a:srgbClr val="00703C"/>
                </a:solidFill>
                <a:latin typeface="Arial" charset="0"/>
                <a:ea typeface="ＭＳ Ｐゴシック" pitchFamily="-110" charset="-128"/>
                <a:cs typeface="Arial" charset="0"/>
              </a:rPr>
              <a:t>It Affects You More Than You Think</a:t>
            </a:r>
            <a:r>
              <a:rPr lang="en-US" sz="3600" b="1" dirty="0" smtClean="0">
                <a:solidFill>
                  <a:srgbClr val="00703C"/>
                </a:solidFill>
                <a:latin typeface="Arial" charset="0"/>
                <a:ea typeface="ＭＳ Ｐゴシック" pitchFamily="-110" charset="-128"/>
                <a:cs typeface="Arial" charset="0"/>
              </a:rPr>
              <a:t/>
            </a:r>
            <a:br>
              <a:rPr lang="en-US" sz="3600" b="1" dirty="0" smtClean="0">
                <a:solidFill>
                  <a:srgbClr val="00703C"/>
                </a:solidFill>
                <a:latin typeface="Arial" charset="0"/>
                <a:ea typeface="ＭＳ Ｐゴシック" pitchFamily="-110" charset="-128"/>
                <a:cs typeface="Arial" charset="0"/>
              </a:rPr>
            </a:br>
            <a:r>
              <a:rPr lang="en-US" sz="3600" b="1" dirty="0" smtClean="0">
                <a:solidFill>
                  <a:srgbClr val="00703C"/>
                </a:solidFill>
                <a:latin typeface="Arial" charset="0"/>
                <a:ea typeface="ＭＳ Ｐゴシック" pitchFamily="-110" charset="-128"/>
                <a:cs typeface="Arial" charset="0"/>
              </a:rPr>
              <a:t/>
            </a:r>
            <a:br>
              <a:rPr lang="en-US" sz="3600" b="1" dirty="0" smtClean="0">
                <a:solidFill>
                  <a:srgbClr val="00703C"/>
                </a:solidFill>
                <a:latin typeface="Arial" charset="0"/>
                <a:ea typeface="ＭＳ Ｐゴシック" pitchFamily="-110" charset="-128"/>
                <a:cs typeface="Arial" charset="0"/>
              </a:rPr>
            </a:br>
            <a:r>
              <a:rPr lang="en-US" sz="1800" b="1" dirty="0">
                <a:latin typeface="Arial" charset="0"/>
                <a:ea typeface="ＭＳ Ｐゴシック" pitchFamily="-110" charset="-128"/>
                <a:cs typeface="Arial" charset="0"/>
              </a:rPr>
              <a:t>Tina Dadio, University Public Records Officer/Paralegal </a:t>
            </a:r>
            <a:r>
              <a:rPr lang="en-US" sz="1800" b="1" dirty="0" smtClean="0">
                <a:latin typeface="Arial" charset="0"/>
                <a:ea typeface="ＭＳ Ｐゴシック" pitchFamily="-110" charset="-128"/>
                <a:cs typeface="Arial" charset="0"/>
              </a:rPr>
              <a:t/>
            </a:r>
            <a:br>
              <a:rPr lang="en-US" sz="1800" b="1" dirty="0" smtClean="0">
                <a:latin typeface="Arial" charset="0"/>
                <a:ea typeface="ＭＳ Ｐゴシック" pitchFamily="-110" charset="-128"/>
                <a:cs typeface="Arial" charset="0"/>
              </a:rPr>
            </a:br>
            <a:r>
              <a:rPr lang="en-US" sz="1800" b="1" dirty="0" smtClean="0">
                <a:latin typeface="Arial" charset="0"/>
                <a:ea typeface="ＭＳ Ｐゴシック" pitchFamily="-110" charset="-128"/>
                <a:cs typeface="Arial" charset="0"/>
              </a:rPr>
              <a:t>David </a:t>
            </a:r>
            <a:r>
              <a:rPr lang="en-US" sz="1800" b="1" dirty="0">
                <a:latin typeface="Arial" charset="0"/>
                <a:ea typeface="ＭＳ Ｐゴシック" pitchFamily="-110" charset="-128"/>
                <a:cs typeface="Arial" charset="0"/>
              </a:rPr>
              <a:t>E. Broome, Jr., Vice Chancellor and General Counsel</a:t>
            </a:r>
            <a:br>
              <a:rPr lang="en-US" sz="1800" b="1" dirty="0">
                <a:latin typeface="Arial" charset="0"/>
                <a:ea typeface="ＭＳ Ｐゴシック" pitchFamily="-110" charset="-128"/>
                <a:cs typeface="Arial" charset="0"/>
              </a:rPr>
            </a:br>
            <a:r>
              <a:rPr lang="en-US" sz="1800" b="1" dirty="0" smtClean="0">
                <a:latin typeface="Arial" charset="0"/>
                <a:ea typeface="ＭＳ Ｐゴシック" pitchFamily="-110" charset="-128"/>
                <a:cs typeface="Arial" charset="0"/>
              </a:rPr>
              <a:t/>
            </a:r>
            <a:br>
              <a:rPr lang="en-US" sz="1800" b="1" dirty="0" smtClean="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
            </a:r>
            <a:br>
              <a:rPr lang="en-US" sz="2000" b="1" dirty="0" smtClean="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Fall </a:t>
            </a:r>
            <a:r>
              <a:rPr lang="en-US" sz="2000" b="1" dirty="0">
                <a:latin typeface="Arial" charset="0"/>
                <a:ea typeface="ＭＳ Ｐゴシック" pitchFamily="-110" charset="-128"/>
                <a:cs typeface="Arial" charset="0"/>
              </a:rPr>
              <a:t>2014 Legal Symposium</a:t>
            </a:r>
            <a:br>
              <a:rPr lang="en-US" sz="2000" b="1" dirty="0">
                <a:latin typeface="Arial" charset="0"/>
                <a:ea typeface="ＭＳ Ｐゴシック" pitchFamily="-110" charset="-128"/>
                <a:cs typeface="Arial" charset="0"/>
              </a:rPr>
            </a:br>
            <a:r>
              <a:rPr lang="en-US" sz="2000" b="1" dirty="0">
                <a:latin typeface="Arial" charset="0"/>
                <a:ea typeface="ＭＳ Ｐゴシック" pitchFamily="-110" charset="-128"/>
                <a:cs typeface="Arial" charset="0"/>
              </a:rPr>
              <a:t>October 16, 2014</a:t>
            </a:r>
            <a:r>
              <a:rPr lang="en-US" sz="2000" b="1" dirty="0" smtClean="0">
                <a:latin typeface="Arial" charset="0"/>
                <a:ea typeface="ＭＳ Ｐゴシック" pitchFamily="-110" charset="-128"/>
                <a:cs typeface="Arial" charset="0"/>
              </a:rPr>
              <a:t/>
            </a:r>
            <a:br>
              <a:rPr lang="en-US" sz="2000" b="1" dirty="0" smtClean="0">
                <a:latin typeface="Arial" charset="0"/>
                <a:ea typeface="ＭＳ Ｐゴシック" pitchFamily="-110" charset="-128"/>
                <a:cs typeface="Arial" charset="0"/>
              </a:rPr>
            </a:br>
            <a:endParaRPr lang="en-US" sz="2000" b="1" i="1" dirty="0" smtClean="0">
              <a:latin typeface="Arial" charset="0"/>
              <a:ea typeface="ＭＳ Ｐゴシック" pitchFamily="-110" charset="-128"/>
              <a:cs typeface="Arial" charset="0"/>
            </a:endParaRPr>
          </a:p>
        </p:txBody>
      </p:sp>
      <p:sp>
        <p:nvSpPr>
          <p:cNvPr id="5" name="TextBox 4"/>
          <p:cNvSpPr txBox="1"/>
          <p:nvPr/>
        </p:nvSpPr>
        <p:spPr>
          <a:xfrm>
            <a:off x="4876800" y="6204857"/>
            <a:ext cx="4752975" cy="369332"/>
          </a:xfrm>
          <a:prstGeom prst="rect">
            <a:avLst/>
          </a:prstGeom>
          <a:noFill/>
        </p:spPr>
        <p:txBody>
          <a:bodyPr wrap="square" rtlCol="0">
            <a:spAutoFit/>
          </a:bodyPr>
          <a:lstStyle/>
          <a:p>
            <a:pPr algn="ctr"/>
            <a:r>
              <a:rPr lang="en-US" sz="1800" b="1" dirty="0" smtClean="0"/>
              <a:t>Office of Legal Affairs</a:t>
            </a:r>
            <a:endParaRPr lang="en-US" sz="1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334000"/>
            <a:ext cx="1676400" cy="12573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95632" y="1383721"/>
            <a:ext cx="8924568" cy="1015663"/>
          </a:xfrm>
          <a:prstGeom prst="rect">
            <a:avLst/>
          </a:prstGeom>
        </p:spPr>
        <p:txBody>
          <a:bodyPr wrap="square">
            <a:spAutoFit/>
          </a:bodyPr>
          <a:lstStyle/>
          <a:p>
            <a:r>
              <a:rPr lang="en-US" sz="3000" b="1" dirty="0" smtClean="0"/>
              <a:t>Tips for Managing Email</a:t>
            </a:r>
            <a:r>
              <a:rPr lang="en-US" sz="3000" b="1" dirty="0"/>
              <a:t/>
            </a:r>
            <a:br>
              <a:rPr lang="en-US" sz="3000" b="1" dirty="0"/>
            </a:br>
            <a:endParaRPr lang="en-US" sz="3000" b="1" dirty="0"/>
          </a:p>
        </p:txBody>
      </p:sp>
      <p:sp>
        <p:nvSpPr>
          <p:cNvPr id="7" name="Rectangle 6"/>
          <p:cNvSpPr/>
          <p:nvPr/>
        </p:nvSpPr>
        <p:spPr>
          <a:xfrm>
            <a:off x="261830" y="2514600"/>
            <a:ext cx="6824770" cy="1061829"/>
          </a:xfrm>
          <a:prstGeom prst="rect">
            <a:avLst/>
          </a:prstGeom>
        </p:spPr>
        <p:txBody>
          <a:bodyPr wrap="square">
            <a:spAutoFit/>
          </a:bodyPr>
          <a:lstStyle/>
          <a:p>
            <a:endParaRPr lang="en-US" i="1" dirty="0" smtClean="0"/>
          </a:p>
          <a:p>
            <a:pPr marL="0" indent="0">
              <a:buNone/>
            </a:pPr>
            <a:endParaRPr lang="en-US" i="1" dirty="0"/>
          </a:p>
          <a:p>
            <a:pPr marL="0" indent="0">
              <a:buNone/>
            </a:pPr>
            <a:endParaRPr lang="en-US" dirty="0"/>
          </a:p>
        </p:txBody>
      </p:sp>
      <p:sp>
        <p:nvSpPr>
          <p:cNvPr id="9" name="TextBox 8"/>
          <p:cNvSpPr txBox="1"/>
          <p:nvPr/>
        </p:nvSpPr>
        <p:spPr>
          <a:xfrm flipH="1">
            <a:off x="381000" y="1956375"/>
            <a:ext cx="8229600" cy="3970318"/>
          </a:xfrm>
          <a:prstGeom prst="rect">
            <a:avLst/>
          </a:prstGeom>
          <a:noFill/>
        </p:spPr>
        <p:txBody>
          <a:bodyPr wrap="square" rtlCol="0">
            <a:spAutoFit/>
          </a:bodyPr>
          <a:lstStyle/>
          <a:p>
            <a:pPr marL="342900" indent="-342900">
              <a:buFont typeface="Arial" panose="020B0604020202020204" pitchFamily="34" charset="0"/>
              <a:buChar char="•"/>
            </a:pPr>
            <a:r>
              <a:rPr lang="en-US" dirty="0" smtClean="0"/>
              <a:t>Use subject lines that are clear and informative (e</a:t>
            </a:r>
            <a:r>
              <a:rPr lang="en-US" i="1" dirty="0" smtClean="0"/>
              <a:t>.g. instead of</a:t>
            </a:r>
          </a:p>
          <a:p>
            <a:r>
              <a:rPr lang="en-US" i="1" dirty="0" smtClean="0"/>
              <a:t>     “meeting minutes” use “1/1/2014 Department Meeting Minutes”).</a:t>
            </a:r>
          </a:p>
          <a:p>
            <a:endParaRPr lang="en-US" i="1" dirty="0" smtClean="0"/>
          </a:p>
          <a:p>
            <a:pPr marL="342900" indent="-342900">
              <a:buFont typeface="Arial" panose="020B0604020202020204" pitchFamily="34" charset="0"/>
              <a:buChar char="•"/>
            </a:pPr>
            <a:r>
              <a:rPr lang="en-US" dirty="0" smtClean="0"/>
              <a:t>If a document is confidential, consider using “Confidential” in subject line. However, this label is mostly used for “flagging” item – whether it’s </a:t>
            </a:r>
            <a:r>
              <a:rPr lang="en-US" i="1" u="sng" dirty="0" smtClean="0"/>
              <a:t>really</a:t>
            </a:r>
            <a:r>
              <a:rPr lang="en-US" dirty="0"/>
              <a:t> </a:t>
            </a:r>
            <a:r>
              <a:rPr lang="en-US" dirty="0" smtClean="0"/>
              <a:t>confidential is a legal determination.</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Be mindful prior to sending your response to an email. (</a:t>
            </a:r>
            <a:r>
              <a:rPr lang="en-US" i="1" dirty="0" smtClean="0"/>
              <a:t>i.e. use discretion). </a:t>
            </a:r>
          </a:p>
          <a:p>
            <a:endParaRPr lang="en-US" i="1" dirty="0" smtClean="0"/>
          </a:p>
          <a:p>
            <a:pPr marL="342900" indent="-342900">
              <a:buFont typeface="Arial" panose="020B0604020202020204" pitchFamily="34" charset="0"/>
              <a:buChar char="•"/>
            </a:pPr>
            <a:r>
              <a:rPr lang="en-US" dirty="0" smtClean="0"/>
              <a:t>Manage email based on its content and according to our record retention policy.</a:t>
            </a:r>
          </a:p>
        </p:txBody>
      </p:sp>
    </p:spTree>
    <p:extLst>
      <p:ext uri="{BB962C8B-B14F-4D97-AF65-F5344CB8AC3E}">
        <p14:creationId xmlns:p14="http://schemas.microsoft.com/office/powerpoint/2010/main" val="2085408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077218"/>
          </a:xfrm>
          <a:prstGeom prst="rect">
            <a:avLst/>
          </a:prstGeom>
        </p:spPr>
        <p:txBody>
          <a:bodyPr wrap="square">
            <a:spAutoFit/>
          </a:bodyPr>
          <a:lstStyle/>
          <a:p>
            <a:r>
              <a:rPr lang="en-US" sz="3200" b="1" dirty="0" smtClean="0"/>
              <a:t>Public Record </a:t>
            </a:r>
            <a:r>
              <a:rPr lang="en-US" sz="3200" b="1" i="1" u="sng" dirty="0" smtClean="0"/>
              <a:t>or</a:t>
            </a:r>
            <a:r>
              <a:rPr lang="en-US" sz="3200" b="1" u="sng" dirty="0" smtClean="0"/>
              <a:t> Not?</a:t>
            </a:r>
            <a:r>
              <a:rPr lang="en-US" sz="3200" b="1" dirty="0"/>
              <a:t/>
            </a:r>
            <a:br>
              <a:rPr lang="en-US" sz="3200" b="1" dirty="0"/>
            </a:br>
            <a:endParaRPr lang="en-US" sz="3200" b="1" dirty="0"/>
          </a:p>
        </p:txBody>
      </p:sp>
      <p:sp>
        <p:nvSpPr>
          <p:cNvPr id="7" name="Rectangle 6"/>
          <p:cNvSpPr/>
          <p:nvPr/>
        </p:nvSpPr>
        <p:spPr>
          <a:xfrm>
            <a:off x="261830" y="2133600"/>
            <a:ext cx="6824770" cy="2354491"/>
          </a:xfrm>
          <a:prstGeom prst="rect">
            <a:avLst/>
          </a:prstGeom>
        </p:spPr>
        <p:txBody>
          <a:bodyPr wrap="square">
            <a:spAutoFit/>
          </a:bodyPr>
          <a:lstStyle/>
          <a:p>
            <a:pPr marL="0" indent="0">
              <a:buNone/>
            </a:pPr>
            <a:r>
              <a:rPr lang="en-US" u="sng" dirty="0" smtClean="0"/>
              <a:t>Example #1: </a:t>
            </a:r>
            <a:endParaRPr lang="en-US" dirty="0"/>
          </a:p>
          <a:p>
            <a:pPr marL="342900" indent="-342900">
              <a:buFont typeface="Arial" panose="020B0604020202020204" pitchFamily="34" charset="0"/>
              <a:buChar char="•"/>
            </a:pPr>
            <a:r>
              <a:rPr lang="en-US" i="1" dirty="0" smtClean="0"/>
              <a:t>During the review process for promotion and tenure of a faculty candidate, are recommendations from the chair a public record?  </a:t>
            </a:r>
          </a:p>
          <a:p>
            <a:endParaRPr lang="en-US" dirty="0" smtClean="0"/>
          </a:p>
          <a:p>
            <a:r>
              <a:rPr lang="en-US" i="1" dirty="0"/>
              <a:t>	</a:t>
            </a:r>
          </a:p>
          <a:p>
            <a:pPr marL="0" indent="0">
              <a:buNone/>
            </a:pPr>
            <a:endParaRPr lang="en-US" dirty="0"/>
          </a:p>
        </p:txBody>
      </p:sp>
      <p:sp>
        <p:nvSpPr>
          <p:cNvPr id="3" name="TextBox 2"/>
          <p:cNvSpPr txBox="1"/>
          <p:nvPr/>
        </p:nvSpPr>
        <p:spPr>
          <a:xfrm>
            <a:off x="882069" y="3962400"/>
            <a:ext cx="6899457" cy="1384995"/>
          </a:xfrm>
          <a:prstGeom prst="rect">
            <a:avLst/>
          </a:prstGeom>
          <a:noFill/>
        </p:spPr>
        <p:txBody>
          <a:bodyPr wrap="square" rtlCol="0">
            <a:spAutoFit/>
          </a:bodyPr>
          <a:lstStyle/>
          <a:p>
            <a:r>
              <a:rPr lang="en-US" dirty="0" smtClean="0"/>
              <a:t>Answer:  No, only the date and a general description of the reasons of the promotion (or, alternatively, the date and type of the separation) is a public record and can be inspected by anyone upon a public records request.</a:t>
            </a:r>
            <a:endParaRPr lang="en-US" dirty="0"/>
          </a:p>
        </p:txBody>
      </p:sp>
    </p:spTree>
    <p:extLst>
      <p:ext uri="{BB962C8B-B14F-4D97-AF65-F5344CB8AC3E}">
        <p14:creationId xmlns:p14="http://schemas.microsoft.com/office/powerpoint/2010/main" val="15491428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077218"/>
          </a:xfrm>
          <a:prstGeom prst="rect">
            <a:avLst/>
          </a:prstGeom>
        </p:spPr>
        <p:txBody>
          <a:bodyPr wrap="square">
            <a:spAutoFit/>
          </a:bodyPr>
          <a:lstStyle/>
          <a:p>
            <a:r>
              <a:rPr lang="en-US" sz="3200" b="1" dirty="0" smtClean="0"/>
              <a:t>Public Record </a:t>
            </a:r>
            <a:r>
              <a:rPr lang="en-US" sz="3200" b="1" i="1" u="sng" dirty="0" smtClean="0"/>
              <a:t>or</a:t>
            </a:r>
            <a:r>
              <a:rPr lang="en-US" sz="3200" b="1" u="sng" dirty="0" smtClean="0"/>
              <a:t> Not?</a:t>
            </a:r>
            <a:r>
              <a:rPr lang="en-US" sz="3200" b="1" dirty="0"/>
              <a:t/>
            </a:r>
            <a:br>
              <a:rPr lang="en-US" sz="3200" b="1" dirty="0"/>
            </a:br>
            <a:endParaRPr lang="en-US" sz="3200" b="1" dirty="0"/>
          </a:p>
        </p:txBody>
      </p:sp>
      <p:sp>
        <p:nvSpPr>
          <p:cNvPr id="7" name="Rectangle 6"/>
          <p:cNvSpPr/>
          <p:nvPr/>
        </p:nvSpPr>
        <p:spPr>
          <a:xfrm>
            <a:off x="261830" y="2133600"/>
            <a:ext cx="8043970" cy="3647152"/>
          </a:xfrm>
          <a:prstGeom prst="rect">
            <a:avLst/>
          </a:prstGeom>
        </p:spPr>
        <p:txBody>
          <a:bodyPr wrap="square">
            <a:spAutoFit/>
          </a:bodyPr>
          <a:lstStyle/>
          <a:p>
            <a:pPr marL="0" indent="0">
              <a:buNone/>
            </a:pPr>
            <a:r>
              <a:rPr lang="en-US" u="sng" dirty="0"/>
              <a:t>Scenario </a:t>
            </a:r>
            <a:r>
              <a:rPr lang="en-US" u="sng" dirty="0" smtClean="0"/>
              <a:t>#2: Email sample from co-worker to co-worker</a:t>
            </a:r>
            <a:endParaRPr lang="en-US" dirty="0"/>
          </a:p>
          <a:p>
            <a:pPr marL="342900" indent="-342900">
              <a:buFont typeface="Arial" panose="020B0604020202020204" pitchFamily="34" charset="0"/>
              <a:buChar char="•"/>
            </a:pPr>
            <a:r>
              <a:rPr lang="en-US" i="1" dirty="0"/>
              <a:t>	</a:t>
            </a:r>
            <a:r>
              <a:rPr lang="en-US" dirty="0"/>
              <a:t>Email sample from colleague outside of UNCC to co-worker received on a personal email address</a:t>
            </a:r>
          </a:p>
          <a:p>
            <a:endParaRPr lang="en-US" dirty="0" smtClean="0"/>
          </a:p>
          <a:p>
            <a:r>
              <a:rPr lang="en-US" i="1" dirty="0"/>
              <a:t>	</a:t>
            </a:r>
            <a:r>
              <a:rPr lang="en-US" i="1" dirty="0" smtClean="0"/>
              <a:t>“</a:t>
            </a:r>
            <a:r>
              <a:rPr lang="en-US" i="1" dirty="0"/>
              <a:t>I sent you the partnership agreement between UNC Charlotte and the XYZ Company to your work email address. Just between me and you, I think this agreement is horrible. Before I forget, here is my Driver's License number for you to add to the insurance policy: NCDL 1234000.”</a:t>
            </a:r>
            <a:endParaRPr lang="en-US" dirty="0"/>
          </a:p>
          <a:p>
            <a:pPr marL="0" indent="0">
              <a:buNone/>
            </a:pPr>
            <a:r>
              <a:rPr lang="en-US" i="1" dirty="0"/>
              <a:t> </a:t>
            </a:r>
          </a:p>
          <a:p>
            <a:pPr marL="0" indent="0">
              <a:buNone/>
            </a:pPr>
            <a:endParaRPr lang="en-US" dirty="0"/>
          </a:p>
        </p:txBody>
      </p:sp>
      <p:sp>
        <p:nvSpPr>
          <p:cNvPr id="3" name="TextBox 2"/>
          <p:cNvSpPr txBox="1"/>
          <p:nvPr/>
        </p:nvSpPr>
        <p:spPr>
          <a:xfrm>
            <a:off x="609600" y="5249837"/>
            <a:ext cx="5715000" cy="1061829"/>
          </a:xfrm>
          <a:prstGeom prst="rect">
            <a:avLst/>
          </a:prstGeom>
          <a:noFill/>
        </p:spPr>
        <p:txBody>
          <a:bodyPr wrap="square" rtlCol="0">
            <a:spAutoFit/>
          </a:bodyPr>
          <a:lstStyle/>
          <a:p>
            <a:r>
              <a:rPr lang="en-US" dirty="0" smtClean="0"/>
              <a:t>Answer: Yes, except license # is considered </a:t>
            </a:r>
          </a:p>
          <a:p>
            <a:r>
              <a:rPr lang="en-US" dirty="0" smtClean="0"/>
              <a:t>personally identifiable information and would</a:t>
            </a:r>
          </a:p>
          <a:p>
            <a:r>
              <a:rPr lang="en-US" dirty="0"/>
              <a:t>b</a:t>
            </a:r>
            <a:r>
              <a:rPr lang="en-US" dirty="0" smtClean="0"/>
              <a:t>e redacted.</a:t>
            </a:r>
            <a:endParaRPr lang="en-US" dirty="0"/>
          </a:p>
        </p:txBody>
      </p:sp>
    </p:spTree>
    <p:extLst>
      <p:ext uri="{BB962C8B-B14F-4D97-AF65-F5344CB8AC3E}">
        <p14:creationId xmlns:p14="http://schemas.microsoft.com/office/powerpoint/2010/main" val="421285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077218"/>
          </a:xfrm>
          <a:prstGeom prst="rect">
            <a:avLst/>
          </a:prstGeom>
        </p:spPr>
        <p:txBody>
          <a:bodyPr wrap="square">
            <a:spAutoFit/>
          </a:bodyPr>
          <a:lstStyle/>
          <a:p>
            <a:r>
              <a:rPr lang="en-US" sz="3200" b="1" dirty="0" smtClean="0"/>
              <a:t>Public Record </a:t>
            </a:r>
            <a:r>
              <a:rPr lang="en-US" sz="3200" b="1" i="1" u="sng" dirty="0" smtClean="0"/>
              <a:t>or</a:t>
            </a:r>
            <a:r>
              <a:rPr lang="en-US" sz="3200" b="1" u="sng" dirty="0" smtClean="0"/>
              <a:t> Not?</a:t>
            </a:r>
            <a:r>
              <a:rPr lang="en-US" sz="3200" b="1" dirty="0"/>
              <a:t/>
            </a:r>
            <a:br>
              <a:rPr lang="en-US" sz="3200" b="1" dirty="0"/>
            </a:br>
            <a:endParaRPr lang="en-US" sz="3200" b="1" dirty="0"/>
          </a:p>
        </p:txBody>
      </p:sp>
      <p:sp>
        <p:nvSpPr>
          <p:cNvPr id="7" name="Rectangle 6"/>
          <p:cNvSpPr/>
          <p:nvPr/>
        </p:nvSpPr>
        <p:spPr>
          <a:xfrm>
            <a:off x="261830" y="2133600"/>
            <a:ext cx="8196370" cy="1708160"/>
          </a:xfrm>
          <a:prstGeom prst="rect">
            <a:avLst/>
          </a:prstGeom>
        </p:spPr>
        <p:txBody>
          <a:bodyPr wrap="square">
            <a:spAutoFit/>
          </a:bodyPr>
          <a:lstStyle/>
          <a:p>
            <a:pPr marL="0" indent="0">
              <a:buNone/>
            </a:pPr>
            <a:r>
              <a:rPr lang="en-US" u="sng" dirty="0"/>
              <a:t>Scenario </a:t>
            </a:r>
            <a:r>
              <a:rPr lang="en-US" u="sng" dirty="0" smtClean="0"/>
              <a:t>#3: Email sample from co-worker to co-worker</a:t>
            </a:r>
            <a:endParaRPr lang="en-US" dirty="0"/>
          </a:p>
          <a:p>
            <a:pPr marL="0" indent="0">
              <a:buNone/>
            </a:pPr>
            <a:r>
              <a:rPr lang="en-US" i="1" dirty="0"/>
              <a:t>	“Do you think you would have time to bake something for the </a:t>
            </a:r>
            <a:endParaRPr lang="en-US" i="1" dirty="0" smtClean="0"/>
          </a:p>
          <a:p>
            <a:pPr marL="0" indent="0">
              <a:buNone/>
            </a:pPr>
            <a:r>
              <a:rPr lang="en-US" i="1" dirty="0"/>
              <a:t>	</a:t>
            </a:r>
            <a:r>
              <a:rPr lang="en-US" i="1" dirty="0" smtClean="0"/>
              <a:t>Mountain </a:t>
            </a:r>
            <a:r>
              <a:rPr lang="en-US" i="1" dirty="0"/>
              <a:t>Island Elementary bake sale?</a:t>
            </a:r>
          </a:p>
          <a:p>
            <a:pPr marL="0" indent="0">
              <a:buNone/>
            </a:pPr>
            <a:r>
              <a:rPr lang="en-US" i="1" dirty="0"/>
              <a:t>	Thanks!” </a:t>
            </a:r>
          </a:p>
          <a:p>
            <a:pPr marL="0" indent="0">
              <a:buNone/>
            </a:pPr>
            <a:endParaRPr lang="en-US" dirty="0"/>
          </a:p>
        </p:txBody>
      </p:sp>
      <p:sp>
        <p:nvSpPr>
          <p:cNvPr id="3" name="TextBox 2"/>
          <p:cNvSpPr txBox="1"/>
          <p:nvPr/>
        </p:nvSpPr>
        <p:spPr>
          <a:xfrm>
            <a:off x="588114" y="4164925"/>
            <a:ext cx="7031886" cy="738664"/>
          </a:xfrm>
          <a:prstGeom prst="rect">
            <a:avLst/>
          </a:prstGeom>
          <a:noFill/>
        </p:spPr>
        <p:txBody>
          <a:bodyPr wrap="square" rtlCol="0">
            <a:spAutoFit/>
          </a:bodyPr>
          <a:lstStyle/>
          <a:p>
            <a:r>
              <a:rPr lang="en-US" dirty="0" smtClean="0"/>
              <a:t> Answer: This is considered a personal email and not a   </a:t>
            </a:r>
          </a:p>
          <a:p>
            <a:r>
              <a:rPr lang="en-US" dirty="0"/>
              <a:t> </a:t>
            </a:r>
            <a:r>
              <a:rPr lang="en-US" dirty="0" smtClean="0"/>
              <a:t>public record.</a:t>
            </a:r>
            <a:endParaRPr lang="en-US" dirty="0"/>
          </a:p>
        </p:txBody>
      </p:sp>
    </p:spTree>
    <p:extLst>
      <p:ext uri="{BB962C8B-B14F-4D97-AF65-F5344CB8AC3E}">
        <p14:creationId xmlns:p14="http://schemas.microsoft.com/office/powerpoint/2010/main" val="120269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077218"/>
          </a:xfrm>
          <a:prstGeom prst="rect">
            <a:avLst/>
          </a:prstGeom>
        </p:spPr>
        <p:txBody>
          <a:bodyPr wrap="square">
            <a:spAutoFit/>
          </a:bodyPr>
          <a:lstStyle/>
          <a:p>
            <a:r>
              <a:rPr lang="en-US" sz="3200" b="1" dirty="0"/>
              <a:t>IN OTHER WORDS…</a:t>
            </a:r>
            <a:r>
              <a:rPr lang="en-US" sz="3200" b="1" i="1" dirty="0"/>
              <a:t/>
            </a:r>
            <a:br>
              <a:rPr lang="en-US" sz="3200" b="1" i="1" dirty="0"/>
            </a:br>
            <a:endParaRPr lang="en-US" sz="3200" b="1" dirty="0"/>
          </a:p>
        </p:txBody>
      </p:sp>
      <p:sp>
        <p:nvSpPr>
          <p:cNvPr id="7" name="Rectangle 6"/>
          <p:cNvSpPr/>
          <p:nvPr/>
        </p:nvSpPr>
        <p:spPr>
          <a:xfrm>
            <a:off x="990600" y="2092739"/>
            <a:ext cx="6824770" cy="1938992"/>
          </a:xfrm>
          <a:prstGeom prst="rect">
            <a:avLst/>
          </a:prstGeom>
        </p:spPr>
        <p:txBody>
          <a:bodyPr wrap="square">
            <a:spAutoFit/>
          </a:bodyPr>
          <a:lstStyle/>
          <a:p>
            <a:pPr marL="0" indent="0" algn="ctr">
              <a:buNone/>
            </a:pPr>
            <a:r>
              <a:rPr lang="en-US" dirty="0"/>
              <a:t>If you don't want to read it on the front page of the Charlotte Observer or other local newspaper….</a:t>
            </a:r>
            <a:br>
              <a:rPr lang="en-US" dirty="0"/>
            </a:br>
            <a:r>
              <a:rPr lang="en-US" sz="3600" b="1" u="sng" dirty="0">
                <a:effectLst>
                  <a:outerShdw blurRad="38100" dist="38100" dir="2700000" algn="tl">
                    <a:srgbClr val="000000">
                      <a:alpha val="43137"/>
                    </a:srgbClr>
                  </a:outerShdw>
                </a:effectLst>
              </a:rPr>
              <a:t>DON’T WRITE IT OR EMAIL IT </a:t>
            </a:r>
          </a:p>
          <a:p>
            <a:pPr marL="0" indent="0">
              <a:buNone/>
            </a:pPr>
            <a:r>
              <a:rPr lang="en-US" i="1" dirty="0" smtClean="0"/>
              <a:t> </a:t>
            </a:r>
            <a:endParaRPr lang="en-US" i="1" dirty="0"/>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4036314"/>
            <a:ext cx="2133600" cy="17716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4089780"/>
            <a:ext cx="2057400" cy="1773936"/>
          </a:xfrm>
          <a:prstGeom prst="rect">
            <a:avLst/>
          </a:prstGeom>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1030" y="4034028"/>
            <a:ext cx="2133600" cy="1771650"/>
          </a:xfrm>
          <a:prstGeom prst="rect">
            <a:avLst/>
          </a:prstGeom>
        </p:spPr>
      </p:pic>
    </p:spTree>
    <p:extLst>
      <p:ext uri="{BB962C8B-B14F-4D97-AF65-F5344CB8AC3E}">
        <p14:creationId xmlns:p14="http://schemas.microsoft.com/office/powerpoint/2010/main" val="3298142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514600"/>
            <a:ext cx="7239000" cy="1200329"/>
          </a:xfrm>
          <a:prstGeom prst="rect">
            <a:avLst/>
          </a:prstGeom>
        </p:spPr>
        <p:txBody>
          <a:bodyPr wrap="square">
            <a:spAutoFit/>
          </a:bodyPr>
          <a:lstStyle/>
          <a:p>
            <a:pPr algn="ctr"/>
            <a:r>
              <a:rPr lang="en-US" sz="3600" b="1" dirty="0"/>
              <a:t>PROTECTING RESEARCH DATA FROM DISCLOSURE</a:t>
            </a:r>
            <a:endParaRPr lang="en-US" sz="3600" dirty="0"/>
          </a:p>
        </p:txBody>
      </p:sp>
    </p:spTree>
    <p:extLst>
      <p:ext uri="{BB962C8B-B14F-4D97-AF65-F5344CB8AC3E}">
        <p14:creationId xmlns:p14="http://schemas.microsoft.com/office/powerpoint/2010/main" val="569707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133600"/>
            <a:ext cx="8686800" cy="4832092"/>
          </a:xfrm>
          <a:prstGeom prst="rect">
            <a:avLst/>
          </a:prstGeom>
        </p:spPr>
        <p:txBody>
          <a:bodyPr wrap="square">
            <a:spAutoFit/>
          </a:bodyPr>
          <a:lstStyle/>
          <a:p>
            <a:pPr marL="457200" indent="-457200">
              <a:buFont typeface="Arial" panose="020B0604020202020204" pitchFamily="34" charset="0"/>
              <a:buChar char="•"/>
            </a:pPr>
            <a:r>
              <a:rPr lang="en-US" sz="2800" dirty="0" smtClean="0"/>
              <a:t>Legislature has now provided an exemption for certain “research data”.</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Seems to be good protection for our research enterprise, but questions remain.</a:t>
            </a:r>
          </a:p>
          <a:p>
            <a:endParaRPr lang="en-US" sz="2800" dirty="0" smtClean="0"/>
          </a:p>
          <a:p>
            <a:pPr marL="457200" indent="-457200">
              <a:buFont typeface="Arial" panose="020B0604020202020204" pitchFamily="34" charset="0"/>
              <a:buChar char="•"/>
            </a:pPr>
            <a:r>
              <a:rPr lang="en-US" sz="2800" dirty="0" smtClean="0"/>
              <a:t>GS §116-43.17</a:t>
            </a:r>
          </a:p>
          <a:p>
            <a:pPr marL="457200" indent="-457200">
              <a:buFont typeface="Arial" panose="020B0604020202020204" pitchFamily="34" charset="0"/>
              <a:buChar char="•"/>
            </a:pPr>
            <a:endParaRPr lang="en-US" sz="2800" dirty="0"/>
          </a:p>
          <a:p>
            <a:endParaRPr lang="en-US" sz="2800" b="1" dirty="0"/>
          </a:p>
          <a:p>
            <a:pPr marL="457200" indent="-457200">
              <a:buFont typeface="Arial" panose="020B0604020202020204" pitchFamily="34" charset="0"/>
              <a:buChar char="•"/>
            </a:pPr>
            <a:endParaRPr lang="en-US" sz="2800" b="1" dirty="0" smtClean="0"/>
          </a:p>
          <a:p>
            <a:pPr marL="457200" indent="-457200">
              <a:buFont typeface="Arial" panose="020B0604020202020204" pitchFamily="34" charset="0"/>
              <a:buChar char="•"/>
            </a:pPr>
            <a:endParaRPr lang="en-US" sz="2800" dirty="0"/>
          </a:p>
        </p:txBody>
      </p:sp>
      <p:sp>
        <p:nvSpPr>
          <p:cNvPr id="3" name="Rectangle 2"/>
          <p:cNvSpPr/>
          <p:nvPr/>
        </p:nvSpPr>
        <p:spPr>
          <a:xfrm>
            <a:off x="374301" y="1406712"/>
            <a:ext cx="4544834" cy="646331"/>
          </a:xfrm>
          <a:prstGeom prst="rect">
            <a:avLst/>
          </a:prstGeom>
        </p:spPr>
        <p:txBody>
          <a:bodyPr wrap="none">
            <a:spAutoFit/>
          </a:bodyPr>
          <a:lstStyle/>
          <a:p>
            <a:r>
              <a:rPr lang="en-US" sz="3600" b="1" dirty="0" smtClean="0"/>
              <a:t>What has changed?</a:t>
            </a:r>
            <a:endParaRPr lang="en-US" sz="3600" b="1" dirty="0"/>
          </a:p>
        </p:txBody>
      </p:sp>
    </p:spTree>
    <p:extLst>
      <p:ext uri="{BB962C8B-B14F-4D97-AF65-F5344CB8AC3E}">
        <p14:creationId xmlns:p14="http://schemas.microsoft.com/office/powerpoint/2010/main" val="1941754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686800" cy="646331"/>
          </a:xfrm>
          <a:prstGeom prst="rect">
            <a:avLst/>
          </a:prstGeom>
        </p:spPr>
        <p:txBody>
          <a:bodyPr wrap="square">
            <a:spAutoFit/>
          </a:bodyPr>
          <a:lstStyle/>
          <a:p>
            <a:r>
              <a:rPr lang="en-US" altLang="en-US" sz="3600" b="1" dirty="0" smtClean="0"/>
              <a:t>General Statutes §116-43.17</a:t>
            </a:r>
          </a:p>
        </p:txBody>
      </p:sp>
      <p:sp>
        <p:nvSpPr>
          <p:cNvPr id="3" name="TextBox 2"/>
          <p:cNvSpPr txBox="1"/>
          <p:nvPr/>
        </p:nvSpPr>
        <p:spPr>
          <a:xfrm>
            <a:off x="336774" y="2269253"/>
            <a:ext cx="8622852" cy="3028521"/>
          </a:xfrm>
          <a:prstGeom prst="rect">
            <a:avLst/>
          </a:prstGeom>
          <a:noFill/>
        </p:spPr>
        <p:txBody>
          <a:bodyPr wrap="square" rtlCol="0">
            <a:spAutoFit/>
          </a:bodyPr>
          <a:lstStyle/>
          <a:p>
            <a:pPr eaLnBrk="1" hangingPunct="1">
              <a:lnSpc>
                <a:spcPct val="90000"/>
              </a:lnSpc>
            </a:pPr>
            <a:endParaRPr lang="en-US" altLang="en-US" sz="2000" b="1" u="sng" dirty="0" smtClean="0"/>
          </a:p>
          <a:p>
            <a:pPr eaLnBrk="1" hangingPunct="1">
              <a:lnSpc>
                <a:spcPct val="90000"/>
              </a:lnSpc>
            </a:pPr>
            <a:r>
              <a:rPr lang="en-US" altLang="en-US" sz="2400" b="1" u="sng" dirty="0" smtClean="0"/>
              <a:t>Confidentiality </a:t>
            </a:r>
            <a:r>
              <a:rPr lang="en-US" altLang="en-US" sz="2400" b="1" u="sng" dirty="0"/>
              <a:t>of research data, records, and information of a proprietary nature</a:t>
            </a:r>
            <a:r>
              <a:rPr lang="en-US" altLang="en-US" sz="2400" dirty="0"/>
              <a:t>- research data, records, or information of a proprietary nature, produced or collected by or for state institutions of higher learning in the conduct of commercial, scientific, or technical research where the data, records, or information has not been patented, </a:t>
            </a:r>
            <a:r>
              <a:rPr lang="en-US" altLang="en-US" sz="2400" dirty="0" smtClean="0"/>
              <a:t>published or copyrighted </a:t>
            </a:r>
            <a:r>
              <a:rPr lang="en-US" altLang="en-US" sz="2400" b="1" u="sng" dirty="0"/>
              <a:t>are not</a:t>
            </a:r>
            <a:r>
              <a:rPr lang="en-US" altLang="en-US" sz="2400" b="1" dirty="0"/>
              <a:t> public records </a:t>
            </a:r>
            <a:r>
              <a:rPr lang="en-US" altLang="en-US" sz="2400" dirty="0"/>
              <a:t>as defined by G.S. 132-1</a:t>
            </a:r>
            <a:r>
              <a:rPr lang="en-US" altLang="en-US" sz="2000" dirty="0"/>
              <a:t>”. </a:t>
            </a:r>
            <a:r>
              <a:rPr lang="en-US" altLang="en-US" sz="1600" dirty="0"/>
              <a:t>[emphasis added</a:t>
            </a:r>
            <a:r>
              <a:rPr lang="en-US" altLang="en-US" sz="1600" dirty="0" smtClean="0"/>
              <a:t>].</a:t>
            </a:r>
            <a:endParaRPr lang="en-US" altLang="en-US" sz="1600" dirty="0"/>
          </a:p>
        </p:txBody>
      </p:sp>
      <p:pic>
        <p:nvPicPr>
          <p:cNvPr id="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0907" y="5715000"/>
            <a:ext cx="1409804" cy="10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816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0"/>
            <a:ext cx="8153400" cy="1384995"/>
          </a:xfrm>
          <a:prstGeom prst="rect">
            <a:avLst/>
          </a:prstGeom>
        </p:spPr>
        <p:txBody>
          <a:bodyPr wrap="square">
            <a:spAutoFit/>
          </a:bodyPr>
          <a:lstStyle/>
          <a:p>
            <a:r>
              <a:rPr lang="en-US" sz="2800" dirty="0" smtClean="0"/>
              <a:t>Research </a:t>
            </a:r>
            <a:r>
              <a:rPr lang="en-US" sz="2800" dirty="0"/>
              <a:t>data is data that is collected, observed, or created, for purposes of analysis to produce original research </a:t>
            </a:r>
            <a:r>
              <a:rPr lang="en-US" sz="2800" dirty="0" smtClean="0"/>
              <a:t>results.</a:t>
            </a:r>
            <a:endParaRPr lang="en-US" sz="2800" dirty="0"/>
          </a:p>
        </p:txBody>
      </p:sp>
      <p:sp>
        <p:nvSpPr>
          <p:cNvPr id="3" name="TextBox 2"/>
          <p:cNvSpPr txBox="1"/>
          <p:nvPr/>
        </p:nvSpPr>
        <p:spPr>
          <a:xfrm>
            <a:off x="304800" y="1458684"/>
            <a:ext cx="6324600" cy="646331"/>
          </a:xfrm>
          <a:prstGeom prst="rect">
            <a:avLst/>
          </a:prstGeom>
          <a:noFill/>
        </p:spPr>
        <p:txBody>
          <a:bodyPr wrap="square" rtlCol="0">
            <a:spAutoFit/>
          </a:bodyPr>
          <a:lstStyle/>
          <a:p>
            <a:r>
              <a:rPr lang="en-US" sz="3600" b="1" dirty="0" smtClean="0"/>
              <a:t>What is Research Data?</a:t>
            </a:r>
            <a:endParaRPr lang="en-US" sz="36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962400"/>
            <a:ext cx="2466975" cy="1847850"/>
          </a:xfrm>
          <a:prstGeom prst="rect">
            <a:avLst/>
          </a:prstGeom>
        </p:spPr>
      </p:pic>
    </p:spTree>
    <p:extLst>
      <p:ext uri="{BB962C8B-B14F-4D97-AF65-F5344CB8AC3E}">
        <p14:creationId xmlns:p14="http://schemas.microsoft.com/office/powerpoint/2010/main" val="3116357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385" y="1981200"/>
            <a:ext cx="8686800" cy="3539430"/>
          </a:xfrm>
          <a:prstGeom prst="rect">
            <a:avLst/>
          </a:prstGeom>
        </p:spPr>
        <p:txBody>
          <a:bodyPr wrap="square">
            <a:spAutoFit/>
          </a:bodyPr>
          <a:lstStyle/>
          <a:p>
            <a:pPr marL="457200" indent="-457200">
              <a:buFont typeface="Arial" panose="020B0604020202020204" pitchFamily="34" charset="0"/>
              <a:buChar char="•"/>
            </a:pPr>
            <a:r>
              <a:rPr lang="en-US" altLang="en-US" sz="2800" dirty="0" smtClean="0"/>
              <a:t>What about research data sent to UNC Charlotte by a third party?</a:t>
            </a:r>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r>
              <a:rPr lang="en-US" altLang="en-US" sz="2800" dirty="0" smtClean="0"/>
              <a:t>What does the “copyrighted” language imply?</a:t>
            </a:r>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r>
              <a:rPr lang="en-US" altLang="en-US" sz="2800" dirty="0" smtClean="0"/>
              <a:t>What does this mean for retention requirements?</a:t>
            </a:r>
          </a:p>
          <a:p>
            <a:pPr marL="457200" indent="-457200">
              <a:buFont typeface="Arial" panose="020B0604020202020204" pitchFamily="34" charset="0"/>
              <a:buChar char="•"/>
            </a:pPr>
            <a:endParaRPr lang="en-US" altLang="en-US" sz="2800" dirty="0"/>
          </a:p>
          <a:p>
            <a:pPr marL="457200" indent="-457200">
              <a:buFont typeface="Arial" panose="020B0604020202020204" pitchFamily="34" charset="0"/>
              <a:buChar char="•"/>
            </a:pPr>
            <a:r>
              <a:rPr lang="en-US" altLang="en-US" sz="2800" dirty="0" smtClean="0"/>
              <a:t>What is the interplay with “trade secret” exception? </a:t>
            </a:r>
          </a:p>
        </p:txBody>
      </p:sp>
      <p:pic>
        <p:nvPicPr>
          <p:cNvPr id="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0907" y="5715000"/>
            <a:ext cx="1409804" cy="1033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22385" y="1334869"/>
            <a:ext cx="3801041" cy="646331"/>
          </a:xfrm>
          <a:prstGeom prst="rect">
            <a:avLst/>
          </a:prstGeom>
        </p:spPr>
        <p:txBody>
          <a:bodyPr wrap="none">
            <a:spAutoFit/>
          </a:bodyPr>
          <a:lstStyle/>
          <a:p>
            <a:r>
              <a:rPr lang="en-US" sz="3600" b="1" dirty="0" smtClean="0"/>
              <a:t>Other Questions</a:t>
            </a:r>
            <a:endParaRPr lang="en-US" sz="3600" b="1" dirty="0"/>
          </a:p>
        </p:txBody>
      </p:sp>
    </p:spTree>
    <p:extLst>
      <p:ext uri="{BB962C8B-B14F-4D97-AF65-F5344CB8AC3E}">
        <p14:creationId xmlns:p14="http://schemas.microsoft.com/office/powerpoint/2010/main" val="2836468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349514"/>
            <a:ext cx="3902030" cy="707886"/>
          </a:xfrm>
          <a:prstGeom prst="rect">
            <a:avLst/>
          </a:prstGeom>
        </p:spPr>
        <p:txBody>
          <a:bodyPr wrap="none">
            <a:spAutoFit/>
          </a:bodyPr>
          <a:lstStyle/>
          <a:p>
            <a:pPr algn="ctr"/>
            <a:r>
              <a:rPr lang="en-US" sz="4000" b="1" dirty="0" smtClean="0"/>
              <a:t>Public</a:t>
            </a:r>
            <a:r>
              <a:rPr lang="en-US" sz="3600" b="1" dirty="0" smtClean="0"/>
              <a:t> </a:t>
            </a:r>
            <a:r>
              <a:rPr lang="en-US" sz="4000" b="1" dirty="0" smtClean="0"/>
              <a:t>Records</a:t>
            </a:r>
            <a:endParaRPr lang="en-US" sz="4000" b="1" dirty="0"/>
          </a:p>
        </p:txBody>
      </p:sp>
      <p:sp>
        <p:nvSpPr>
          <p:cNvPr id="3" name="Rectangle 2"/>
          <p:cNvSpPr/>
          <p:nvPr/>
        </p:nvSpPr>
        <p:spPr>
          <a:xfrm>
            <a:off x="228600" y="2057400"/>
            <a:ext cx="8153400" cy="3046988"/>
          </a:xfrm>
          <a:prstGeom prst="rect">
            <a:avLst/>
          </a:prstGeom>
        </p:spPr>
        <p:txBody>
          <a:bodyPr wrap="square">
            <a:spAutoFit/>
          </a:bodyPr>
          <a:lstStyle/>
          <a:p>
            <a:pPr marL="342900" indent="-342900">
              <a:buFont typeface="Arial" panose="020B0604020202020204" pitchFamily="34" charset="0"/>
              <a:buChar char="•"/>
            </a:pPr>
            <a:r>
              <a:rPr lang="en-US" sz="2400" dirty="0"/>
              <a:t>General Overview</a:t>
            </a:r>
          </a:p>
          <a:p>
            <a:endParaRPr lang="en-US" sz="2400" dirty="0"/>
          </a:p>
          <a:p>
            <a:pPr marL="342900" indent="-342900">
              <a:buFont typeface="Arial" panose="020B0604020202020204" pitchFamily="34" charset="0"/>
              <a:buChar char="•"/>
            </a:pPr>
            <a:r>
              <a:rPr lang="en-US" sz="2400" dirty="0"/>
              <a:t>North Carolina Public Records Act (NCGS § 132-1 et seq.) </a:t>
            </a:r>
          </a:p>
          <a:p>
            <a:endParaRPr lang="en-US" sz="2400" dirty="0"/>
          </a:p>
          <a:p>
            <a:pPr marL="342900" indent="-342900">
              <a:buFont typeface="Arial" panose="020B0604020202020204" pitchFamily="34" charset="0"/>
              <a:buChar char="•"/>
            </a:pPr>
            <a:r>
              <a:rPr lang="en-US" sz="2400" dirty="0"/>
              <a:t>Exceptions</a:t>
            </a:r>
          </a:p>
          <a:p>
            <a:endParaRPr lang="en-US" sz="2400" dirty="0"/>
          </a:p>
          <a:p>
            <a:pPr marL="342900" indent="-342900">
              <a:buFont typeface="Arial" panose="020B0604020202020204" pitchFamily="34" charset="0"/>
              <a:buChar char="•"/>
            </a:pPr>
            <a:r>
              <a:rPr lang="en-US" sz="2400" dirty="0"/>
              <a:t>Contact Office of Legal Affairs with any questions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355264"/>
            <a:ext cx="1524000" cy="1009650"/>
          </a:xfrm>
          <a:prstGeom prst="rect">
            <a:avLst/>
          </a:prstGeom>
        </p:spPr>
      </p:pic>
    </p:spTree>
    <p:extLst>
      <p:ext uri="{BB962C8B-B14F-4D97-AF65-F5344CB8AC3E}">
        <p14:creationId xmlns:p14="http://schemas.microsoft.com/office/powerpoint/2010/main" val="29716301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9439" y="1524000"/>
            <a:ext cx="6032421" cy="646331"/>
          </a:xfrm>
          <a:prstGeom prst="rect">
            <a:avLst/>
          </a:prstGeom>
        </p:spPr>
        <p:txBody>
          <a:bodyPr wrap="none">
            <a:spAutoFit/>
          </a:bodyPr>
          <a:lstStyle/>
          <a:p>
            <a:r>
              <a:rPr lang="en-US" sz="3600" b="1" dirty="0"/>
              <a:t>Requesting Research Data</a:t>
            </a:r>
          </a:p>
        </p:txBody>
      </p:sp>
      <p:sp>
        <p:nvSpPr>
          <p:cNvPr id="3" name="Rectangle 2"/>
          <p:cNvSpPr/>
          <p:nvPr/>
        </p:nvSpPr>
        <p:spPr>
          <a:xfrm>
            <a:off x="609600" y="2362200"/>
            <a:ext cx="7735732" cy="2246769"/>
          </a:xfrm>
          <a:prstGeom prst="rect">
            <a:avLst/>
          </a:prstGeom>
        </p:spPr>
        <p:txBody>
          <a:bodyPr wrap="square">
            <a:spAutoFit/>
          </a:bodyPr>
          <a:lstStyle/>
          <a:p>
            <a:r>
              <a:rPr lang="en-US" sz="2800" dirty="0" smtClean="0"/>
              <a:t>Methods of Disclosure:</a:t>
            </a:r>
            <a:endParaRPr lang="en-US" sz="2800" dirty="0"/>
          </a:p>
          <a:p>
            <a:pPr marL="457200" indent="-457200">
              <a:buFont typeface="Arial" panose="020B0604020202020204" pitchFamily="34" charset="0"/>
              <a:buChar char="•"/>
            </a:pPr>
            <a:r>
              <a:rPr lang="en-US" sz="2800" dirty="0"/>
              <a:t>State </a:t>
            </a:r>
            <a:r>
              <a:rPr lang="en-US" sz="2800" dirty="0" smtClean="0"/>
              <a:t>Public </a:t>
            </a:r>
            <a:r>
              <a:rPr lang="en-US" sz="2800" dirty="0"/>
              <a:t>Records </a:t>
            </a:r>
            <a:r>
              <a:rPr lang="en-US" sz="2800" dirty="0" smtClean="0"/>
              <a:t>Act</a:t>
            </a:r>
          </a:p>
          <a:p>
            <a:pPr marL="457200" indent="-457200">
              <a:buFont typeface="Arial" panose="020B0604020202020204" pitchFamily="34" charset="0"/>
              <a:buChar char="•"/>
            </a:pPr>
            <a:r>
              <a:rPr lang="en-US" sz="2800" dirty="0" smtClean="0"/>
              <a:t>Freedom </a:t>
            </a:r>
            <a:r>
              <a:rPr lang="en-US" sz="2800" dirty="0"/>
              <a:t>of Information Act (FOIA)</a:t>
            </a:r>
          </a:p>
          <a:p>
            <a:pPr marL="457200" indent="-457200">
              <a:buFont typeface="Arial" panose="020B0604020202020204" pitchFamily="34" charset="0"/>
              <a:buChar char="•"/>
            </a:pPr>
            <a:r>
              <a:rPr lang="en-US" sz="2800" dirty="0"/>
              <a:t>Subpoenas or Litigation Discovery Requests</a:t>
            </a:r>
          </a:p>
          <a:p>
            <a:pPr marL="457200" indent="-457200">
              <a:buFont typeface="Arial" panose="020B0604020202020204" pitchFamily="34" charset="0"/>
              <a:buChar char="•"/>
            </a:pPr>
            <a:r>
              <a:rPr lang="en-US" sz="2800" dirty="0"/>
              <a:t>Sponsor or Journal Access Requirements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0090" t="-5571" r="-44463" b="1"/>
          <a:stretch/>
        </p:blipFill>
        <p:spPr>
          <a:xfrm>
            <a:off x="2209800" y="4876800"/>
            <a:ext cx="4101779" cy="1554480"/>
          </a:xfrm>
          <a:prstGeom prst="rect">
            <a:avLst/>
          </a:prstGeom>
          <a:noFill/>
          <a:ln>
            <a:noFill/>
          </a:ln>
        </p:spPr>
      </p:pic>
    </p:spTree>
    <p:extLst>
      <p:ext uri="{BB962C8B-B14F-4D97-AF65-F5344CB8AC3E}">
        <p14:creationId xmlns:p14="http://schemas.microsoft.com/office/powerpoint/2010/main" val="2849296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idx="4294967295"/>
          </p:nvPr>
        </p:nvSpPr>
        <p:spPr>
          <a:xfrm>
            <a:off x="0" y="1381648"/>
            <a:ext cx="6324600" cy="990600"/>
          </a:xfrm>
          <a:prstGeom prst="rect">
            <a:avLst/>
          </a:prstGeom>
        </p:spPr>
        <p:txBody>
          <a:bodyPr anchor="t"/>
          <a:lstStyle/>
          <a:p>
            <a:pPr algn="l"/>
            <a:r>
              <a:rPr lang="en-US" sz="4000" dirty="0" smtClean="0"/>
              <a:t> </a:t>
            </a:r>
            <a:r>
              <a:rPr lang="en-US" sz="3600" b="1" dirty="0"/>
              <a:t>CONTACT </a:t>
            </a:r>
            <a:r>
              <a:rPr lang="en-US" sz="3600" b="1" dirty="0" smtClean="0"/>
              <a:t>INFORMATION</a:t>
            </a:r>
            <a:r>
              <a:rPr lang="en-US" sz="3600" b="1" dirty="0" smtClean="0">
                <a:latin typeface="Arial" charset="0"/>
                <a:ea typeface="ＭＳ Ｐゴシック" pitchFamily="-110" charset="-128"/>
                <a:cs typeface="Arial" charset="0"/>
              </a:rPr>
              <a:t> </a:t>
            </a:r>
          </a:p>
        </p:txBody>
      </p:sp>
      <p:sp>
        <p:nvSpPr>
          <p:cNvPr id="5" name="TextBox 4"/>
          <p:cNvSpPr txBox="1"/>
          <p:nvPr/>
        </p:nvSpPr>
        <p:spPr>
          <a:xfrm>
            <a:off x="228600" y="2362200"/>
            <a:ext cx="8991600" cy="2400657"/>
          </a:xfrm>
          <a:prstGeom prst="rect">
            <a:avLst/>
          </a:prstGeom>
          <a:noFill/>
        </p:spPr>
        <p:txBody>
          <a:bodyPr wrap="square" rtlCol="0">
            <a:spAutoFit/>
          </a:bodyPr>
          <a:lstStyle/>
          <a:p>
            <a:pPr marL="0" indent="0">
              <a:buNone/>
            </a:pPr>
            <a:r>
              <a:rPr lang="en-US" sz="2700" dirty="0"/>
              <a:t>For further information on Public Records</a:t>
            </a:r>
          </a:p>
          <a:p>
            <a:pPr>
              <a:lnSpc>
                <a:spcPct val="150000"/>
              </a:lnSpc>
              <a:spcBef>
                <a:spcPts val="0"/>
              </a:spcBef>
            </a:pPr>
            <a:r>
              <a:rPr lang="en-US" sz="2700" dirty="0"/>
              <a:t>Contact the Office of Legal Affairs or Tina Dadio at 7-8592</a:t>
            </a:r>
          </a:p>
          <a:p>
            <a:pPr>
              <a:lnSpc>
                <a:spcPct val="150000"/>
              </a:lnSpc>
              <a:spcBef>
                <a:spcPts val="0"/>
              </a:spcBef>
            </a:pPr>
            <a:r>
              <a:rPr lang="en-US" sz="2700" dirty="0"/>
              <a:t>Refer to University Policy 605.8</a:t>
            </a:r>
          </a:p>
          <a:p>
            <a:pPr marL="0" indent="0" algn="ctr">
              <a:lnSpc>
                <a:spcPct val="150000"/>
              </a:lnSpc>
              <a:spcBef>
                <a:spcPts val="0"/>
              </a:spcBef>
              <a:buNone/>
            </a:pPr>
            <a:r>
              <a:rPr lang="en-US" sz="2800" i="1" dirty="0">
                <a:hlinkClick r:id="rId2"/>
              </a:rPr>
              <a:t>https://legal.uncc.edu/policies/up-605.8</a:t>
            </a:r>
            <a:endParaRPr lang="en-US" sz="28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98657"/>
            <a:ext cx="3893959" cy="646331"/>
          </a:xfrm>
          <a:prstGeom prst="rect">
            <a:avLst/>
          </a:prstGeom>
          <a:noFill/>
        </p:spPr>
        <p:txBody>
          <a:bodyPr wrap="square" rtlCol="0">
            <a:spAutoFit/>
          </a:bodyPr>
          <a:lstStyle/>
          <a:p>
            <a:r>
              <a:rPr lang="en-US" sz="3600" b="1" dirty="0" smtClean="0"/>
              <a:t>QUESTIONS…</a:t>
            </a:r>
            <a:endParaRPr lang="en-US" sz="3600" b="1"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Layer>
                </a14:imgProps>
              </a:ext>
              <a:ext uri="{28A0092B-C50C-407E-A947-70E740481C1C}">
                <a14:useLocalDpi xmlns:a14="http://schemas.microsoft.com/office/drawing/2010/main" val="0"/>
              </a:ext>
            </a:extLst>
          </a:blip>
          <a:stretch>
            <a:fillRect/>
          </a:stretch>
        </p:blipFill>
        <p:spPr>
          <a:xfrm>
            <a:off x="2363037" y="1752600"/>
            <a:ext cx="3738562" cy="3738562"/>
          </a:xfrm>
          <a:prstGeom prst="rect">
            <a:avLst/>
          </a:prstGeom>
        </p:spPr>
      </p:pic>
    </p:spTree>
    <p:extLst>
      <p:ext uri="{BB962C8B-B14F-4D97-AF65-F5344CB8AC3E}">
        <p14:creationId xmlns:p14="http://schemas.microsoft.com/office/powerpoint/2010/main" val="2883526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130" y="1524000"/>
            <a:ext cx="6705600" cy="1323439"/>
          </a:xfrm>
          <a:prstGeom prst="rect">
            <a:avLst/>
          </a:prstGeom>
        </p:spPr>
        <p:txBody>
          <a:bodyPr wrap="square">
            <a:spAutoFit/>
          </a:bodyPr>
          <a:lstStyle/>
          <a:p>
            <a:r>
              <a:rPr lang="en-US" sz="4000" b="1" dirty="0" smtClean="0"/>
              <a:t>What is a Public Record?</a:t>
            </a:r>
            <a:r>
              <a:rPr lang="en-US" sz="4000" b="1" dirty="0"/>
              <a:t/>
            </a:r>
            <a:br>
              <a:rPr lang="en-US" sz="4000" b="1" dirty="0"/>
            </a:br>
            <a:endParaRPr lang="en-US" sz="4000" b="1" dirty="0"/>
          </a:p>
        </p:txBody>
      </p:sp>
      <p:sp>
        <p:nvSpPr>
          <p:cNvPr id="4" name="Text Placeholder 2"/>
          <p:cNvSpPr txBox="1">
            <a:spLocks/>
          </p:cNvSpPr>
          <p:nvPr/>
        </p:nvSpPr>
        <p:spPr>
          <a:xfrm>
            <a:off x="228600" y="2388507"/>
            <a:ext cx="8382000" cy="2210862"/>
          </a:xfrm>
          <a:prstGeom prst="rect">
            <a:avLst/>
          </a:prstGeom>
        </p:spPr>
        <p:txBody>
          <a:bodyPr>
            <a:normAutofit fontScale="70000" lnSpcReduction="20000"/>
          </a:bodyPr>
          <a:lst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a:lstStyle>
          <a:p>
            <a:r>
              <a:rPr lang="en-US" dirty="0" smtClean="0"/>
              <a:t>All documents of any type “regardless of physical form or characteristics…made or received in connection with the transaction of public business by any agency of North Carolina”. </a:t>
            </a:r>
          </a:p>
          <a:p>
            <a:pPr lvl="1"/>
            <a:r>
              <a:rPr lang="en-US" dirty="0" smtClean="0"/>
              <a:t>Note: Basically, all records created or received in the course of university business in </a:t>
            </a:r>
            <a:r>
              <a:rPr lang="en-US" i="1" dirty="0" smtClean="0"/>
              <a:t>whatever</a:t>
            </a:r>
            <a:r>
              <a:rPr lang="en-US" dirty="0" smtClean="0"/>
              <a:t> format is considered a public record. </a:t>
            </a:r>
            <a:endParaRPr lang="en-US" dirty="0"/>
          </a:p>
        </p:txBody>
      </p:sp>
      <p:pic>
        <p:nvPicPr>
          <p:cNvPr id="3" name="Picture 2"/>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884354" y="228600"/>
            <a:ext cx="1981200" cy="1981200"/>
          </a:xfrm>
          <a:prstGeom prst="ellipse">
            <a:avLst/>
          </a:pr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8100000" scaled="1"/>
            <a:tileRect/>
          </a:gra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486337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91389"/>
            <a:ext cx="7476727" cy="1138773"/>
          </a:xfrm>
          <a:prstGeom prst="rect">
            <a:avLst/>
          </a:prstGeom>
        </p:spPr>
        <p:txBody>
          <a:bodyPr wrap="none">
            <a:spAutoFit/>
          </a:bodyPr>
          <a:lstStyle/>
          <a:p>
            <a:r>
              <a:rPr lang="en-US" sz="4000" b="1" dirty="0" smtClean="0"/>
              <a:t>Format and Location</a:t>
            </a:r>
          </a:p>
          <a:p>
            <a:r>
              <a:rPr lang="en-US" sz="2800" b="1" dirty="0" smtClean="0"/>
              <a:t>“Whatever </a:t>
            </a:r>
            <a:r>
              <a:rPr lang="en-US" sz="2800" b="1" dirty="0"/>
              <a:t>format…regardless of location”</a:t>
            </a:r>
          </a:p>
        </p:txBody>
      </p:sp>
      <p:sp>
        <p:nvSpPr>
          <p:cNvPr id="4" name="Rectangle 3"/>
          <p:cNvSpPr/>
          <p:nvPr/>
        </p:nvSpPr>
        <p:spPr>
          <a:xfrm>
            <a:off x="228599" y="2514600"/>
            <a:ext cx="7552927" cy="3323987"/>
          </a:xfrm>
          <a:prstGeom prst="rect">
            <a:avLst/>
          </a:prstGeom>
        </p:spPr>
        <p:txBody>
          <a:bodyPr wrap="square">
            <a:spAutoFit/>
          </a:bodyPr>
          <a:lstStyle/>
          <a:p>
            <a:pPr marL="342900" indent="-342900" algn="just">
              <a:buFont typeface="Arial" panose="020B0604020202020204" pitchFamily="34" charset="0"/>
              <a:buChar char="•"/>
            </a:pPr>
            <a:r>
              <a:rPr lang="en-US" b="1" dirty="0"/>
              <a:t>FORMAT</a:t>
            </a:r>
            <a:endParaRPr lang="en-US" b="1" i="1" dirty="0"/>
          </a:p>
          <a:p>
            <a:pPr lvl="1" algn="just"/>
            <a:r>
              <a:rPr lang="en-US" dirty="0"/>
              <a:t>Papers, letters, maps, books, photographs, films, sound </a:t>
            </a:r>
            <a:endParaRPr lang="en-US" dirty="0" smtClean="0"/>
          </a:p>
          <a:p>
            <a:pPr lvl="1" algn="just"/>
            <a:r>
              <a:rPr lang="en-US" dirty="0" smtClean="0"/>
              <a:t>recordings</a:t>
            </a:r>
            <a:r>
              <a:rPr lang="en-US" dirty="0"/>
              <a:t>, e-mail, text messages, voice mail </a:t>
            </a:r>
            <a:r>
              <a:rPr lang="en-US" dirty="0" smtClean="0"/>
              <a:t>messages,</a:t>
            </a:r>
          </a:p>
          <a:p>
            <a:pPr lvl="1" algn="just"/>
            <a:r>
              <a:rPr lang="en-US" dirty="0" smtClean="0"/>
              <a:t>etc</a:t>
            </a:r>
            <a:r>
              <a:rPr lang="en-US" dirty="0"/>
              <a:t>.</a:t>
            </a:r>
          </a:p>
          <a:p>
            <a:pPr marL="342900" indent="-342900" algn="just">
              <a:buFont typeface="Arial" panose="020B0604020202020204" pitchFamily="34" charset="0"/>
              <a:buChar char="•"/>
            </a:pPr>
            <a:r>
              <a:rPr lang="en-US" b="1" dirty="0"/>
              <a:t>PHYSICAL LOCATION </a:t>
            </a:r>
          </a:p>
          <a:p>
            <a:pPr lvl="1" algn="just"/>
            <a:r>
              <a:rPr lang="en-US" dirty="0"/>
              <a:t>Records on your personal devices (</a:t>
            </a:r>
            <a:r>
              <a:rPr lang="en-US" i="1" dirty="0"/>
              <a:t>computers, </a:t>
            </a:r>
            <a:r>
              <a:rPr lang="en-US" i="1" dirty="0" smtClean="0"/>
              <a:t>smart</a:t>
            </a:r>
          </a:p>
          <a:p>
            <a:pPr lvl="1" algn="just"/>
            <a:r>
              <a:rPr lang="en-US" i="1" dirty="0" smtClean="0"/>
              <a:t>phones</a:t>
            </a:r>
            <a:r>
              <a:rPr lang="en-US" i="1" dirty="0"/>
              <a:t>, IPad, etc</a:t>
            </a:r>
            <a:r>
              <a:rPr lang="en-US" i="1" dirty="0" smtClean="0"/>
              <a:t>.)</a:t>
            </a:r>
          </a:p>
          <a:p>
            <a:pPr lvl="1" algn="just"/>
            <a:endParaRPr lang="en-US" i="1" dirty="0"/>
          </a:p>
          <a:p>
            <a:pPr marL="342900" indent="-342900" algn="just">
              <a:buFont typeface="Wingdings" panose="05000000000000000000" pitchFamily="2" charset="2"/>
              <a:buChar char="Ø"/>
            </a:pPr>
            <a:r>
              <a:rPr lang="en-US" b="1" i="1" dirty="0"/>
              <a:t>Note:</a:t>
            </a:r>
            <a:r>
              <a:rPr lang="en-US" i="1" dirty="0"/>
              <a:t> </a:t>
            </a:r>
            <a:r>
              <a:rPr lang="en-US" dirty="0"/>
              <a:t>The status of a record under the law is determined based on its content, </a:t>
            </a:r>
            <a:r>
              <a:rPr lang="en-US" u="sng" dirty="0"/>
              <a:t>not</a:t>
            </a:r>
            <a:r>
              <a:rPr lang="en-US" dirty="0"/>
              <a:t> its location…</a:t>
            </a:r>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791200" y="0"/>
            <a:ext cx="2143125" cy="2143125"/>
          </a:xfrm>
          <a:prstGeom prst="rect">
            <a:avLst/>
          </a:prstGeom>
        </p:spPr>
      </p:pic>
      <p:pic>
        <p:nvPicPr>
          <p:cNvPr id="6" name="Picture 5"/>
          <p:cNvPicPr>
            <a:picLocks noChangeAspect="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553200" y="5714266"/>
            <a:ext cx="1143000" cy="109807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486337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1" y="1447800"/>
            <a:ext cx="7696199" cy="954107"/>
          </a:xfrm>
          <a:prstGeom prst="rect">
            <a:avLst/>
          </a:prstGeom>
        </p:spPr>
        <p:txBody>
          <a:bodyPr wrap="square">
            <a:spAutoFit/>
          </a:bodyPr>
          <a:lstStyle/>
          <a:p>
            <a:r>
              <a:rPr lang="en-US" sz="2800" b="1" dirty="0"/>
              <a:t>WHO and HOW CAN ONE REQUEST A PUBLIC RECORD?</a:t>
            </a:r>
          </a:p>
        </p:txBody>
      </p:sp>
      <p:sp>
        <p:nvSpPr>
          <p:cNvPr id="4" name="Rectangle 3"/>
          <p:cNvSpPr/>
          <p:nvPr/>
        </p:nvSpPr>
        <p:spPr>
          <a:xfrm>
            <a:off x="228599" y="2514600"/>
            <a:ext cx="7552927" cy="3000821"/>
          </a:xfrm>
          <a:prstGeom prst="rect">
            <a:avLst/>
          </a:prstGeom>
        </p:spPr>
        <p:txBody>
          <a:bodyPr wrap="square">
            <a:spAutoFit/>
          </a:bodyPr>
          <a:lstStyle/>
          <a:p>
            <a:pPr marL="342900" indent="-342900">
              <a:buFont typeface="Arial" panose="020B0604020202020204" pitchFamily="34" charset="0"/>
              <a:buChar char="•"/>
            </a:pPr>
            <a:r>
              <a:rPr lang="en-US" i="1" dirty="0"/>
              <a:t>ANYONE </a:t>
            </a:r>
            <a:r>
              <a:rPr lang="en-US" dirty="0"/>
              <a:t>can request a public record</a:t>
            </a:r>
          </a:p>
          <a:p>
            <a:pPr marL="342900" indent="-342900">
              <a:buFont typeface="Arial" panose="020B0604020202020204" pitchFamily="34" charset="0"/>
              <a:buChar char="•"/>
            </a:pPr>
            <a:r>
              <a:rPr lang="en-US" dirty="0"/>
              <a:t>Must allow inspection</a:t>
            </a:r>
          </a:p>
          <a:p>
            <a:pPr marL="342900" indent="-342900">
              <a:buFont typeface="Arial" panose="020B0604020202020204" pitchFamily="34" charset="0"/>
              <a:buChar char="•"/>
            </a:pPr>
            <a:r>
              <a:rPr lang="en-US" dirty="0"/>
              <a:t>May not demand the identity of requestor or the reason for the request</a:t>
            </a:r>
          </a:p>
          <a:p>
            <a:pPr marL="342900" indent="-342900">
              <a:buFont typeface="Arial" panose="020B0604020202020204" pitchFamily="34" charset="0"/>
              <a:buChar char="•"/>
            </a:pPr>
            <a:r>
              <a:rPr lang="en-US" dirty="0"/>
              <a:t>No requirement for written request</a:t>
            </a:r>
          </a:p>
          <a:p>
            <a:pPr marL="342900" indent="-342900">
              <a:buFont typeface="Arial" panose="020B0604020202020204" pitchFamily="34" charset="0"/>
              <a:buChar char="•"/>
            </a:pPr>
            <a:r>
              <a:rPr lang="en-US" dirty="0"/>
              <a:t>Must make copies, but we may charge </a:t>
            </a:r>
            <a:r>
              <a:rPr lang="en-US" dirty="0" smtClean="0"/>
              <a:t>for</a:t>
            </a:r>
          </a:p>
          <a:p>
            <a:pPr marL="854130" lvl="1" indent="-342900">
              <a:buFont typeface="Wingdings" panose="05000000000000000000" pitchFamily="2" charset="2"/>
              <a:buChar char="Ø"/>
            </a:pPr>
            <a:r>
              <a:rPr lang="en-US" dirty="0" smtClean="0"/>
              <a:t>Actual </a:t>
            </a:r>
            <a:r>
              <a:rPr lang="en-US" dirty="0"/>
              <a:t>costs </a:t>
            </a:r>
            <a:r>
              <a:rPr lang="en-US" dirty="0" smtClean="0"/>
              <a:t>AND</a:t>
            </a:r>
          </a:p>
          <a:p>
            <a:pPr marL="854130" lvl="1" indent="-342900">
              <a:buFont typeface="Wingdings" panose="05000000000000000000" pitchFamily="2" charset="2"/>
              <a:buChar char="Ø"/>
            </a:pPr>
            <a:r>
              <a:rPr lang="en-US" dirty="0" smtClean="0"/>
              <a:t>Extensive </a:t>
            </a:r>
            <a:r>
              <a:rPr lang="en-US" dirty="0"/>
              <a:t>services</a:t>
            </a:r>
          </a:p>
          <a:p>
            <a:pPr lvl="1" algn="just"/>
            <a:endParaRPr lang="en-US" i="1" dirty="0"/>
          </a:p>
        </p:txBody>
      </p:sp>
    </p:spTree>
    <p:extLst>
      <p:ext uri="{BB962C8B-B14F-4D97-AF65-F5344CB8AC3E}">
        <p14:creationId xmlns:p14="http://schemas.microsoft.com/office/powerpoint/2010/main" val="1923364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951" y="1522662"/>
            <a:ext cx="6221575" cy="707886"/>
          </a:xfrm>
          <a:prstGeom prst="rect">
            <a:avLst/>
          </a:prstGeom>
        </p:spPr>
        <p:txBody>
          <a:bodyPr wrap="none">
            <a:spAutoFit/>
          </a:bodyPr>
          <a:lstStyle/>
          <a:p>
            <a:pPr algn="ctr"/>
            <a:r>
              <a:rPr lang="en-US" sz="4000" b="1" dirty="0" smtClean="0"/>
              <a:t>Responding to Requests</a:t>
            </a:r>
            <a:endParaRPr lang="en-US" sz="40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3" name="Rectangle 2"/>
          <p:cNvSpPr/>
          <p:nvPr/>
        </p:nvSpPr>
        <p:spPr>
          <a:xfrm>
            <a:off x="381000" y="2534157"/>
            <a:ext cx="5833086" cy="1708160"/>
          </a:xfrm>
          <a:prstGeom prst="rect">
            <a:avLst/>
          </a:prstGeom>
        </p:spPr>
        <p:txBody>
          <a:bodyPr wrap="square">
            <a:spAutoFit/>
          </a:bodyPr>
          <a:lstStyle/>
          <a:p>
            <a:pPr marL="342900" indent="-342900">
              <a:buFont typeface="Arial" panose="020B0604020202020204" pitchFamily="34" charset="0"/>
              <a:buChar char="•"/>
            </a:pPr>
            <a:r>
              <a:rPr lang="en-US" dirty="0"/>
              <a:t>Must respond “as promptly as possible</a:t>
            </a:r>
            <a:r>
              <a:rPr lang="en-US" dirty="0" smtClean="0"/>
              <a:t>”</a:t>
            </a:r>
          </a:p>
          <a:p>
            <a:endParaRPr lang="en-US" dirty="0"/>
          </a:p>
          <a:p>
            <a:pPr marL="342900" indent="-342900">
              <a:buFont typeface="Arial" panose="020B0604020202020204" pitchFamily="34" charset="0"/>
              <a:buChar char="•"/>
            </a:pPr>
            <a:r>
              <a:rPr lang="en-US" dirty="0"/>
              <a:t>Do </a:t>
            </a:r>
            <a:r>
              <a:rPr lang="en-US" u="sng" dirty="0"/>
              <a:t>not</a:t>
            </a:r>
            <a:r>
              <a:rPr lang="en-US" dirty="0"/>
              <a:t> have to create, but</a:t>
            </a:r>
            <a:r>
              <a:rPr lang="en-US" dirty="0" smtClean="0"/>
              <a:t>…</a:t>
            </a:r>
            <a:endParaRPr lang="en-US" dirty="0"/>
          </a:p>
          <a:p>
            <a:pPr marL="703768" lvl="1" indent="-342900">
              <a:buFont typeface="Wingdings" panose="05000000000000000000" pitchFamily="2" charset="2"/>
              <a:buChar char="Ø"/>
            </a:pPr>
            <a:r>
              <a:rPr lang="en-US" dirty="0"/>
              <a:t>Whatever format we can provide them</a:t>
            </a:r>
          </a:p>
          <a:p>
            <a:pPr marL="703768" lvl="1" indent="-342900">
              <a:buFont typeface="Wingdings" panose="05000000000000000000" pitchFamily="2" charset="2"/>
              <a:buChar char="Ø"/>
            </a:pPr>
            <a:r>
              <a:rPr lang="en-US" dirty="0"/>
              <a:t>Must redact confidential information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0755" y="2930098"/>
            <a:ext cx="2441542" cy="18288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923364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219" y="1371600"/>
            <a:ext cx="3432351" cy="1200329"/>
          </a:xfrm>
          <a:prstGeom prst="rect">
            <a:avLst/>
          </a:prstGeom>
        </p:spPr>
        <p:txBody>
          <a:bodyPr wrap="none">
            <a:spAutoFit/>
          </a:bodyPr>
          <a:lstStyle/>
          <a:p>
            <a:pPr algn="ctr"/>
            <a:r>
              <a:rPr lang="en-US" sz="4000" b="1" dirty="0" smtClean="0"/>
              <a:t>Exceptions…</a:t>
            </a:r>
            <a:r>
              <a:rPr lang="en-US" sz="3200" dirty="0"/>
              <a:t/>
            </a:r>
            <a:br>
              <a:rPr lang="en-US" sz="3200" dirty="0"/>
            </a:b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3" name="Rectangle 2"/>
          <p:cNvSpPr/>
          <p:nvPr/>
        </p:nvSpPr>
        <p:spPr>
          <a:xfrm>
            <a:off x="191358" y="2057400"/>
            <a:ext cx="8647842" cy="4555093"/>
          </a:xfrm>
          <a:prstGeom prst="rect">
            <a:avLst/>
          </a:prstGeom>
        </p:spPr>
        <p:txBody>
          <a:bodyPr wrap="square">
            <a:spAutoFit/>
          </a:bodyPr>
          <a:lstStyle/>
          <a:p>
            <a:pPr marL="342900" indent="-342900">
              <a:buFont typeface="Arial" panose="020B0604020202020204" pitchFamily="34" charset="0"/>
              <a:buChar char="•"/>
            </a:pPr>
            <a:r>
              <a:rPr lang="en-US" sz="1800" dirty="0"/>
              <a:t>Student Records  (such as academic, counseling records, and medical records-Family Educational Rights and Privacy Act (FERPA) restricts information</a:t>
            </a:r>
            <a:r>
              <a:rPr lang="en-US" sz="1800" dirty="0" smtClean="0"/>
              <a:t>)</a:t>
            </a:r>
          </a:p>
          <a:p>
            <a:endParaRPr lang="en-US" sz="1800" dirty="0"/>
          </a:p>
          <a:p>
            <a:pPr marL="342900" indent="-342900">
              <a:buFont typeface="Arial" panose="020B0604020202020204" pitchFamily="34" charset="0"/>
              <a:buChar char="•"/>
            </a:pPr>
            <a:r>
              <a:rPr lang="en-US" sz="1800" dirty="0"/>
              <a:t>Personnel records (confidential under the State Personnel Privacy Act, but certain information about each employee is open to public inspection under  NCGS § 126-23) </a:t>
            </a:r>
            <a:endParaRPr lang="en-US" sz="1800" dirty="0" smtClean="0"/>
          </a:p>
          <a:p>
            <a:endParaRPr lang="en-US" sz="1800" dirty="0"/>
          </a:p>
          <a:p>
            <a:pPr marL="342900" indent="-342900">
              <a:buFont typeface="Arial" panose="020B0604020202020204" pitchFamily="34" charset="0"/>
              <a:buChar char="•"/>
            </a:pPr>
            <a:r>
              <a:rPr lang="en-US" sz="1800" dirty="0"/>
              <a:t>Trade Secrets (NCGS §66-152</a:t>
            </a:r>
            <a:r>
              <a:rPr lang="en-US" sz="1800" dirty="0" smtClean="0"/>
              <a:t>)</a:t>
            </a:r>
          </a:p>
          <a:p>
            <a:endParaRPr lang="en-US" sz="1800" dirty="0"/>
          </a:p>
          <a:p>
            <a:pPr marL="342900" indent="-342900">
              <a:buFont typeface="Arial" panose="020B0604020202020204" pitchFamily="34" charset="0"/>
              <a:buChar char="•"/>
            </a:pPr>
            <a:r>
              <a:rPr lang="en-US" sz="1800" dirty="0"/>
              <a:t>Certain personally identifiable information – </a:t>
            </a:r>
            <a:r>
              <a:rPr lang="en-US" sz="1800" i="1" dirty="0"/>
              <a:t>passwords, date of birth, signatures, SS#s, DL#s, admissions </a:t>
            </a:r>
            <a:r>
              <a:rPr lang="en-US" sz="1800" i="1" dirty="0" smtClean="0"/>
              <a:t>information</a:t>
            </a:r>
          </a:p>
          <a:p>
            <a:endParaRPr lang="en-US" sz="1800" i="1" dirty="0"/>
          </a:p>
          <a:p>
            <a:pPr marL="342900" indent="-342900">
              <a:buFont typeface="Arial" panose="020B0604020202020204" pitchFamily="34" charset="0"/>
              <a:buChar char="•"/>
            </a:pPr>
            <a:r>
              <a:rPr lang="en-US" sz="1800" dirty="0"/>
              <a:t>Certain criminal investigation and law enforcement </a:t>
            </a:r>
            <a:r>
              <a:rPr lang="en-US" sz="1800" dirty="0" smtClean="0"/>
              <a:t>records</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A few other narrow </a:t>
            </a:r>
            <a:r>
              <a:rPr lang="en-US" sz="1800" dirty="0" smtClean="0"/>
              <a:t>exceptions</a:t>
            </a:r>
          </a:p>
          <a:p>
            <a:endParaRPr lang="en-US" sz="2000" dirty="0"/>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5208" b="96354" l="0" r="89695">
                        <a14:foregroundMark x1="40840" y1="52083" x2="40840" y2="52083"/>
                        <a14:foregroundMark x1="27863" y1="68229" x2="27863" y2="68229"/>
                        <a14:foregroundMark x1="8015" y1="54688" x2="0" y2="54167"/>
                        <a14:foregroundMark x1="13740" y1="77604" x2="13740" y2="77604"/>
                        <a14:foregroundMark x1="84351" y1="21875" x2="84351" y2="21875"/>
                        <a14:foregroundMark x1="71756" y1="32292" x2="71756" y2="32292"/>
                        <a14:foregroundMark x1="59160" y1="46875" x2="59160" y2="46875"/>
                        <a14:foregroundMark x1="42748" y1="55208" x2="42748" y2="55208"/>
                        <a14:foregroundMark x1="40458" y1="56771" x2="40458" y2="56771"/>
                        <a14:foregroundMark x1="42748" y1="57292" x2="42748" y2="57292"/>
                        <a14:foregroundMark x1="42366" y1="49479" x2="42366" y2="49479"/>
                        <a14:foregroundMark x1="88550" y1="11979" x2="88550" y2="11979"/>
                        <a14:foregroundMark x1="88168" y1="9896" x2="88168" y2="9896"/>
                        <a14:foregroundMark x1="87405" y1="6771" x2="87405" y2="6771"/>
                        <a14:foregroundMark x1="87405" y1="5729" x2="87405" y2="5729"/>
                        <a14:backgroundMark x1="3053" y1="55208" x2="3053" y2="55208"/>
                      </a14:backgroundRemoval>
                    </a14:imgEffect>
                  </a14:imgLayer>
                </a14:imgProps>
              </a:ext>
              <a:ext uri="{28A0092B-C50C-407E-A947-70E740481C1C}">
                <a14:useLocalDpi xmlns:a14="http://schemas.microsoft.com/office/drawing/2010/main" val="0"/>
              </a:ext>
            </a:extLst>
          </a:blip>
          <a:stretch>
            <a:fillRect/>
          </a:stretch>
        </p:blipFill>
        <p:spPr>
          <a:xfrm>
            <a:off x="5785227" y="5421179"/>
            <a:ext cx="1996299" cy="1462936"/>
          </a:xfrm>
          <a:prstGeom prst="rect">
            <a:avLst/>
          </a:prstGeom>
        </p:spPr>
      </p:pic>
    </p:spTree>
    <p:extLst>
      <p:ext uri="{BB962C8B-B14F-4D97-AF65-F5344CB8AC3E}">
        <p14:creationId xmlns:p14="http://schemas.microsoft.com/office/powerpoint/2010/main" val="104231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569660"/>
          </a:xfrm>
          <a:prstGeom prst="rect">
            <a:avLst/>
          </a:prstGeom>
        </p:spPr>
        <p:txBody>
          <a:bodyPr wrap="square">
            <a:spAutoFit/>
          </a:bodyPr>
          <a:lstStyle/>
          <a:p>
            <a:r>
              <a:rPr lang="en-US" sz="3200" b="1" dirty="0"/>
              <a:t>Personnel Records that </a:t>
            </a:r>
            <a:r>
              <a:rPr lang="en-US" sz="3200" b="1" dirty="0" smtClean="0"/>
              <a:t>are </a:t>
            </a:r>
            <a:r>
              <a:rPr lang="en-US" sz="3200" b="1" i="1" dirty="0" smtClean="0"/>
              <a:t>Public… </a:t>
            </a:r>
          </a:p>
          <a:p>
            <a:r>
              <a:rPr lang="en-US" sz="3200" b="1" dirty="0" smtClean="0"/>
              <a:t>(</a:t>
            </a:r>
            <a:r>
              <a:rPr lang="en-US" sz="3200" b="1" dirty="0"/>
              <a:t>NCGS § 126-23)</a:t>
            </a:r>
            <a:br>
              <a:rPr lang="en-US" sz="3200" b="1" dirty="0"/>
            </a:br>
            <a:endParaRPr lang="en-US" sz="3200" b="1" dirty="0"/>
          </a:p>
        </p:txBody>
      </p:sp>
      <p:sp>
        <p:nvSpPr>
          <p:cNvPr id="7" name="Rectangle 6"/>
          <p:cNvSpPr/>
          <p:nvPr/>
        </p:nvSpPr>
        <p:spPr>
          <a:xfrm>
            <a:off x="261830" y="2732824"/>
            <a:ext cx="4233970" cy="1708160"/>
          </a:xfrm>
          <a:prstGeom prst="rect">
            <a:avLst/>
          </a:prstGeom>
        </p:spPr>
        <p:txBody>
          <a:bodyPr wrap="square">
            <a:spAutoFit/>
          </a:bodyPr>
          <a:lstStyle/>
          <a:p>
            <a:pPr marL="342900" indent="-342900">
              <a:buFont typeface="Arial" panose="020B0604020202020204" pitchFamily="34" charset="0"/>
              <a:buChar char="•"/>
            </a:pPr>
            <a:r>
              <a:rPr lang="en-US" dirty="0"/>
              <a:t>Name</a:t>
            </a:r>
          </a:p>
          <a:p>
            <a:pPr marL="342900" indent="-342900">
              <a:buFont typeface="Arial" panose="020B0604020202020204" pitchFamily="34" charset="0"/>
              <a:buChar char="•"/>
            </a:pPr>
            <a:r>
              <a:rPr lang="en-US" dirty="0"/>
              <a:t>Age</a:t>
            </a:r>
          </a:p>
          <a:p>
            <a:pPr marL="342900" indent="-342900">
              <a:buFont typeface="Arial" panose="020B0604020202020204" pitchFamily="34" charset="0"/>
              <a:buChar char="•"/>
            </a:pPr>
            <a:r>
              <a:rPr lang="en-US" dirty="0"/>
              <a:t>Date of original hire</a:t>
            </a:r>
          </a:p>
          <a:p>
            <a:pPr marL="342900" indent="-342900">
              <a:buFont typeface="Arial" panose="020B0604020202020204" pitchFamily="34" charset="0"/>
              <a:buChar char="•"/>
            </a:pPr>
            <a:r>
              <a:rPr lang="en-US" dirty="0"/>
              <a:t>Term of employee contract </a:t>
            </a:r>
            <a:r>
              <a:rPr lang="en-US" i="1" dirty="0"/>
              <a:t>(written or oral)</a:t>
            </a:r>
          </a:p>
        </p:txBody>
      </p:sp>
      <p:sp>
        <p:nvSpPr>
          <p:cNvPr id="8" name="Rectangle 7"/>
          <p:cNvSpPr/>
          <p:nvPr/>
        </p:nvSpPr>
        <p:spPr>
          <a:xfrm>
            <a:off x="4191000" y="2722349"/>
            <a:ext cx="4572000" cy="1708160"/>
          </a:xfrm>
          <a:prstGeom prst="rect">
            <a:avLst/>
          </a:prstGeom>
        </p:spPr>
        <p:txBody>
          <a:bodyPr>
            <a:spAutoFit/>
          </a:bodyPr>
          <a:lstStyle/>
          <a:p>
            <a:pPr marL="342900" indent="-342900">
              <a:buFont typeface="Arial" panose="020B0604020202020204" pitchFamily="34" charset="0"/>
              <a:buChar char="•"/>
            </a:pPr>
            <a:r>
              <a:rPr lang="en-US" dirty="0"/>
              <a:t>Current position</a:t>
            </a:r>
          </a:p>
          <a:p>
            <a:pPr marL="342900" indent="-342900">
              <a:buFont typeface="Arial" panose="020B0604020202020204" pitchFamily="34" charset="0"/>
              <a:buChar char="•"/>
            </a:pPr>
            <a:r>
              <a:rPr lang="en-US" dirty="0"/>
              <a:t>Title</a:t>
            </a:r>
          </a:p>
          <a:p>
            <a:pPr marL="342900" indent="-342900">
              <a:buFont typeface="Arial" panose="020B0604020202020204" pitchFamily="34" charset="0"/>
              <a:buChar char="•"/>
            </a:pPr>
            <a:r>
              <a:rPr lang="en-US" dirty="0"/>
              <a:t>Current salary</a:t>
            </a:r>
          </a:p>
          <a:p>
            <a:pPr marL="342900" indent="-342900">
              <a:buFont typeface="Arial" panose="020B0604020202020204" pitchFamily="34" charset="0"/>
              <a:buChar char="•"/>
            </a:pPr>
            <a:r>
              <a:rPr lang="en-US" dirty="0"/>
              <a:t>Office of department assigned to</a:t>
            </a:r>
          </a:p>
          <a:p>
            <a:pPr marL="342900" indent="-342900">
              <a:buFont typeface="Arial" panose="020B0604020202020204" pitchFamily="34" charset="0"/>
              <a:buChar char="•"/>
            </a:pPr>
            <a:r>
              <a:rPr lang="en-US" dirty="0"/>
              <a:t>A few other exceptions…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6629" y="4724400"/>
            <a:ext cx="2847975" cy="1609725"/>
          </a:xfrm>
          <a:prstGeom prst="rect">
            <a:avLst/>
          </a:prstGeom>
        </p:spPr>
      </p:pic>
    </p:spTree>
    <p:extLst>
      <p:ext uri="{BB962C8B-B14F-4D97-AF65-F5344CB8AC3E}">
        <p14:creationId xmlns:p14="http://schemas.microsoft.com/office/powerpoint/2010/main" val="884425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95632" y="1383721"/>
            <a:ext cx="8924568" cy="1015663"/>
          </a:xfrm>
          <a:prstGeom prst="rect">
            <a:avLst/>
          </a:prstGeom>
        </p:spPr>
        <p:txBody>
          <a:bodyPr wrap="square">
            <a:spAutoFit/>
          </a:bodyPr>
          <a:lstStyle/>
          <a:p>
            <a:r>
              <a:rPr lang="en-US" sz="3000" b="1" dirty="0" smtClean="0"/>
              <a:t>Managing your Inbox: </a:t>
            </a:r>
            <a:r>
              <a:rPr lang="en-US" sz="3000" b="1" i="1" dirty="0" smtClean="0"/>
              <a:t>Email as a Public Record</a:t>
            </a:r>
            <a:r>
              <a:rPr lang="en-US" sz="3000" b="1" dirty="0"/>
              <a:t/>
            </a:r>
            <a:br>
              <a:rPr lang="en-US" sz="3000" b="1" dirty="0"/>
            </a:br>
            <a:endParaRPr lang="en-US" sz="3000" b="1" dirty="0"/>
          </a:p>
        </p:txBody>
      </p:sp>
      <p:sp>
        <p:nvSpPr>
          <p:cNvPr id="7" name="Rectangle 6"/>
          <p:cNvSpPr/>
          <p:nvPr/>
        </p:nvSpPr>
        <p:spPr>
          <a:xfrm>
            <a:off x="261830" y="2514600"/>
            <a:ext cx="6824770" cy="1061829"/>
          </a:xfrm>
          <a:prstGeom prst="rect">
            <a:avLst/>
          </a:prstGeom>
        </p:spPr>
        <p:txBody>
          <a:bodyPr wrap="square">
            <a:spAutoFit/>
          </a:bodyPr>
          <a:lstStyle/>
          <a:p>
            <a:endParaRPr lang="en-US" i="1" dirty="0" smtClean="0"/>
          </a:p>
          <a:p>
            <a:pPr marL="0" indent="0">
              <a:buNone/>
            </a:pPr>
            <a:endParaRPr lang="en-US" i="1" dirty="0"/>
          </a:p>
          <a:p>
            <a:pPr marL="0" indent="0">
              <a:buNone/>
            </a:pPr>
            <a:endParaRPr lang="en-US" dirty="0"/>
          </a:p>
        </p:txBody>
      </p:sp>
      <p:sp>
        <p:nvSpPr>
          <p:cNvPr id="9" name="TextBox 8"/>
          <p:cNvSpPr txBox="1"/>
          <p:nvPr/>
        </p:nvSpPr>
        <p:spPr>
          <a:xfrm flipH="1">
            <a:off x="381000" y="1956375"/>
            <a:ext cx="8686800" cy="4093428"/>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t>Email can be a public record, if it is made or received by a state employee in connection with State business.  </a:t>
            </a:r>
          </a:p>
          <a:p>
            <a:endParaRPr lang="en-US" sz="2000" dirty="0" smtClean="0"/>
          </a:p>
          <a:p>
            <a:pPr marL="342900" indent="-342900">
              <a:buFont typeface="Arial" panose="020B0604020202020204" pitchFamily="34" charset="0"/>
              <a:buChar char="•"/>
            </a:pPr>
            <a:r>
              <a:rPr lang="en-US" sz="2000" dirty="0" smtClean="0"/>
              <a:t>Emails that are considered public records must be retained according to University Policy 605.3, Retention, Disposition, and Security of University Records, found here</a:t>
            </a:r>
            <a:r>
              <a:rPr lang="en-US" sz="2000" dirty="0"/>
              <a:t>: </a:t>
            </a:r>
            <a:r>
              <a:rPr lang="en-US" sz="2000" dirty="0">
                <a:hlinkClick r:id="rId2"/>
              </a:rPr>
              <a:t>http://</a:t>
            </a:r>
            <a:r>
              <a:rPr lang="en-US" sz="2000" dirty="0" smtClean="0">
                <a:hlinkClick r:id="rId2"/>
              </a:rPr>
              <a:t>legal.uncc.edu/policies/up-605.3</a:t>
            </a:r>
            <a:endParaRPr lang="en-US" sz="2000" dirty="0" smtClean="0"/>
          </a:p>
          <a:p>
            <a:endParaRPr lang="en-US" sz="2000" dirty="0" smtClean="0"/>
          </a:p>
          <a:p>
            <a:pPr marL="342900" indent="-342900">
              <a:buFont typeface="Arial" panose="020B0604020202020204" pitchFamily="34" charset="0"/>
              <a:buChar char="•"/>
            </a:pPr>
            <a:r>
              <a:rPr lang="en-US" sz="2000" b="1" i="1" u="sng" dirty="0" smtClean="0"/>
              <a:t>Note:</a:t>
            </a:r>
          </a:p>
          <a:p>
            <a:pPr marL="854130" lvl="1" indent="-342900">
              <a:buFont typeface="Wingdings" panose="05000000000000000000" pitchFamily="2" charset="2"/>
              <a:buChar char="Ø"/>
            </a:pPr>
            <a:r>
              <a:rPr lang="en-US" sz="2000" dirty="0" smtClean="0"/>
              <a:t>Personal email is </a:t>
            </a:r>
            <a:r>
              <a:rPr lang="en-US" sz="2000" u="sng" dirty="0" smtClean="0"/>
              <a:t>not</a:t>
            </a:r>
            <a:r>
              <a:rPr lang="en-US" sz="2000" dirty="0" smtClean="0"/>
              <a:t> a public record.</a:t>
            </a:r>
          </a:p>
          <a:p>
            <a:pPr marL="854130" lvl="1" indent="-342900">
              <a:buFont typeface="Wingdings" panose="05000000000000000000" pitchFamily="2" charset="2"/>
              <a:buChar char="Ø"/>
            </a:pPr>
            <a:r>
              <a:rPr lang="en-US" sz="2000" dirty="0" smtClean="0"/>
              <a:t>Purely administrative email that are transitory or have no real value may be destroyed or erased when you determine that it no longer is considered necessary or valuable. </a:t>
            </a:r>
            <a:r>
              <a:rPr lang="en-US" sz="2000" i="1" dirty="0" smtClean="0"/>
              <a:t>(joke of the day, </a:t>
            </a:r>
          </a:p>
          <a:p>
            <a:pPr lvl="1" indent="0"/>
            <a:r>
              <a:rPr lang="en-US" sz="2000" i="1" dirty="0" smtClean="0"/>
              <a:t>     appointment confirmation, junk mail)</a:t>
            </a:r>
            <a:endParaRPr lang="en-US" sz="2000" i="1" dirty="0"/>
          </a:p>
        </p:txBody>
      </p:sp>
    </p:spTree>
    <p:extLst>
      <p:ext uri="{BB962C8B-B14F-4D97-AF65-F5344CB8AC3E}">
        <p14:creationId xmlns:p14="http://schemas.microsoft.com/office/powerpoint/2010/main" val="884425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UNCCharlotte_template05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UNCCharlotte_template05 (1)</Template>
  <TotalTime>691</TotalTime>
  <Words>1006</Words>
  <Application>Microsoft Office PowerPoint</Application>
  <PresentationFormat>On-screen Show (4:3)</PresentationFormat>
  <Paragraphs>142</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UNCCharlotte_template05 (1)</vt:lpstr>
      <vt:lpstr>The Public Records Act: It Affects You More Than You Think  Tina Dadio, University Public Records Officer/Paralegal  David E. Broome, Jr., Vice Chancellor and General Counsel   Fall 2014 Legal Symposium October 16, 2014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CONTACT INFORMATION </vt:lpstr>
      <vt:lpstr>PowerPoint Presentation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Arial font, 36 point  Presenter &amp; Title Date or conference name</dc:title>
  <dc:creator>Cindy Jones</dc:creator>
  <cp:lastModifiedBy>test</cp:lastModifiedBy>
  <cp:revision>25</cp:revision>
  <cp:lastPrinted>2014-10-09T15:15:53Z</cp:lastPrinted>
  <dcterms:created xsi:type="dcterms:W3CDTF">2014-04-28T15:06:35Z</dcterms:created>
  <dcterms:modified xsi:type="dcterms:W3CDTF">2014-10-17T12:37:12Z</dcterms:modified>
</cp:coreProperties>
</file>