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22"/>
  </p:notesMasterIdLst>
  <p:handoutMasterIdLst>
    <p:handoutMasterId r:id="rId23"/>
  </p:handoutMasterIdLst>
  <p:sldIdLst>
    <p:sldId id="276" r:id="rId2"/>
    <p:sldId id="320" r:id="rId3"/>
    <p:sldId id="321" r:id="rId4"/>
    <p:sldId id="322" r:id="rId5"/>
    <p:sldId id="323" r:id="rId6"/>
    <p:sldId id="324" r:id="rId7"/>
    <p:sldId id="326" r:id="rId8"/>
    <p:sldId id="327" r:id="rId9"/>
    <p:sldId id="306" r:id="rId10"/>
    <p:sldId id="308" r:id="rId11"/>
    <p:sldId id="309" r:id="rId12"/>
    <p:sldId id="310" r:id="rId13"/>
    <p:sldId id="313" r:id="rId14"/>
    <p:sldId id="307" r:id="rId15"/>
    <p:sldId id="316" r:id="rId16"/>
    <p:sldId id="311" r:id="rId17"/>
    <p:sldId id="317" r:id="rId18"/>
    <p:sldId id="314" r:id="rId19"/>
    <p:sldId id="315" r:id="rId20"/>
    <p:sldId id="312"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CFEFE"/>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0" autoAdjust="0"/>
    <p:restoredTop sz="72686" autoAdjust="0"/>
  </p:normalViewPr>
  <p:slideViewPr>
    <p:cSldViewPr>
      <p:cViewPr>
        <p:scale>
          <a:sx n="84" d="100"/>
          <a:sy n="84" d="100"/>
        </p:scale>
        <p:origin x="-76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B7551C7D-A3BF-4AC6-9F4D-948CF0628CAB}" type="datetimeFigureOut">
              <a:rPr lang="en-US" smtClean="0"/>
              <a:pPr/>
              <a:t>10/15/2014</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F9CF5584-0335-44A7-B0A5-F4C87381DC20}" type="slidenum">
              <a:rPr lang="en-US" smtClean="0"/>
              <a:pPr/>
              <a:t>‹#›</a:t>
            </a:fld>
            <a:endParaRPr lang="en-US" dirty="0"/>
          </a:p>
        </p:txBody>
      </p:sp>
    </p:spTree>
    <p:extLst>
      <p:ext uri="{BB962C8B-B14F-4D97-AF65-F5344CB8AC3E}">
        <p14:creationId xmlns:p14="http://schemas.microsoft.com/office/powerpoint/2010/main" val="21176589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33BB91B-2466-4440-AB8B-9522321B36E2}" type="datetimeFigureOut">
              <a:rPr lang="en-US" smtClean="0"/>
              <a:pPr/>
              <a:t>10/15/2014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F78226B-52CD-43A5-AA69-F0D641991AF3}" type="slidenum">
              <a:rPr lang="en-US" smtClean="0"/>
              <a:pPr/>
              <a:t>‹#›</a:t>
            </a:fld>
            <a:endParaRPr lang="en-US" dirty="0"/>
          </a:p>
        </p:txBody>
      </p:sp>
    </p:spTree>
    <p:extLst>
      <p:ext uri="{BB962C8B-B14F-4D97-AF65-F5344CB8AC3E}">
        <p14:creationId xmlns:p14="http://schemas.microsoft.com/office/powerpoint/2010/main" val="196690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Tower</a:t>
            </a:r>
            <a:r>
              <a:rPr lang="en-US" sz="1200" b="0" i="0" kern="1200" baseline="0" dirty="0" smtClean="0">
                <a:solidFill>
                  <a:schemeClr val="tx1"/>
                </a:solidFill>
                <a:effectLst/>
                <a:latin typeface="+mn-lt"/>
                <a:ea typeface="+mn-ea"/>
                <a:cs typeface="+mn-cs"/>
              </a:rPr>
              <a:t> Amendment:  </a:t>
            </a:r>
            <a:r>
              <a:rPr lang="en-US" sz="1200" b="0" i="0" kern="1200" dirty="0" smtClean="0">
                <a:solidFill>
                  <a:schemeClr val="tx1"/>
                </a:solidFill>
                <a:effectLst/>
                <a:latin typeface="+mn-lt"/>
                <a:ea typeface="+mn-ea"/>
                <a:cs typeface="+mn-cs"/>
              </a:rPr>
              <a:t>proposed by Senator John Tower, would have exempted revenue-producing sports from Title IX compliance</a:t>
            </a:r>
          </a:p>
          <a:p>
            <a:r>
              <a:rPr lang="en-US" sz="1200" b="0" i="0" kern="1200" dirty="0" err="1" smtClean="0">
                <a:solidFill>
                  <a:schemeClr val="tx1"/>
                </a:solidFill>
                <a:effectLst/>
                <a:latin typeface="+mn-lt"/>
                <a:ea typeface="+mn-ea"/>
                <a:cs typeface="+mn-cs"/>
              </a:rPr>
              <a:t>Javits</a:t>
            </a:r>
            <a:r>
              <a:rPr lang="en-US" sz="1200" b="0" i="0" kern="1200" dirty="0" smtClean="0">
                <a:solidFill>
                  <a:schemeClr val="tx1"/>
                </a:solidFill>
                <a:effectLst/>
                <a:latin typeface="+mn-lt"/>
                <a:ea typeface="+mn-ea"/>
                <a:cs typeface="+mn-cs"/>
              </a:rPr>
              <a:t> Amendment:  proposed by Senator Jacob </a:t>
            </a:r>
            <a:r>
              <a:rPr lang="en-US" sz="1200" b="0" i="0" kern="1200" dirty="0" err="1" smtClean="0">
                <a:solidFill>
                  <a:schemeClr val="tx1"/>
                </a:solidFill>
                <a:effectLst/>
                <a:latin typeface="+mn-lt"/>
                <a:ea typeface="+mn-ea"/>
                <a:cs typeface="+mn-cs"/>
              </a:rPr>
              <a:t>Javits</a:t>
            </a:r>
            <a:r>
              <a:rPr lang="en-US" sz="1200" b="0" i="0" kern="1200" dirty="0" smtClean="0">
                <a:solidFill>
                  <a:schemeClr val="tx1"/>
                </a:solidFill>
                <a:effectLst/>
                <a:latin typeface="+mn-lt"/>
                <a:ea typeface="+mn-ea"/>
                <a:cs typeface="+mn-cs"/>
              </a:rPr>
              <a:t>, stating that the HEW must include “reasonable provisions considering the nature of particular sports” was adopted in its place.</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Senator Jesse Helms</a:t>
            </a:r>
            <a:r>
              <a:rPr lang="en-US" sz="1200" b="0" i="0" kern="1200" baseline="0" dirty="0" smtClean="0">
                <a:solidFill>
                  <a:schemeClr val="tx1"/>
                </a:solidFill>
                <a:effectLst/>
                <a:latin typeface="+mn-lt"/>
                <a:ea typeface="+mn-ea"/>
                <a:cs typeface="+mn-cs"/>
              </a:rPr>
              <a:t> was among many senators and congressmen who proposed resolutions to disapprove the resolutions.  All resolutions died in committee.  One House bill was proposed to allow all money generated by a particular sport to stay within that sport.</a:t>
            </a:r>
            <a:endParaRPr lang="en-US" dirty="0"/>
          </a:p>
        </p:txBody>
      </p:sp>
      <p:sp>
        <p:nvSpPr>
          <p:cNvPr id="4" name="Slide Number Placeholder 3"/>
          <p:cNvSpPr>
            <a:spLocks noGrp="1"/>
          </p:cNvSpPr>
          <p:nvPr>
            <p:ph type="sldNum" sz="quarter" idx="10"/>
          </p:nvPr>
        </p:nvSpPr>
        <p:spPr/>
        <p:txBody>
          <a:bodyPr/>
          <a:lstStyle/>
          <a:p>
            <a:fld id="{8F78226B-52CD-43A5-AA69-F0D641991AF3}" type="slidenum">
              <a:rPr lang="en-US" smtClean="0"/>
              <a:pPr/>
              <a:t>4</a:t>
            </a:fld>
            <a:endParaRPr lang="en-US" dirty="0"/>
          </a:p>
        </p:txBody>
      </p:sp>
    </p:spTree>
    <p:extLst>
      <p:ext uri="{BB962C8B-B14F-4D97-AF65-F5344CB8AC3E}">
        <p14:creationId xmlns:p14="http://schemas.microsoft.com/office/powerpoint/2010/main" val="16195113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NCAA lawsuit</a:t>
            </a:r>
            <a:r>
              <a:rPr lang="en-US" sz="1200" b="0" i="0" kern="1200" baseline="0" dirty="0" smtClean="0">
                <a:solidFill>
                  <a:schemeClr val="tx1"/>
                </a:solidFill>
                <a:effectLst/>
                <a:latin typeface="+mn-lt"/>
                <a:ea typeface="+mn-ea"/>
                <a:cs typeface="+mn-cs"/>
              </a:rPr>
              <a:t> was based on idea that athletics do not specifically receive federal funds, and therefore federal government was regulating an area not permitted under the statute</a:t>
            </a:r>
            <a:endParaRPr lang="en-US" dirty="0"/>
          </a:p>
        </p:txBody>
      </p:sp>
      <p:sp>
        <p:nvSpPr>
          <p:cNvPr id="4" name="Slide Number Placeholder 3"/>
          <p:cNvSpPr>
            <a:spLocks noGrp="1"/>
          </p:cNvSpPr>
          <p:nvPr>
            <p:ph type="sldNum" sz="quarter" idx="10"/>
          </p:nvPr>
        </p:nvSpPr>
        <p:spPr/>
        <p:txBody>
          <a:bodyPr/>
          <a:lstStyle/>
          <a:p>
            <a:fld id="{8F78226B-52CD-43A5-AA69-F0D641991AF3}" type="slidenum">
              <a:rPr lang="en-US" smtClean="0"/>
              <a:pPr/>
              <a:t>5</a:t>
            </a:fld>
            <a:endParaRPr lang="en-US" dirty="0"/>
          </a:p>
        </p:txBody>
      </p:sp>
    </p:spTree>
    <p:extLst>
      <p:ext uri="{BB962C8B-B14F-4D97-AF65-F5344CB8AC3E}">
        <p14:creationId xmlns:p14="http://schemas.microsoft.com/office/powerpoint/2010/main" val="16195113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proportionality in the distribution of athletic scholarships (number of athletes of each gender</a:t>
            </a:r>
            <a:r>
              <a:rPr lang="en-US" sz="1200" kern="1200" baseline="0" dirty="0" smtClean="0">
                <a:solidFill>
                  <a:schemeClr val="tx1"/>
                </a:solidFill>
                <a:effectLst/>
                <a:latin typeface="+mn-lt"/>
                <a:ea typeface="+mn-ea"/>
                <a:cs typeface="+mn-cs"/>
              </a:rPr>
              <a:t> divided by dollars available – strict proportionality)</a:t>
            </a:r>
            <a:endParaRPr lang="en-US" sz="1200" kern="1200" dirty="0" smtClean="0">
              <a:solidFill>
                <a:schemeClr val="tx1"/>
              </a:solidFill>
              <a:effectLst/>
              <a:latin typeface="+mn-lt"/>
              <a:ea typeface="+mn-ea"/>
              <a:cs typeface="+mn-cs"/>
            </a:endParaRP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equity in the quality of components of athletic programs</a:t>
            </a:r>
          </a:p>
          <a:p>
            <a:pPr marL="1543050" lvl="3" indent="-171450">
              <a:buFont typeface="Arial" panose="020B0604020202020204" pitchFamily="34" charset="0"/>
              <a:buChar char="•"/>
            </a:pPr>
            <a:r>
              <a:rPr lang="en-US" sz="1200" kern="1200" dirty="0" smtClean="0">
                <a:solidFill>
                  <a:schemeClr val="tx1"/>
                </a:solidFill>
                <a:effectLst/>
                <a:latin typeface="+mn-lt"/>
                <a:ea typeface="+mn-ea"/>
                <a:cs typeface="+mn-cs"/>
              </a:rPr>
              <a:t>equipment, supplies, scheduling of games and practice times, travel arrangements, medical and training support, practice and competition facilities</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Equity in participation opportunities.</a:t>
            </a:r>
          </a:p>
          <a:p>
            <a:pPr marL="1085850" lvl="2" indent="-171450">
              <a:buFont typeface="Arial" panose="020B0604020202020204" pitchFamily="34" charset="0"/>
              <a:buChar char="•"/>
            </a:pPr>
            <a:endParaRPr lang="en-US" sz="1200" kern="1200" dirty="0" smtClean="0">
              <a:solidFill>
                <a:schemeClr val="tx1"/>
              </a:solidFill>
              <a:effectLst/>
              <a:latin typeface="+mn-lt"/>
              <a:ea typeface="+mn-ea"/>
              <a:cs typeface="+mn-cs"/>
            </a:endParaRPr>
          </a:p>
          <a:p>
            <a:pPr marL="1085850" lvl="2" indent="-171450">
              <a:buFont typeface="Arial" panose="020B0604020202020204" pitchFamily="34" charset="0"/>
              <a:buChar char="•"/>
            </a:pPr>
            <a:r>
              <a:rPr lang="en-US" sz="1200" u="sng" kern="1200" dirty="0" smtClean="0">
                <a:solidFill>
                  <a:schemeClr val="tx1"/>
                </a:solidFill>
                <a:effectLst/>
                <a:latin typeface="+mn-lt"/>
                <a:ea typeface="+mn-ea"/>
                <a:cs typeface="+mn-cs"/>
              </a:rPr>
              <a:t>Prong</a:t>
            </a:r>
            <a:r>
              <a:rPr lang="en-US" sz="1200" u="sng" kern="1200" baseline="0" dirty="0" smtClean="0">
                <a:solidFill>
                  <a:schemeClr val="tx1"/>
                </a:solidFill>
                <a:effectLst/>
                <a:latin typeface="+mn-lt"/>
                <a:ea typeface="+mn-ea"/>
                <a:cs typeface="+mn-cs"/>
              </a:rPr>
              <a:t> 1</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Compliance requires measuring the percentage of enrolled undergraduates by sex, comparing the result to the percentage of student-athletes by sex, and ensuring that the two are “substantially proportionate.”   Somewhat less than “strict proportionality.”</a:t>
            </a:r>
          </a:p>
          <a:p>
            <a:pPr marL="1085850" lvl="2" indent="-171450">
              <a:buFont typeface="Arial" panose="020B0604020202020204" pitchFamily="34" charset="0"/>
              <a:buChar char="•"/>
            </a:pPr>
            <a:r>
              <a:rPr lang="en-US" sz="1200" u="sng" kern="1200" dirty="0" smtClean="0">
                <a:solidFill>
                  <a:schemeClr val="tx1"/>
                </a:solidFill>
                <a:effectLst/>
                <a:latin typeface="+mn-lt"/>
                <a:ea typeface="+mn-ea"/>
                <a:cs typeface="+mn-cs"/>
              </a:rPr>
              <a:t>Prong</a:t>
            </a:r>
            <a:r>
              <a:rPr lang="en-US" sz="1200" u="sng" kern="1200" baseline="0" dirty="0" smtClean="0">
                <a:solidFill>
                  <a:schemeClr val="tx1"/>
                </a:solidFill>
                <a:effectLst/>
                <a:latin typeface="+mn-lt"/>
                <a:ea typeface="+mn-ea"/>
                <a:cs typeface="+mn-cs"/>
              </a:rPr>
              <a:t> 2</a:t>
            </a:r>
            <a:r>
              <a:rPr lang="en-US" sz="1200" u="none" kern="1200" baseline="0" dirty="0" smtClean="0">
                <a:solidFill>
                  <a:schemeClr val="tx1"/>
                </a:solidFill>
                <a:effectLst/>
                <a:latin typeface="+mn-lt"/>
                <a:ea typeface="+mn-ea"/>
                <a:cs typeface="+mn-cs"/>
              </a:rPr>
              <a:t>:  Considers historical AND continuing efforts.  </a:t>
            </a:r>
          </a:p>
          <a:p>
            <a:pPr marL="1543050" lvl="3" indent="-171450">
              <a:buFont typeface="Arial" panose="020B0604020202020204" pitchFamily="34" charset="0"/>
              <a:buChar char="•"/>
            </a:pPr>
            <a:r>
              <a:rPr lang="en-US" sz="1200" u="none" kern="1200" baseline="0" dirty="0" smtClean="0">
                <a:solidFill>
                  <a:schemeClr val="tx1"/>
                </a:solidFill>
                <a:effectLst/>
                <a:latin typeface="+mn-lt"/>
                <a:ea typeface="+mn-ea"/>
                <a:cs typeface="+mn-cs"/>
              </a:rPr>
              <a:t>Historical:</a:t>
            </a:r>
          </a:p>
          <a:p>
            <a:pPr marL="2000250" lvl="4" indent="-171450">
              <a:buFont typeface="Arial" panose="020B0604020202020204" pitchFamily="34" charset="0"/>
              <a:buChar char="•"/>
            </a:pPr>
            <a:r>
              <a:rPr lang="en-US" sz="1200" kern="1200" dirty="0" smtClean="0">
                <a:solidFill>
                  <a:schemeClr val="tx1"/>
                </a:solidFill>
                <a:effectLst/>
                <a:latin typeface="+mn-lt"/>
                <a:ea typeface="+mn-ea"/>
                <a:cs typeface="+mn-cs"/>
              </a:rPr>
              <a:t>The institution’s record of adding intercollegiate teams, or upgrading teams to intercollegiate status, for the underrepresented sex;</a:t>
            </a:r>
          </a:p>
          <a:p>
            <a:pPr marL="2000250" lvl="4" indent="-171450">
              <a:buFont typeface="Arial" panose="020B0604020202020204" pitchFamily="34" charset="0"/>
              <a:buChar char="•"/>
            </a:pPr>
            <a:r>
              <a:rPr lang="en-US" sz="1200" kern="1200" dirty="0" smtClean="0">
                <a:solidFill>
                  <a:schemeClr val="tx1"/>
                </a:solidFill>
                <a:effectLst/>
                <a:latin typeface="+mn-lt"/>
                <a:ea typeface="+mn-ea"/>
                <a:cs typeface="+mn-cs"/>
              </a:rPr>
              <a:t>The institution’s record of increasing the numbers of participants in intercollegiate athletics who are members of the underrepresented sex; and</a:t>
            </a:r>
          </a:p>
          <a:p>
            <a:pPr marL="2000250" lvl="4" indent="-171450">
              <a:buFont typeface="Arial" panose="020B0604020202020204" pitchFamily="34" charset="0"/>
              <a:buChar char="•"/>
            </a:pPr>
            <a:r>
              <a:rPr lang="en-US" sz="1200" kern="1200" dirty="0" smtClean="0">
                <a:solidFill>
                  <a:schemeClr val="tx1"/>
                </a:solidFill>
                <a:effectLst/>
                <a:latin typeface="+mn-lt"/>
                <a:ea typeface="+mn-ea"/>
                <a:cs typeface="+mn-cs"/>
              </a:rPr>
              <a:t>The institution’s affirmative responses to requests by students or others for addition or elevation of sports. </a:t>
            </a:r>
          </a:p>
          <a:p>
            <a:pPr marL="1543050" lvl="3" indent="-171450">
              <a:buFont typeface="Arial" panose="020B0604020202020204" pitchFamily="34" charset="0"/>
              <a:buChar char="•"/>
            </a:pPr>
            <a:r>
              <a:rPr lang="en-US" sz="1200" u="none" kern="1200" dirty="0" smtClean="0">
                <a:solidFill>
                  <a:schemeClr val="tx1"/>
                </a:solidFill>
                <a:effectLst/>
                <a:latin typeface="+mn-lt"/>
                <a:ea typeface="+mn-ea"/>
                <a:cs typeface="+mn-cs"/>
              </a:rPr>
              <a:t>Continuing:</a:t>
            </a:r>
          </a:p>
          <a:p>
            <a:pPr marL="2000250" lvl="4" indent="-171450">
              <a:buFont typeface="Arial" panose="020B0604020202020204" pitchFamily="34" charset="0"/>
              <a:buChar char="•"/>
            </a:pPr>
            <a:r>
              <a:rPr lang="en-US" sz="1200" u="none" strike="noStrike" kern="1200" dirty="0" smtClean="0">
                <a:solidFill>
                  <a:schemeClr val="tx1"/>
                </a:solidFill>
                <a:effectLst/>
                <a:latin typeface="+mn-lt"/>
                <a:ea typeface="+mn-ea"/>
                <a:cs typeface="+mn-cs"/>
              </a:rPr>
              <a:t>The institution’s implementation of a nondiscriminatory policy or procedure for requesting the addition of sports (including the elevation of club or intramural teams) and the effective communication of the policy or procedure to students; and</a:t>
            </a:r>
            <a:endParaRPr lang="en-US" sz="1200" u="sng" strike="noStrike" kern="1200" dirty="0" smtClean="0">
              <a:solidFill>
                <a:schemeClr val="tx1"/>
              </a:solidFill>
              <a:effectLst/>
              <a:latin typeface="+mn-lt"/>
              <a:ea typeface="+mn-ea"/>
              <a:cs typeface="+mn-cs"/>
            </a:endParaRPr>
          </a:p>
          <a:p>
            <a:pPr marL="2000250" lvl="4" indent="-171450">
              <a:buFont typeface="Arial" panose="020B0604020202020204" pitchFamily="34" charset="0"/>
              <a:buChar char="•"/>
            </a:pPr>
            <a:r>
              <a:rPr lang="en-US" sz="1200" kern="1200" dirty="0" smtClean="0">
                <a:solidFill>
                  <a:schemeClr val="tx1"/>
                </a:solidFill>
                <a:effectLst/>
                <a:latin typeface="+mn-lt"/>
                <a:ea typeface="+mn-ea"/>
                <a:cs typeface="+mn-cs"/>
              </a:rPr>
              <a:t>The institution’s current implementation of a plan of program expansion that is responsive to developing interests and abilities. </a:t>
            </a:r>
          </a:p>
          <a:p>
            <a:pPr marL="1085850" lvl="2" indent="-171450">
              <a:buFont typeface="Arial" panose="020B0604020202020204" pitchFamily="34" charset="0"/>
              <a:buChar char="•"/>
            </a:pPr>
            <a:r>
              <a:rPr lang="en-US" sz="1200" u="sng" kern="1200" dirty="0" smtClean="0">
                <a:solidFill>
                  <a:schemeClr val="tx1"/>
                </a:solidFill>
                <a:effectLst/>
                <a:latin typeface="+mn-lt"/>
                <a:ea typeface="+mn-ea"/>
                <a:cs typeface="+mn-cs"/>
              </a:rPr>
              <a:t>Prong</a:t>
            </a:r>
            <a:r>
              <a:rPr lang="en-US" sz="1200" u="sng" kern="1200" baseline="0" dirty="0" smtClean="0">
                <a:solidFill>
                  <a:schemeClr val="tx1"/>
                </a:solidFill>
                <a:effectLst/>
                <a:latin typeface="+mn-lt"/>
                <a:ea typeface="+mn-ea"/>
                <a:cs typeface="+mn-cs"/>
              </a:rPr>
              <a:t> 3</a:t>
            </a:r>
            <a:r>
              <a:rPr lang="en-US" sz="1200" u="none" kern="1200" baseline="0" dirty="0" smtClean="0">
                <a:solidFill>
                  <a:schemeClr val="tx1"/>
                </a:solidFill>
                <a:effectLst/>
                <a:latin typeface="+mn-lt"/>
                <a:ea typeface="+mn-ea"/>
                <a:cs typeface="+mn-cs"/>
              </a:rPr>
              <a:t>:  Survey is no more (issued in 2005, rescinded in 2010), but schools rely on this</a:t>
            </a:r>
          </a:p>
          <a:p>
            <a:pPr marL="1543050" lvl="3" indent="-171450">
              <a:buFont typeface="Arial" panose="020B0604020202020204" pitchFamily="34" charset="0"/>
              <a:buChar char="•"/>
            </a:pPr>
            <a:r>
              <a:rPr lang="en-US" sz="1200" u="none" kern="1200" baseline="0" dirty="0" smtClean="0">
                <a:solidFill>
                  <a:schemeClr val="tx1"/>
                </a:solidFill>
                <a:effectLst/>
                <a:latin typeface="+mn-lt"/>
                <a:ea typeface="+mn-ea"/>
                <a:cs typeface="+mn-cs"/>
              </a:rPr>
              <a:t>Is there an unmet interest in a particular sport? – surveys, interviews, requests, etc.</a:t>
            </a:r>
          </a:p>
          <a:p>
            <a:pPr marL="1543050" lvl="3" indent="-171450">
              <a:buFont typeface="Arial" panose="020B0604020202020204" pitchFamily="34" charset="0"/>
              <a:buChar char="•"/>
            </a:pPr>
            <a:r>
              <a:rPr lang="en-US" sz="1200" u="none" kern="1200" baseline="0" dirty="0" smtClean="0">
                <a:solidFill>
                  <a:schemeClr val="tx1"/>
                </a:solidFill>
                <a:effectLst/>
                <a:latin typeface="+mn-lt"/>
                <a:ea typeface="+mn-ea"/>
                <a:cs typeface="+mn-cs"/>
              </a:rPr>
              <a:t>Is there sufficient ability to sustain a team in that sport? – opinions of coaches, participation in club sports and intramurals</a:t>
            </a:r>
          </a:p>
          <a:p>
            <a:pPr marL="1543050" lvl="3" indent="-171450">
              <a:buFont typeface="Arial" panose="020B0604020202020204" pitchFamily="34" charset="0"/>
              <a:buChar char="•"/>
            </a:pPr>
            <a:r>
              <a:rPr lang="en-US" sz="1200" u="none" kern="1200" baseline="0" dirty="0" smtClean="0">
                <a:solidFill>
                  <a:schemeClr val="tx1"/>
                </a:solidFill>
                <a:effectLst/>
                <a:latin typeface="+mn-lt"/>
                <a:ea typeface="+mn-ea"/>
                <a:cs typeface="+mn-cs"/>
              </a:rPr>
              <a:t>Is there a reasonable expectation of competition for the team? – geography and conference</a:t>
            </a:r>
          </a:p>
          <a:p>
            <a:pPr marL="1543050" lvl="3" indent="-171450">
              <a:buFont typeface="Arial" panose="020B0604020202020204" pitchFamily="34" charset="0"/>
              <a:buChar char="•"/>
            </a:pPr>
            <a:endParaRPr lang="en-US" sz="1200" u="sng" kern="1200" dirty="0" smtClean="0">
              <a:solidFill>
                <a:schemeClr val="tx1"/>
              </a:solidFill>
              <a:effectLst/>
              <a:latin typeface="+mn-lt"/>
              <a:ea typeface="+mn-ea"/>
              <a:cs typeface="+mn-cs"/>
            </a:endParaRPr>
          </a:p>
          <a:p>
            <a:pPr marL="1085850" lvl="2" indent="-171450">
              <a:buFont typeface="Arial" panose="020B0604020202020204" pitchFamily="34" charset="0"/>
              <a:buChar char="•"/>
            </a:pPr>
            <a:endParaRPr lang="en-US" sz="1200" kern="1200" dirty="0" smtClean="0">
              <a:solidFill>
                <a:schemeClr val="tx1"/>
              </a:solidFill>
              <a:effectLst/>
              <a:latin typeface="+mn-lt"/>
              <a:ea typeface="+mn-ea"/>
              <a:cs typeface="+mn-cs"/>
            </a:endParaRPr>
          </a:p>
          <a:p>
            <a:pPr marL="1543050" lvl="3" indent="-171450">
              <a:buFont typeface="Arial" panose="020B0604020202020204" pitchFamily="34" charset="0"/>
              <a:buChar cha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F78226B-52CD-43A5-AA69-F0D641991AF3}" type="slidenum">
              <a:rPr lang="en-US" smtClean="0"/>
              <a:pPr/>
              <a:t>6</a:t>
            </a:fld>
            <a:endParaRPr lang="en-US" dirty="0"/>
          </a:p>
        </p:txBody>
      </p:sp>
    </p:spTree>
    <p:extLst>
      <p:ext uri="{BB962C8B-B14F-4D97-AF65-F5344CB8AC3E}">
        <p14:creationId xmlns:p14="http://schemas.microsoft.com/office/powerpoint/2010/main" val="16195113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1984</a:t>
            </a:r>
            <a:r>
              <a:rPr lang="en-US" sz="1200" b="0" i="0" kern="1200" baseline="0" dirty="0" smtClean="0">
                <a:solidFill>
                  <a:schemeClr val="tx1"/>
                </a:solidFill>
                <a:effectLst/>
                <a:latin typeface="+mn-lt"/>
                <a:ea typeface="+mn-ea"/>
                <a:cs typeface="+mn-cs"/>
              </a:rPr>
              <a:t> Supreme Court case:  Grove City v. Bell, </a:t>
            </a:r>
            <a:r>
              <a:rPr lang="en-US" sz="1200" b="0" i="0" kern="1200" dirty="0" smtClean="0">
                <a:solidFill>
                  <a:schemeClr val="tx1"/>
                </a:solidFill>
                <a:effectLst/>
                <a:latin typeface="+mn-lt"/>
                <a:ea typeface="+mn-ea"/>
                <a:cs typeface="+mn-cs"/>
              </a:rPr>
              <a:t>decision effectively eliminated Title IX coverage of most athletics programs and other activities and areas of schools and colleges not directly receiving federal funds.</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CRRA restores Title IX coverage to all of an educational institution’s programs and activities if any part of the institution receives federal funds.</a:t>
            </a:r>
          </a:p>
          <a:p>
            <a:endParaRPr lang="en-US" sz="1200" b="0" i="0" kern="1200" dirty="0" smtClean="0">
              <a:solidFill>
                <a:schemeClr val="tx1"/>
              </a:solidFill>
              <a:effectLst/>
              <a:latin typeface="+mn-lt"/>
              <a:ea typeface="+mn-ea"/>
              <a:cs typeface="+mn-cs"/>
            </a:endParaRPr>
          </a:p>
          <a:p>
            <a:endParaRPr lang="en-US" sz="1200" b="0" i="0" kern="1200" dirty="0" smtClean="0">
              <a:solidFill>
                <a:schemeClr val="tx1"/>
              </a:solidFill>
              <a:effectLst/>
              <a:latin typeface="+mn-lt"/>
              <a:ea typeface="+mn-ea"/>
              <a:cs typeface="+mn-cs"/>
            </a:endParaRPr>
          </a:p>
          <a:p>
            <a:endParaRPr lang="en-US" sz="1200" b="0" i="0" kern="1200" dirty="0" smtClean="0">
              <a:solidFill>
                <a:schemeClr val="tx1"/>
              </a:solidFill>
              <a:effectLst/>
              <a:latin typeface="+mn-lt"/>
              <a:ea typeface="+mn-ea"/>
              <a:cs typeface="+mn-cs"/>
            </a:endParaRPr>
          </a:p>
          <a:p>
            <a:endParaRPr lang="en-US" sz="1200" b="0" i="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F78226B-52CD-43A5-AA69-F0D641991AF3}" type="slidenum">
              <a:rPr lang="en-US" smtClean="0"/>
              <a:pPr/>
              <a:t>7</a:t>
            </a:fld>
            <a:endParaRPr lang="en-US" dirty="0"/>
          </a:p>
        </p:txBody>
      </p:sp>
    </p:spTree>
    <p:extLst>
      <p:ext uri="{BB962C8B-B14F-4D97-AF65-F5344CB8AC3E}">
        <p14:creationId xmlns:p14="http://schemas.microsoft.com/office/powerpoint/2010/main" val="16195113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1999</a:t>
            </a:r>
            <a:r>
              <a:rPr lang="en-US" sz="1200" b="0" i="0" kern="1200" baseline="0" dirty="0" smtClean="0">
                <a:solidFill>
                  <a:schemeClr val="tx1"/>
                </a:solidFill>
                <a:effectLst/>
                <a:latin typeface="+mn-lt"/>
                <a:ea typeface="+mn-ea"/>
                <a:cs typeface="+mn-cs"/>
              </a:rPr>
              <a:t> Supreme Court case:  </a:t>
            </a:r>
            <a:r>
              <a:rPr lang="en-US" sz="1200" b="0" i="0" kern="1200" dirty="0" smtClean="0">
                <a:solidFill>
                  <a:schemeClr val="tx1"/>
                </a:solidFill>
                <a:effectLst/>
                <a:latin typeface="+mn-lt"/>
                <a:ea typeface="+mn-ea"/>
                <a:cs typeface="+mn-cs"/>
              </a:rPr>
              <a:t>Davis v. Monroe County Board of Education, Title IX covers student-on-student harassment and that damages are available if the school had notice of, and was deliberately indifferent to, the harassment. The Court holds that the harassment must be so severe, pervasive, and objectively offensive that it deprives the victim of the benefits of education. </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2001 guidance reaffirms </a:t>
            </a:r>
            <a:r>
              <a:rPr lang="en-US" dirty="0" smtClean="0"/>
              <a:t>in large part the compliance standards described in the 1997 Guidance and </a:t>
            </a:r>
            <a:r>
              <a:rPr lang="en-US" sz="1200" b="0" i="0" kern="1200" dirty="0" smtClean="0">
                <a:solidFill>
                  <a:schemeClr val="tx1"/>
                </a:solidFill>
                <a:effectLst/>
                <a:latin typeface="+mn-lt"/>
                <a:ea typeface="+mn-ea"/>
                <a:cs typeface="+mn-cs"/>
              </a:rPr>
              <a:t>makes clear that standards set forth in the 1998 and 1999 Supreme Court rulings (</a:t>
            </a:r>
            <a:r>
              <a:rPr lang="en-US" sz="1200" b="0" i="0" kern="1200" dirty="0" err="1" smtClean="0">
                <a:solidFill>
                  <a:schemeClr val="tx1"/>
                </a:solidFill>
                <a:effectLst/>
                <a:latin typeface="+mn-lt"/>
                <a:ea typeface="+mn-ea"/>
                <a:cs typeface="+mn-cs"/>
              </a:rPr>
              <a:t>Gebser</a:t>
            </a:r>
            <a:r>
              <a:rPr lang="en-US" sz="1200" b="0" i="0" kern="1200" dirty="0" smtClean="0">
                <a:solidFill>
                  <a:schemeClr val="tx1"/>
                </a:solidFill>
                <a:effectLst/>
                <a:latin typeface="+mn-lt"/>
                <a:ea typeface="+mn-ea"/>
                <a:cs typeface="+mn-cs"/>
              </a:rPr>
              <a:t> and Davis) apply only to suits for damages, not to OCR’s enforcement or to suits for injunctive relief. </a:t>
            </a:r>
          </a:p>
          <a:p>
            <a:endParaRPr lang="en-US" sz="1200" b="0" i="0" kern="1200" dirty="0" smtClean="0">
              <a:solidFill>
                <a:schemeClr val="tx1"/>
              </a:solidFill>
              <a:effectLst/>
              <a:latin typeface="+mn-lt"/>
              <a:ea typeface="+mn-ea"/>
              <a:cs typeface="+mn-cs"/>
            </a:endParaRPr>
          </a:p>
          <a:p>
            <a:endParaRPr lang="en-US" sz="1200" b="0" i="0" kern="1200" dirty="0" smtClean="0">
              <a:solidFill>
                <a:schemeClr val="tx1"/>
              </a:solidFill>
              <a:effectLst/>
              <a:latin typeface="+mn-lt"/>
              <a:ea typeface="+mn-ea"/>
              <a:cs typeface="+mn-cs"/>
            </a:endParaRPr>
          </a:p>
          <a:p>
            <a:endParaRPr lang="en-US" sz="1200" b="0" i="0" kern="1200" dirty="0" smtClean="0">
              <a:solidFill>
                <a:schemeClr val="tx1"/>
              </a:solidFill>
              <a:effectLst/>
              <a:latin typeface="+mn-lt"/>
              <a:ea typeface="+mn-ea"/>
              <a:cs typeface="+mn-cs"/>
            </a:endParaRPr>
          </a:p>
          <a:p>
            <a:endParaRPr lang="en-US" sz="1200" b="0" i="0" kern="1200" dirty="0" smtClean="0">
              <a:solidFill>
                <a:schemeClr val="tx1"/>
              </a:solidFill>
              <a:effectLst/>
              <a:latin typeface="+mn-lt"/>
              <a:ea typeface="+mn-ea"/>
              <a:cs typeface="+mn-cs"/>
            </a:endParaRPr>
          </a:p>
          <a:p>
            <a:endParaRPr lang="en-US" sz="1200" b="0" i="0" kern="1200" dirty="0" smtClean="0">
              <a:solidFill>
                <a:schemeClr val="tx1"/>
              </a:solidFill>
              <a:effectLst/>
              <a:latin typeface="+mn-lt"/>
              <a:ea typeface="+mn-ea"/>
              <a:cs typeface="+mn-cs"/>
            </a:endParaRPr>
          </a:p>
          <a:p>
            <a:endParaRPr lang="en-US" sz="1200" b="0" i="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F78226B-52CD-43A5-AA69-F0D641991AF3}" type="slidenum">
              <a:rPr lang="en-US" smtClean="0"/>
              <a:pPr/>
              <a:t>8</a:t>
            </a:fld>
            <a:endParaRPr lang="en-US" dirty="0"/>
          </a:p>
        </p:txBody>
      </p:sp>
    </p:spTree>
    <p:extLst>
      <p:ext uri="{BB962C8B-B14F-4D97-AF65-F5344CB8AC3E}">
        <p14:creationId xmlns:p14="http://schemas.microsoft.com/office/powerpoint/2010/main" val="161951138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baseline="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pic>
        <p:nvPicPr>
          <p:cNvPr id="4" name="Picture 4" descr="UNCC_Logo_whiteTPBG"/>
          <p:cNvPicPr>
            <a:picLocks noChangeAspect="1" noChangeArrowheads="1"/>
          </p:cNvPicPr>
          <p:nvPr/>
        </p:nvPicPr>
        <p:blipFill>
          <a:blip r:embed="rId3" cstate="print"/>
          <a:srcRect/>
          <a:stretch>
            <a:fillRect/>
          </a:stretch>
        </p:blipFill>
        <p:spPr bwMode="auto">
          <a:xfrm>
            <a:off x="7467600" y="6019800"/>
            <a:ext cx="1567024" cy="676268"/>
          </a:xfrm>
          <a:prstGeom prst="rect">
            <a:avLst/>
          </a:prstGeom>
          <a:noFill/>
        </p:spPr>
      </p:pic>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mo, Video etc. &quot;special&quot; slides">
    <p:bg>
      <p:bgPr>
        <a:blipFill dpi="0" rotWithShape="1">
          <a:blip r:embed="rId2" cstate="print">
            <a:lum/>
          </a:blip>
          <a:srcRect/>
          <a:stretch>
            <a:fillRect t="-1000" b="-1000"/>
          </a:stretch>
        </a:blipFill>
        <a:effectLst/>
      </p:bgPr>
    </p:bg>
    <p:spTree>
      <p:nvGrpSpPr>
        <p:cNvPr id="1" name=""/>
        <p:cNvGrpSpPr/>
        <p:nvPr/>
      </p:nvGrpSpPr>
      <p:grpSpPr>
        <a:xfrm>
          <a:off x="0" y="0"/>
          <a:ext cx="0" cy="0"/>
          <a:chOff x="0" y="0"/>
          <a:chExt cx="0" cy="0"/>
        </a:xfrm>
      </p:grpSpPr>
      <p:pic>
        <p:nvPicPr>
          <p:cNvPr id="5" name="Picture 4" descr="Swirl.png"/>
          <p:cNvPicPr>
            <a:picLocks noChangeAspect="1"/>
          </p:cNvPicPr>
          <p:nvPr/>
        </p:nvPicPr>
        <p:blipFill>
          <a:blip r:embed="rId3" cstate="print"/>
          <a:stretch>
            <a:fillRect/>
          </a:stretch>
        </p:blipFill>
        <p:spPr>
          <a:xfrm>
            <a:off x="0" y="1295400"/>
            <a:ext cx="9144000" cy="3202682"/>
          </a:xfrm>
          <a:prstGeom prst="rect">
            <a:avLst/>
          </a:prstGeom>
        </p:spPr>
      </p:pic>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pic>
        <p:nvPicPr>
          <p:cNvPr id="6" name="Picture 4" descr="UNCC_Logo_whiteTPBG"/>
          <p:cNvPicPr>
            <a:picLocks noChangeAspect="1" noChangeArrowheads="1"/>
          </p:cNvPicPr>
          <p:nvPr/>
        </p:nvPicPr>
        <p:blipFill>
          <a:blip r:embed="rId4" cstate="print"/>
          <a:srcRect/>
          <a:stretch>
            <a:fillRect/>
          </a:stretch>
        </p:blipFill>
        <p:spPr bwMode="auto">
          <a:xfrm>
            <a:off x="7467600" y="6019800"/>
            <a:ext cx="1567024" cy="676268"/>
          </a:xfrm>
          <a:prstGeom prst="rect">
            <a:avLst/>
          </a:prstGeom>
          <a:noFill/>
        </p:spPr>
      </p:pic>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4" descr="UNCC_Logo_whiteTPBG"/>
          <p:cNvPicPr>
            <a:picLocks noChangeAspect="1" noChangeArrowheads="1"/>
          </p:cNvPicPr>
          <p:nvPr/>
        </p:nvPicPr>
        <p:blipFill>
          <a:blip r:embed="rId2" cstate="print"/>
          <a:srcRect/>
          <a:stretch>
            <a:fillRect/>
          </a:stretch>
        </p:blipFill>
        <p:spPr bwMode="auto">
          <a:xfrm>
            <a:off x="7467600" y="6019800"/>
            <a:ext cx="1567024" cy="676268"/>
          </a:xfrm>
          <a:prstGeom prst="rect">
            <a:avLst/>
          </a:prstGeom>
          <a:noFill/>
        </p:spPr>
      </p:pic>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4" descr="UNCC_Logo_whiteTPBG"/>
          <p:cNvPicPr>
            <a:picLocks noChangeAspect="1" noChangeArrowheads="1"/>
          </p:cNvPicPr>
          <p:nvPr/>
        </p:nvPicPr>
        <p:blipFill>
          <a:blip r:embed="rId2" cstate="print"/>
          <a:srcRect/>
          <a:stretch>
            <a:fillRect/>
          </a:stretch>
        </p:blipFill>
        <p:spPr bwMode="auto">
          <a:xfrm>
            <a:off x="7467600" y="6019800"/>
            <a:ext cx="1567024" cy="676268"/>
          </a:xfrm>
          <a:prstGeom prst="rect">
            <a:avLst/>
          </a:prstGeom>
          <a:noFill/>
        </p:spPr>
      </p:pic>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5" name="Picture 4" descr="UNCC_Logo_whiteTPBG"/>
          <p:cNvPicPr>
            <a:picLocks noChangeAspect="1" noChangeArrowheads="1"/>
          </p:cNvPicPr>
          <p:nvPr/>
        </p:nvPicPr>
        <p:blipFill>
          <a:blip r:embed="rId2" cstate="print"/>
          <a:srcRect/>
          <a:stretch>
            <a:fillRect/>
          </a:stretch>
        </p:blipFill>
        <p:spPr bwMode="auto">
          <a:xfrm>
            <a:off x="7467600" y="6019800"/>
            <a:ext cx="1567024" cy="676268"/>
          </a:xfrm>
          <a:prstGeom prst="rect">
            <a:avLst/>
          </a:prstGeom>
          <a:noFill/>
        </p:spPr>
      </p:pic>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pic>
        <p:nvPicPr>
          <p:cNvPr id="3" name="Picture 4" descr="UNCC_Logo_whiteTPBG"/>
          <p:cNvPicPr>
            <a:picLocks noChangeAspect="1" noChangeArrowheads="1"/>
          </p:cNvPicPr>
          <p:nvPr/>
        </p:nvPicPr>
        <p:blipFill>
          <a:blip r:embed="rId2" cstate="print"/>
          <a:srcRect/>
          <a:stretch>
            <a:fillRect/>
          </a:stretch>
        </p:blipFill>
        <p:spPr bwMode="auto">
          <a:xfrm>
            <a:off x="7467600" y="6019800"/>
            <a:ext cx="1567024" cy="676268"/>
          </a:xfrm>
          <a:prstGeom prst="rect">
            <a:avLst/>
          </a:prstGeom>
          <a:noFill/>
        </p:spPr>
      </p:pic>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4" descr="UNCC_Logo_whiteTPBG"/>
          <p:cNvPicPr>
            <a:picLocks noChangeAspect="1" noChangeArrowheads="1"/>
          </p:cNvPicPr>
          <p:nvPr/>
        </p:nvPicPr>
        <p:blipFill>
          <a:blip r:embed="rId2" cstate="print"/>
          <a:srcRect/>
          <a:stretch>
            <a:fillRect/>
          </a:stretch>
        </p:blipFill>
        <p:spPr bwMode="auto">
          <a:xfrm>
            <a:off x="7467600" y="6019800"/>
            <a:ext cx="1567024" cy="676268"/>
          </a:xfrm>
          <a:prstGeom prst="rect">
            <a:avLst/>
          </a:prstGeom>
          <a:noFill/>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0"/>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1"/>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hyperlink" Target="http://www.whitehouse.gov/1is2Many" TargetMode="Externa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382000" cy="4985980"/>
          </a:xfrm>
        </p:spPr>
        <p:txBody>
          <a:bodyPr/>
          <a:lstStyle/>
          <a:p>
            <a:pPr algn="ctr"/>
            <a:r>
              <a:rPr lang="en-US" dirty="0" smtClean="0"/>
              <a:t/>
            </a:r>
            <a:br>
              <a:rPr lang="en-US" dirty="0" smtClean="0"/>
            </a:br>
            <a:r>
              <a:rPr lang="en-US" sz="5400" dirty="0" smtClean="0">
                <a:effectLst/>
                <a:latin typeface="Georgia" panose="02040502050405020303" pitchFamily="18" charset="0"/>
              </a:rPr>
              <a:t>Title IX: </a:t>
            </a:r>
            <a:br>
              <a:rPr lang="en-US" sz="5400" dirty="0" smtClean="0">
                <a:effectLst/>
                <a:latin typeface="Georgia" panose="02040502050405020303" pitchFamily="18" charset="0"/>
              </a:rPr>
            </a:br>
            <a:r>
              <a:rPr lang="en-US" sz="5400" dirty="0" smtClean="0">
                <a:effectLst/>
                <a:latin typeface="Georgia" panose="02040502050405020303" pitchFamily="18" charset="0"/>
              </a:rPr>
              <a:t>Past, Present, and Future</a:t>
            </a:r>
            <a:r>
              <a:rPr lang="en-US" sz="4000" dirty="0" smtClean="0">
                <a:effectLst/>
                <a:latin typeface="+mn-lt"/>
              </a:rPr>
              <a:t/>
            </a:r>
            <a:br>
              <a:rPr lang="en-US" sz="4000" dirty="0" smtClean="0">
                <a:effectLst/>
                <a:latin typeface="+mn-lt"/>
              </a:rPr>
            </a:br>
            <a:r>
              <a:rPr lang="en-US" sz="4000" dirty="0" smtClean="0">
                <a:effectLst/>
                <a:latin typeface="+mn-lt"/>
              </a:rPr>
              <a:t/>
            </a:r>
            <a:br>
              <a:rPr lang="en-US" sz="4000" dirty="0" smtClean="0">
                <a:effectLst/>
                <a:latin typeface="+mn-lt"/>
              </a:rPr>
            </a:br>
            <a:r>
              <a:rPr lang="en-US" sz="4000" dirty="0">
                <a:effectLst/>
                <a:latin typeface="Georgia" panose="02040502050405020303" pitchFamily="18" charset="0"/>
              </a:rPr>
              <a:t> </a:t>
            </a:r>
            <a:r>
              <a:rPr lang="en-US" sz="3200" dirty="0">
                <a:effectLst/>
                <a:latin typeface="Georgia" panose="02040502050405020303" pitchFamily="18" charset="0"/>
              </a:rPr>
              <a:t>October 16, 2014 </a:t>
            </a:r>
            <a:r>
              <a:rPr lang="en-US" sz="4000" dirty="0" smtClean="0">
                <a:effectLst/>
                <a:latin typeface="+mn-lt"/>
              </a:rPr>
              <a:t/>
            </a:r>
            <a:br>
              <a:rPr lang="en-US" sz="4000" dirty="0" smtClean="0">
                <a:effectLst/>
                <a:latin typeface="+mn-lt"/>
              </a:rPr>
            </a:br>
            <a:r>
              <a:rPr lang="en-US" sz="4000" dirty="0">
                <a:effectLst/>
                <a:latin typeface="+mn-lt"/>
              </a:rPr>
              <a:t/>
            </a:r>
            <a:br>
              <a:rPr lang="en-US" sz="4000" dirty="0">
                <a:effectLst/>
                <a:latin typeface="+mn-lt"/>
              </a:rPr>
            </a:br>
            <a:r>
              <a:rPr lang="en-US" sz="2800" dirty="0">
                <a:effectLst/>
                <a:latin typeface="+mn-lt"/>
              </a:rPr>
              <a:t/>
            </a:r>
            <a:br>
              <a:rPr lang="en-US" sz="2800" dirty="0">
                <a:effectLst/>
                <a:latin typeface="+mn-lt"/>
              </a:rPr>
            </a:br>
            <a:r>
              <a:rPr lang="en-US" sz="2800" dirty="0" err="1" smtClean="0">
                <a:effectLst/>
                <a:latin typeface="Georgia" panose="02040502050405020303" pitchFamily="18" charset="0"/>
              </a:rPr>
              <a:t>Jesh</a:t>
            </a:r>
            <a:r>
              <a:rPr lang="en-US" sz="2800" dirty="0" smtClean="0">
                <a:effectLst/>
                <a:latin typeface="Georgia" panose="02040502050405020303" pitchFamily="18" charset="0"/>
              </a:rPr>
              <a:t> Humphrey &amp; Sarah Edwards</a:t>
            </a:r>
            <a:br>
              <a:rPr lang="en-US" sz="2800" dirty="0" smtClean="0">
                <a:effectLst/>
                <a:latin typeface="Georgia" panose="02040502050405020303" pitchFamily="18" charset="0"/>
              </a:rPr>
            </a:br>
            <a:r>
              <a:rPr lang="en-US" sz="2800" dirty="0" smtClean="0">
                <a:effectLst/>
                <a:latin typeface="Georgia" panose="02040502050405020303" pitchFamily="18" charset="0"/>
              </a:rPr>
              <a:t>Office of Legal Affairs</a:t>
            </a:r>
            <a:endParaRPr lang="en-US" sz="4000" dirty="0">
              <a:effectLst/>
              <a:latin typeface="Georgia" panose="02040502050405020303" pitchFamily="18"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eorgia" pitchFamily="18" charset="0"/>
              </a:rPr>
              <a:t>2011 DCL</a:t>
            </a:r>
            <a:endParaRPr lang="en-US" dirty="0">
              <a:latin typeface="Georgia" pitchFamily="18" charset="0"/>
            </a:endParaRPr>
          </a:p>
        </p:txBody>
      </p:sp>
      <p:sp>
        <p:nvSpPr>
          <p:cNvPr id="3" name="Content Placeholder 2"/>
          <p:cNvSpPr>
            <a:spLocks noGrp="1"/>
          </p:cNvSpPr>
          <p:nvPr>
            <p:ph idx="1"/>
          </p:nvPr>
        </p:nvSpPr>
        <p:spPr>
          <a:xfrm>
            <a:off x="381000" y="1175599"/>
            <a:ext cx="8382000" cy="5453801"/>
          </a:xfrm>
        </p:spPr>
        <p:txBody>
          <a:bodyPr/>
          <a:lstStyle/>
          <a:p>
            <a:r>
              <a:rPr lang="en-US" dirty="0" smtClean="0"/>
              <a:t>Concepts from 2001 guidance:</a:t>
            </a:r>
          </a:p>
          <a:p>
            <a:pPr lvl="1"/>
            <a:endParaRPr lang="en-US" sz="1600" dirty="0" smtClean="0"/>
          </a:p>
          <a:p>
            <a:pPr lvl="1"/>
            <a:r>
              <a:rPr lang="en-US" dirty="0"/>
              <a:t>P</a:t>
            </a:r>
            <a:r>
              <a:rPr lang="en-US" dirty="0" smtClean="0"/>
              <a:t>olicy against sex discrimination</a:t>
            </a:r>
          </a:p>
          <a:p>
            <a:pPr lvl="1"/>
            <a:r>
              <a:rPr lang="en-US" dirty="0" smtClean="0"/>
              <a:t>Grievance procedures for complaints</a:t>
            </a:r>
          </a:p>
          <a:p>
            <a:pPr lvl="1"/>
            <a:r>
              <a:rPr lang="en-US" dirty="0" smtClean="0"/>
              <a:t>Title IX Coordinator</a:t>
            </a:r>
          </a:p>
          <a:p>
            <a:pPr lvl="1"/>
            <a:r>
              <a:rPr lang="en-US" dirty="0"/>
              <a:t>S</a:t>
            </a:r>
            <a:r>
              <a:rPr lang="en-US" dirty="0" smtClean="0"/>
              <a:t>tudent-on-student conduct</a:t>
            </a:r>
          </a:p>
          <a:p>
            <a:pPr lvl="1"/>
            <a:r>
              <a:rPr lang="en-US" dirty="0" smtClean="0"/>
              <a:t>Responsible Employees</a:t>
            </a:r>
          </a:p>
          <a:p>
            <a:pPr lvl="1"/>
            <a:r>
              <a:rPr lang="en-US" dirty="0" smtClean="0"/>
              <a:t>Prompt and equitable resolution</a:t>
            </a:r>
          </a:p>
          <a:p>
            <a:pPr lvl="1"/>
            <a:r>
              <a:rPr lang="en-US" dirty="0" smtClean="0"/>
              <a:t>Criminal investigation separate</a:t>
            </a:r>
          </a:p>
          <a:p>
            <a:pPr lvl="1"/>
            <a:endParaRPr lang="en-US" sz="2000" dirty="0" smtClean="0"/>
          </a:p>
          <a:p>
            <a:pPr marL="0" lvl="1" indent="0" algn="ctr">
              <a:buNone/>
            </a:pPr>
            <a:r>
              <a:rPr lang="en-US" dirty="0" smtClean="0"/>
              <a:t> In other words, “we really meant what we said!”</a:t>
            </a:r>
          </a:p>
          <a:p>
            <a:pPr lvl="1"/>
            <a:endParaRPr lang="en-US" dirty="0">
              <a:latin typeface="Georgia" pitchFamily="18" charset="0"/>
            </a:endParaRP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12875"/>
            <a:ext cx="8382000" cy="4235006"/>
          </a:xfrm>
        </p:spPr>
        <p:txBody>
          <a:bodyPr/>
          <a:lstStyle/>
          <a:p>
            <a:r>
              <a:rPr lang="en-US" dirty="0" smtClean="0"/>
              <a:t>New concepts:</a:t>
            </a:r>
          </a:p>
          <a:p>
            <a:endParaRPr lang="en-US" sz="1600" dirty="0" smtClean="0"/>
          </a:p>
          <a:p>
            <a:pPr lvl="1"/>
            <a:r>
              <a:rPr lang="en-US" dirty="0"/>
              <a:t>S</a:t>
            </a:r>
            <a:r>
              <a:rPr lang="en-US" dirty="0" smtClean="0"/>
              <a:t>exual violence</a:t>
            </a:r>
          </a:p>
          <a:p>
            <a:pPr lvl="1"/>
            <a:r>
              <a:rPr lang="en-US" dirty="0" smtClean="0"/>
              <a:t>“Prompt” = 60 calendar days</a:t>
            </a:r>
          </a:p>
          <a:p>
            <a:pPr lvl="1"/>
            <a:r>
              <a:rPr lang="en-US" dirty="0" smtClean="0"/>
              <a:t>Preponderance of the evidence</a:t>
            </a:r>
          </a:p>
          <a:p>
            <a:pPr lvl="1"/>
            <a:r>
              <a:rPr lang="en-US" dirty="0" smtClean="0"/>
              <a:t>More detail/explanation</a:t>
            </a:r>
          </a:p>
          <a:p>
            <a:pPr lvl="2">
              <a:buNone/>
            </a:pPr>
            <a:r>
              <a:rPr lang="en-US" dirty="0" smtClean="0"/>
              <a:t>	- Title IX coordinator</a:t>
            </a:r>
          </a:p>
          <a:p>
            <a:pPr lvl="2">
              <a:buNone/>
            </a:pPr>
            <a:r>
              <a:rPr lang="en-US" dirty="0" smtClean="0"/>
              <a:t>	- training efforts</a:t>
            </a:r>
          </a:p>
          <a:p>
            <a:pPr lvl="2">
              <a:buNone/>
            </a:pPr>
            <a:r>
              <a:rPr lang="en-US" dirty="0" smtClean="0"/>
              <a:t>	- possible remedies</a:t>
            </a:r>
          </a:p>
          <a:p>
            <a:pPr lvl="2">
              <a:buNone/>
            </a:pPr>
            <a:r>
              <a:rPr lang="en-US" dirty="0" smtClean="0"/>
              <a:t>	- criminal investigations</a:t>
            </a:r>
          </a:p>
        </p:txBody>
      </p:sp>
      <p:sp>
        <p:nvSpPr>
          <p:cNvPr id="4" name="Title 1"/>
          <p:cNvSpPr>
            <a:spLocks noGrp="1"/>
          </p:cNvSpPr>
          <p:nvPr>
            <p:ph type="title"/>
          </p:nvPr>
        </p:nvSpPr>
        <p:spPr/>
        <p:txBody>
          <a:bodyPr/>
          <a:lstStyle/>
          <a:p>
            <a:r>
              <a:rPr lang="en-US" dirty="0" smtClean="0">
                <a:latin typeface="Georgia" pitchFamily="18" charset="0"/>
              </a:rPr>
              <a:t>2011 DCL</a:t>
            </a:r>
            <a:endParaRPr lang="en-US" dirty="0">
              <a:latin typeface="Georgia" pitchFamily="18" charset="0"/>
            </a:endParaRPr>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14664"/>
            <a:ext cx="8382000" cy="4881336"/>
          </a:xfrm>
        </p:spPr>
        <p:txBody>
          <a:bodyPr/>
          <a:lstStyle/>
          <a:p>
            <a:r>
              <a:rPr lang="en-US" sz="2800" dirty="0" smtClean="0"/>
              <a:t>Reauthorized in 2013</a:t>
            </a:r>
          </a:p>
          <a:p>
            <a:endParaRPr lang="en-US" sz="1800" dirty="0" smtClean="0"/>
          </a:p>
          <a:p>
            <a:r>
              <a:rPr lang="en-US" sz="2800" dirty="0" smtClean="0"/>
              <a:t>Campus Sexual Violence Elimination Act (Campus </a:t>
            </a:r>
            <a:r>
              <a:rPr lang="en-US" sz="2800" dirty="0" err="1" smtClean="0"/>
              <a:t>SaVE</a:t>
            </a:r>
            <a:r>
              <a:rPr lang="en-US" sz="2800" dirty="0" smtClean="0"/>
              <a:t> Act)</a:t>
            </a:r>
          </a:p>
          <a:p>
            <a:endParaRPr lang="en-US" sz="1800" dirty="0" smtClean="0"/>
          </a:p>
          <a:p>
            <a:r>
              <a:rPr lang="en-US" sz="2800" dirty="0" smtClean="0"/>
              <a:t>Requires:</a:t>
            </a:r>
          </a:p>
          <a:p>
            <a:pPr lvl="1"/>
            <a:r>
              <a:rPr lang="en-US" sz="2400" dirty="0" smtClean="0">
                <a:solidFill>
                  <a:srgbClr val="FFFF00"/>
                </a:solidFill>
              </a:rPr>
              <a:t>Prevention and awareness programs </a:t>
            </a:r>
            <a:r>
              <a:rPr lang="en-US" sz="2400" dirty="0" smtClean="0"/>
              <a:t>for incoming students and new employees</a:t>
            </a:r>
          </a:p>
          <a:p>
            <a:pPr lvl="1"/>
            <a:r>
              <a:rPr lang="en-US" sz="2400" dirty="0" smtClean="0">
                <a:solidFill>
                  <a:srgbClr val="FFFF00"/>
                </a:solidFill>
              </a:rPr>
              <a:t>Written information</a:t>
            </a:r>
            <a:r>
              <a:rPr lang="en-US" sz="2400" dirty="0" smtClean="0"/>
              <a:t> to victims of sexual assault, domestic violence, dating violence, and stalking</a:t>
            </a:r>
          </a:p>
          <a:p>
            <a:pPr lvl="1"/>
            <a:r>
              <a:rPr lang="en-US" sz="2400" dirty="0" smtClean="0"/>
              <a:t>Certain </a:t>
            </a:r>
            <a:r>
              <a:rPr lang="en-US" sz="2400" dirty="0" smtClean="0">
                <a:solidFill>
                  <a:srgbClr val="FFFF00"/>
                </a:solidFill>
              </a:rPr>
              <a:t>procedural protections </a:t>
            </a:r>
            <a:r>
              <a:rPr lang="en-US" sz="2400" dirty="0" smtClean="0"/>
              <a:t>– advisor of choice, fair and impartial process, trained investigators and hearing panel members, etc.</a:t>
            </a:r>
            <a:endParaRPr lang="en-US" sz="2400" dirty="0"/>
          </a:p>
        </p:txBody>
      </p:sp>
      <p:sp>
        <p:nvSpPr>
          <p:cNvPr id="4" name="Title 1"/>
          <p:cNvSpPr>
            <a:spLocks noGrp="1"/>
          </p:cNvSpPr>
          <p:nvPr>
            <p:ph type="title"/>
          </p:nvPr>
        </p:nvSpPr>
        <p:spPr/>
        <p:txBody>
          <a:bodyPr/>
          <a:lstStyle/>
          <a:p>
            <a:r>
              <a:rPr lang="en-US" dirty="0" smtClean="0">
                <a:latin typeface="Georgia" pitchFamily="18" charset="0"/>
              </a:rPr>
              <a:t>Violence Against Women Act</a:t>
            </a:r>
            <a:endParaRPr lang="en-US" dirty="0">
              <a:latin typeface="Georgia" pitchFamily="18" charset="0"/>
            </a:endParaRPr>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12875"/>
            <a:ext cx="8382000" cy="4148828"/>
          </a:xfrm>
        </p:spPr>
        <p:txBody>
          <a:bodyPr/>
          <a:lstStyle/>
          <a:p>
            <a:r>
              <a:rPr lang="en-US" sz="2800" dirty="0" smtClean="0"/>
              <a:t>Codified much of the 2011 DCL</a:t>
            </a:r>
          </a:p>
          <a:p>
            <a:endParaRPr lang="en-US" sz="2800" dirty="0" smtClean="0"/>
          </a:p>
          <a:p>
            <a:r>
              <a:rPr lang="en-US" sz="2800" dirty="0" smtClean="0"/>
              <a:t>Congress specifically chose to leave the standard of evidence silent</a:t>
            </a:r>
          </a:p>
          <a:p>
            <a:endParaRPr lang="en-US" sz="2800" dirty="0" smtClean="0"/>
          </a:p>
          <a:p>
            <a:r>
              <a:rPr lang="en-US" sz="2800" dirty="0" smtClean="0"/>
              <a:t>Competing perceptions:</a:t>
            </a:r>
          </a:p>
          <a:p>
            <a:pPr lvl="1"/>
            <a:r>
              <a:rPr lang="en-US" sz="2400" dirty="0" smtClean="0"/>
              <a:t>Some people think universities do not care about these issues and only want to protect their reputations </a:t>
            </a:r>
          </a:p>
          <a:p>
            <a:pPr lvl="1"/>
            <a:r>
              <a:rPr lang="en-US" sz="2400" dirty="0" smtClean="0"/>
              <a:t>Others are concerned that universities are stepping too far into criminal/police work</a:t>
            </a:r>
            <a:endParaRPr lang="en-US" sz="2400" dirty="0"/>
          </a:p>
        </p:txBody>
      </p:sp>
      <p:sp>
        <p:nvSpPr>
          <p:cNvPr id="4" name="Title 1"/>
          <p:cNvSpPr>
            <a:spLocks noGrp="1"/>
          </p:cNvSpPr>
          <p:nvPr>
            <p:ph type="title"/>
          </p:nvPr>
        </p:nvSpPr>
        <p:spPr/>
        <p:txBody>
          <a:bodyPr/>
          <a:lstStyle/>
          <a:p>
            <a:r>
              <a:rPr lang="en-US" dirty="0" smtClean="0">
                <a:latin typeface="Georgia" pitchFamily="18" charset="0"/>
              </a:rPr>
              <a:t>Violence Against Women Act</a:t>
            </a:r>
            <a:endParaRPr lang="en-US" dirty="0">
              <a:latin typeface="Georgia" pitchFamily="18" charset="0"/>
            </a:endParaRPr>
          </a:p>
        </p:txBody>
      </p:sp>
    </p:spTree>
    <p:extLst>
      <p:ext uri="{BB962C8B-B14F-4D97-AF65-F5344CB8AC3E}">
        <p14:creationId xmlns:p14="http://schemas.microsoft.com/office/powerpoint/2010/main" val="2857858615"/>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301484"/>
            <a:ext cx="8382000" cy="4413516"/>
          </a:xfrm>
        </p:spPr>
        <p:txBody>
          <a:bodyPr/>
          <a:lstStyle/>
          <a:p>
            <a:r>
              <a:rPr lang="en-US" dirty="0" smtClean="0"/>
              <a:t>More leeway to respect confidentiality</a:t>
            </a:r>
          </a:p>
          <a:p>
            <a:endParaRPr lang="en-US" sz="2000" dirty="0" smtClean="0"/>
          </a:p>
          <a:p>
            <a:r>
              <a:rPr lang="en-US" dirty="0" smtClean="0"/>
              <a:t>More emphasis on training</a:t>
            </a:r>
          </a:p>
          <a:p>
            <a:endParaRPr lang="en-US" sz="2000" dirty="0" smtClean="0"/>
          </a:p>
          <a:p>
            <a:r>
              <a:rPr lang="en-US" dirty="0" smtClean="0"/>
              <a:t>Other populations – same sex relationships, international students, student with disabilities, etc.</a:t>
            </a:r>
          </a:p>
          <a:p>
            <a:endParaRPr lang="en-US" sz="2000" dirty="0" smtClean="0"/>
          </a:p>
          <a:p>
            <a:r>
              <a:rPr lang="en-US" dirty="0" smtClean="0"/>
              <a:t>Clarification – Take Back the Night, Resident Advisors, 60-day timeframe, etc.</a:t>
            </a:r>
            <a:endParaRPr lang="en-US" dirty="0"/>
          </a:p>
        </p:txBody>
      </p:sp>
      <p:sp>
        <p:nvSpPr>
          <p:cNvPr id="4" name="Title 1"/>
          <p:cNvSpPr>
            <a:spLocks noGrp="1"/>
          </p:cNvSpPr>
          <p:nvPr>
            <p:ph type="title"/>
          </p:nvPr>
        </p:nvSpPr>
        <p:spPr/>
        <p:txBody>
          <a:bodyPr/>
          <a:lstStyle/>
          <a:p>
            <a:r>
              <a:rPr lang="en-US" dirty="0" smtClean="0">
                <a:latin typeface="Georgia" pitchFamily="18" charset="0"/>
              </a:rPr>
              <a:t>2014 Questions &amp; Answers</a:t>
            </a:r>
            <a:endParaRPr lang="en-US" dirty="0">
              <a:latin typeface="Georgia" pitchFamily="18" charset="0"/>
            </a:endParaRPr>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371600"/>
            <a:ext cx="8382000" cy="4284250"/>
          </a:xfrm>
        </p:spPr>
        <p:txBody>
          <a:bodyPr/>
          <a:lstStyle/>
          <a:p>
            <a:r>
              <a:rPr lang="en-US" dirty="0" smtClean="0"/>
              <a:t>White House task force</a:t>
            </a:r>
          </a:p>
          <a:p>
            <a:r>
              <a:rPr lang="en-US" dirty="0" smtClean="0"/>
              <a:t>20 pages (but links to other resources)</a:t>
            </a:r>
          </a:p>
          <a:p>
            <a:r>
              <a:rPr lang="en-US" dirty="0" smtClean="0"/>
              <a:t>Encourages:</a:t>
            </a:r>
          </a:p>
          <a:p>
            <a:pPr lvl="1"/>
            <a:r>
              <a:rPr lang="en-US" dirty="0" smtClean="0"/>
              <a:t>More transparency from Dept. of Education</a:t>
            </a:r>
          </a:p>
          <a:p>
            <a:pPr lvl="1"/>
            <a:r>
              <a:rPr lang="en-US" dirty="0" smtClean="0"/>
              <a:t>Campus climate surveys (with toolkit)</a:t>
            </a:r>
          </a:p>
          <a:p>
            <a:pPr lvl="1"/>
            <a:r>
              <a:rPr lang="en-US" dirty="0" smtClean="0"/>
              <a:t>Better prevention (including </a:t>
            </a:r>
            <a:r>
              <a:rPr lang="en-US" dirty="0" smtClean="0">
                <a:hlinkClick r:id="rId2"/>
              </a:rPr>
              <a:t>http://www.whitehouse.gov/1is2Many</a:t>
            </a:r>
            <a:r>
              <a:rPr lang="en-US" dirty="0" smtClean="0"/>
              <a:t>) </a:t>
            </a:r>
          </a:p>
          <a:p>
            <a:pPr lvl="1"/>
            <a:r>
              <a:rPr lang="en-US" dirty="0" smtClean="0"/>
              <a:t>More control for survivors</a:t>
            </a:r>
          </a:p>
          <a:p>
            <a:pPr lvl="1"/>
            <a:r>
              <a:rPr lang="en-US" dirty="0" smtClean="0"/>
              <a:t>Model protocols and policies</a:t>
            </a:r>
            <a:endParaRPr lang="en-US" dirty="0"/>
          </a:p>
        </p:txBody>
      </p:sp>
      <p:sp>
        <p:nvSpPr>
          <p:cNvPr id="4" name="Title 1"/>
          <p:cNvSpPr>
            <a:spLocks noGrp="1"/>
          </p:cNvSpPr>
          <p:nvPr>
            <p:ph type="title"/>
          </p:nvPr>
        </p:nvSpPr>
        <p:spPr/>
        <p:txBody>
          <a:bodyPr/>
          <a:lstStyle/>
          <a:p>
            <a:r>
              <a:rPr lang="en-US" dirty="0" smtClean="0">
                <a:latin typeface="Georgia" pitchFamily="18" charset="0"/>
              </a:rPr>
              <a:t>2014 Not Alone report</a:t>
            </a:r>
            <a:endParaRPr lang="en-US" dirty="0">
              <a:latin typeface="Georgia" pitchFamily="18" charset="0"/>
            </a:endParaRPr>
          </a:p>
        </p:txBody>
      </p:sp>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19200"/>
            <a:ext cx="8382000" cy="4684359"/>
          </a:xfrm>
        </p:spPr>
        <p:txBody>
          <a:bodyPr/>
          <a:lstStyle/>
          <a:p>
            <a:r>
              <a:rPr lang="en-US" sz="2800" dirty="0" err="1" smtClean="0"/>
              <a:t>McCaskill</a:t>
            </a:r>
            <a:r>
              <a:rPr lang="en-US" sz="2800" dirty="0" smtClean="0"/>
              <a:t> report (July 2014) – “many institutions are failing to comply with the law and best practices in how they handle sexual violence among students”</a:t>
            </a:r>
          </a:p>
          <a:p>
            <a:endParaRPr lang="en-US" sz="2800" dirty="0" smtClean="0"/>
          </a:p>
          <a:p>
            <a:r>
              <a:rPr lang="en-US" sz="2800" dirty="0" smtClean="0"/>
              <a:t>Three federal bills pending:</a:t>
            </a:r>
          </a:p>
          <a:p>
            <a:pPr lvl="1"/>
            <a:r>
              <a:rPr lang="en-US" sz="2400" dirty="0" smtClean="0"/>
              <a:t>Campus Accountability and Safety Act (CASA)</a:t>
            </a:r>
          </a:p>
          <a:p>
            <a:pPr lvl="1"/>
            <a:r>
              <a:rPr lang="en-US" sz="2400" dirty="0" smtClean="0"/>
              <a:t>Survivor Outreach and Support (SOS) Campus Act</a:t>
            </a:r>
          </a:p>
          <a:p>
            <a:pPr lvl="1"/>
            <a:r>
              <a:rPr lang="en-US" sz="2400" dirty="0" smtClean="0"/>
              <a:t>Hold Accountable and Lend Transparency (HALT) Act</a:t>
            </a:r>
          </a:p>
          <a:p>
            <a:pPr lvl="1"/>
            <a:endParaRPr lang="en-US" sz="2400" dirty="0" smtClean="0"/>
          </a:p>
          <a:p>
            <a:r>
              <a:rPr lang="en-US" sz="2800" dirty="0" smtClean="0"/>
              <a:t>State legislation</a:t>
            </a:r>
          </a:p>
          <a:p>
            <a:pPr lvl="1"/>
            <a:endParaRPr lang="en-US" dirty="0" smtClean="0"/>
          </a:p>
        </p:txBody>
      </p:sp>
      <p:sp>
        <p:nvSpPr>
          <p:cNvPr id="4" name="Title 1"/>
          <p:cNvSpPr>
            <a:spLocks noGrp="1"/>
          </p:cNvSpPr>
          <p:nvPr>
            <p:ph type="title"/>
          </p:nvPr>
        </p:nvSpPr>
        <p:spPr/>
        <p:txBody>
          <a:bodyPr/>
          <a:lstStyle/>
          <a:p>
            <a:r>
              <a:rPr lang="en-US" dirty="0" smtClean="0">
                <a:latin typeface="Georgia" pitchFamily="18" charset="0"/>
              </a:rPr>
              <a:t>Future</a:t>
            </a:r>
            <a:endParaRPr lang="en-US" dirty="0">
              <a:latin typeface="Georgia" pitchFamily="18" charset="0"/>
            </a:endParaRPr>
          </a:p>
        </p:txBody>
      </p:sp>
    </p:spTree>
    <p:extLst>
      <p:ext uri="{BB962C8B-B14F-4D97-AF65-F5344CB8AC3E}">
        <p14:creationId xmlns:p14="http://schemas.microsoft.com/office/powerpoint/2010/main" val="3274655928"/>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eorgia" pitchFamily="18" charset="0"/>
              </a:rPr>
              <a:t>Federal bills</a:t>
            </a:r>
            <a:endParaRPr lang="en-US" dirty="0">
              <a:latin typeface="Georgia" pitchFamily="18" charset="0"/>
            </a:endParaRPr>
          </a:p>
        </p:txBody>
      </p:sp>
      <p:sp>
        <p:nvSpPr>
          <p:cNvPr id="3" name="Content Placeholder 2"/>
          <p:cNvSpPr>
            <a:spLocks noGrp="1"/>
          </p:cNvSpPr>
          <p:nvPr>
            <p:ph idx="1"/>
          </p:nvPr>
        </p:nvSpPr>
        <p:spPr>
          <a:xfrm>
            <a:off x="381000" y="1143000"/>
            <a:ext cx="8534400" cy="5182957"/>
          </a:xfrm>
        </p:spPr>
        <p:txBody>
          <a:bodyPr/>
          <a:lstStyle/>
          <a:p>
            <a:r>
              <a:rPr lang="en-US" dirty="0" smtClean="0"/>
              <a:t>CASA</a:t>
            </a:r>
          </a:p>
          <a:p>
            <a:pPr lvl="1"/>
            <a:r>
              <a:rPr lang="en-US" sz="2600" dirty="0" smtClean="0"/>
              <a:t>Specially-trained confidential advisor(s) for victims</a:t>
            </a:r>
          </a:p>
          <a:p>
            <a:pPr lvl="1"/>
            <a:r>
              <a:rPr lang="en-US" sz="2600" dirty="0" smtClean="0"/>
              <a:t>MOU with law enforcement</a:t>
            </a:r>
          </a:p>
          <a:p>
            <a:pPr lvl="1"/>
            <a:r>
              <a:rPr lang="en-US" sz="2600" dirty="0" smtClean="0"/>
              <a:t>Campus climate surveys (public results)</a:t>
            </a:r>
          </a:p>
          <a:p>
            <a:pPr lvl="1"/>
            <a:r>
              <a:rPr lang="en-US" sz="2600" dirty="0" smtClean="0"/>
              <a:t>Partnerships with community organizations</a:t>
            </a:r>
          </a:p>
          <a:p>
            <a:pPr lvl="1"/>
            <a:r>
              <a:rPr lang="en-US" sz="2600" dirty="0" smtClean="0"/>
              <a:t>Amnesty for drug/alcohol violations</a:t>
            </a:r>
          </a:p>
          <a:p>
            <a:pPr lvl="1"/>
            <a:endParaRPr lang="en-US" dirty="0" smtClean="0"/>
          </a:p>
          <a:p>
            <a:r>
              <a:rPr lang="en-US" dirty="0" smtClean="0"/>
              <a:t>SOS Campus Act</a:t>
            </a:r>
          </a:p>
          <a:p>
            <a:pPr lvl="1"/>
            <a:r>
              <a:rPr lang="en-US" sz="2600" dirty="0" smtClean="0"/>
              <a:t>Independent advocate for victims</a:t>
            </a:r>
          </a:p>
          <a:p>
            <a:endParaRPr lang="en-US" dirty="0" smtClean="0"/>
          </a:p>
          <a:p>
            <a:r>
              <a:rPr lang="en-US" dirty="0" smtClean="0"/>
              <a:t> HALT Act</a:t>
            </a:r>
            <a:endParaRPr lang="en-US" dirty="0"/>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24664"/>
            <a:ext cx="8382000" cy="5047536"/>
          </a:xfrm>
        </p:spPr>
        <p:txBody>
          <a:bodyPr/>
          <a:lstStyle/>
          <a:p>
            <a:r>
              <a:rPr lang="en-US" dirty="0" smtClean="0"/>
              <a:t>OCR investigations</a:t>
            </a:r>
          </a:p>
          <a:p>
            <a:pPr lvl="1"/>
            <a:r>
              <a:rPr lang="en-US" dirty="0" smtClean="0"/>
              <a:t>71 institutions under investigation</a:t>
            </a:r>
          </a:p>
          <a:p>
            <a:endParaRPr lang="en-US" sz="2400" dirty="0" smtClean="0"/>
          </a:p>
          <a:p>
            <a:r>
              <a:rPr lang="en-US" dirty="0" smtClean="0"/>
              <a:t>Pendulum swing</a:t>
            </a:r>
          </a:p>
          <a:p>
            <a:pPr lvl="1"/>
            <a:r>
              <a:rPr lang="en-US" dirty="0" smtClean="0"/>
              <a:t>Some media attention on accused students</a:t>
            </a:r>
          </a:p>
          <a:p>
            <a:pPr lvl="1"/>
            <a:r>
              <a:rPr lang="en-US" dirty="0"/>
              <a:t>Lawsuits by accused students</a:t>
            </a:r>
          </a:p>
          <a:p>
            <a:pPr lvl="2">
              <a:buNone/>
            </a:pPr>
            <a:r>
              <a:rPr lang="en-US" dirty="0"/>
              <a:t>	- Not afforded due process</a:t>
            </a:r>
          </a:p>
          <a:p>
            <a:pPr lvl="2">
              <a:buNone/>
            </a:pPr>
            <a:r>
              <a:rPr lang="en-US" dirty="0"/>
              <a:t>	- Administrators rushed to judgment</a:t>
            </a:r>
          </a:p>
          <a:p>
            <a:pPr lvl="1"/>
            <a:r>
              <a:rPr lang="en-US" dirty="0" smtClean="0"/>
              <a:t>Harvard law professors’ letter</a:t>
            </a:r>
          </a:p>
          <a:p>
            <a:endParaRPr lang="en-US" sz="2400" dirty="0" smtClean="0"/>
          </a:p>
          <a:p>
            <a:r>
              <a:rPr lang="en-US" dirty="0" smtClean="0"/>
              <a:t>State </a:t>
            </a:r>
            <a:r>
              <a:rPr lang="en-US" dirty="0" smtClean="0"/>
              <a:t>legislation</a:t>
            </a:r>
            <a:endParaRPr lang="en-US" dirty="0" smtClean="0"/>
          </a:p>
        </p:txBody>
      </p:sp>
      <p:sp>
        <p:nvSpPr>
          <p:cNvPr id="4" name="Title 1"/>
          <p:cNvSpPr>
            <a:spLocks noGrp="1"/>
          </p:cNvSpPr>
          <p:nvPr>
            <p:ph type="title"/>
          </p:nvPr>
        </p:nvSpPr>
        <p:spPr/>
        <p:txBody>
          <a:bodyPr/>
          <a:lstStyle/>
          <a:p>
            <a:r>
              <a:rPr lang="en-US" dirty="0" smtClean="0">
                <a:latin typeface="Georgia" pitchFamily="18" charset="0"/>
              </a:rPr>
              <a:t>Response</a:t>
            </a:r>
            <a:endParaRPr lang="en-US" dirty="0">
              <a:latin typeface="Georgia" pitchFamily="18" charset="0"/>
            </a:endParaRPr>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12875"/>
            <a:ext cx="8382000" cy="3939540"/>
          </a:xfrm>
        </p:spPr>
        <p:txBody>
          <a:bodyPr/>
          <a:lstStyle/>
          <a:p>
            <a:r>
              <a:rPr lang="en-US" dirty="0" smtClean="0"/>
              <a:t>Does the “preponderance of the evidence” standard satisfy due process?</a:t>
            </a:r>
          </a:p>
          <a:p>
            <a:endParaRPr lang="en-US" dirty="0" smtClean="0"/>
          </a:p>
          <a:p>
            <a:r>
              <a:rPr lang="en-US" dirty="0" smtClean="0"/>
              <a:t>Will the pendulum eventually come to rest in the center, or will it continue to swing?</a:t>
            </a:r>
          </a:p>
          <a:p>
            <a:endParaRPr lang="en-US" dirty="0" smtClean="0"/>
          </a:p>
          <a:p>
            <a:r>
              <a:rPr lang="en-US" dirty="0" smtClean="0"/>
              <a:t>What will happen when a new administration arrives in DC (Jan. 2017)?</a:t>
            </a:r>
            <a:endParaRPr lang="en-US" dirty="0"/>
          </a:p>
        </p:txBody>
      </p:sp>
      <p:sp>
        <p:nvSpPr>
          <p:cNvPr id="4" name="Title 1"/>
          <p:cNvSpPr>
            <a:spLocks noGrp="1"/>
          </p:cNvSpPr>
          <p:nvPr>
            <p:ph type="title"/>
          </p:nvPr>
        </p:nvSpPr>
        <p:spPr/>
        <p:txBody>
          <a:bodyPr/>
          <a:lstStyle/>
          <a:p>
            <a:r>
              <a:rPr lang="en-US" dirty="0" smtClean="0">
                <a:latin typeface="Georgia" pitchFamily="18" charset="0"/>
              </a:rPr>
              <a:t>Open issues</a:t>
            </a:r>
            <a:endParaRPr lang="en-US" dirty="0">
              <a:latin typeface="Georgia" pitchFamily="18" charset="0"/>
            </a:endParaRP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Chronology of Title IX</a:t>
            </a:r>
            <a:endParaRPr lang="en-US" dirty="0"/>
          </a:p>
        </p:txBody>
      </p:sp>
      <p:sp>
        <p:nvSpPr>
          <p:cNvPr id="3" name="Content Placeholder 2"/>
          <p:cNvSpPr>
            <a:spLocks noGrp="1"/>
          </p:cNvSpPr>
          <p:nvPr>
            <p:ph idx="1"/>
          </p:nvPr>
        </p:nvSpPr>
        <p:spPr>
          <a:xfrm>
            <a:off x="381000" y="1412874"/>
            <a:ext cx="8382000" cy="5292725"/>
          </a:xfrm>
        </p:spPr>
        <p:txBody>
          <a:bodyPr>
            <a:normAutofit fontScale="92500" lnSpcReduction="20000"/>
          </a:bodyPr>
          <a:lstStyle/>
          <a:p>
            <a:r>
              <a:rPr lang="en-US" b="1" dirty="0" smtClean="0"/>
              <a:t>1964</a:t>
            </a:r>
            <a:r>
              <a:rPr lang="en-US" dirty="0"/>
              <a:t>:</a:t>
            </a:r>
            <a:r>
              <a:rPr lang="en-US" dirty="0" smtClean="0"/>
              <a:t>  Title VII of the Civil Rights Act of 1964 is enacted, prohibiting discrimination in employment based on race, color, sex, national origin, or religion. Title VI of this Act prohibits discrimination in federally assisted programs—including education programs—on the basis of race, color and national origin, but not on the basis of sex.</a:t>
            </a:r>
          </a:p>
          <a:p>
            <a:endParaRPr lang="en-US" dirty="0" smtClean="0"/>
          </a:p>
          <a:p>
            <a:r>
              <a:rPr lang="en-US" b="1" dirty="0" smtClean="0"/>
              <a:t>1970</a:t>
            </a:r>
            <a:r>
              <a:rPr lang="en-US" dirty="0" smtClean="0"/>
              <a:t>:  Congress holds first hearings on sex discrimination in higher education.</a:t>
            </a:r>
          </a:p>
          <a:p>
            <a:endParaRPr lang="en-US" dirty="0" smtClean="0"/>
          </a:p>
          <a:p>
            <a:r>
              <a:rPr lang="en-US" b="1" dirty="0" smtClean="0"/>
              <a:t>1972</a:t>
            </a:r>
            <a:r>
              <a:rPr lang="en-US" dirty="0" smtClean="0"/>
              <a:t>:  Title </a:t>
            </a:r>
            <a:r>
              <a:rPr lang="en-US" dirty="0"/>
              <a:t>IX of the Education Amendments of 1972 is enacted, prohibiting discrimination on the basis of sex in all federally funded education programs and activities.  </a:t>
            </a:r>
          </a:p>
        </p:txBody>
      </p:sp>
    </p:spTree>
    <p:extLst>
      <p:ext uri="{BB962C8B-B14F-4D97-AF65-F5344CB8AC3E}">
        <p14:creationId xmlns:p14="http://schemas.microsoft.com/office/powerpoint/2010/main" val="3201562976"/>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endParaRPr lang="en-US"/>
          </a:p>
        </p:txBody>
      </p:sp>
      <p:pic>
        <p:nvPicPr>
          <p:cNvPr id="1030" name="Picture 6" descr="https://familysearch.org/blog/en/files/2011/03/shutterstock_711050801-480x36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7"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7173208"/>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Text of Title IX</a:t>
            </a:r>
            <a:endParaRPr lang="en-US" dirty="0"/>
          </a:p>
        </p:txBody>
      </p:sp>
      <p:sp>
        <p:nvSpPr>
          <p:cNvPr id="3" name="Content Placeholder 2"/>
          <p:cNvSpPr>
            <a:spLocks noGrp="1"/>
          </p:cNvSpPr>
          <p:nvPr>
            <p:ph idx="1"/>
          </p:nvPr>
        </p:nvSpPr>
        <p:spPr>
          <a:xfrm>
            <a:off x="381000" y="1412874"/>
            <a:ext cx="8382000" cy="5292725"/>
          </a:xfrm>
        </p:spPr>
        <p:txBody>
          <a:bodyPr>
            <a:normAutofit/>
          </a:bodyPr>
          <a:lstStyle/>
          <a:p>
            <a:r>
              <a:rPr lang="en-US" dirty="0" smtClean="0"/>
              <a:t>“No person in the United States shall, on the basis of sex, be excluded from participation in, be denied the benefits of, or be subjected to discrimination under any education program or activity receiving Federal financial assistance,” except:</a:t>
            </a:r>
          </a:p>
          <a:p>
            <a:pPr lvl="1"/>
            <a:r>
              <a:rPr lang="en-US" dirty="0" smtClean="0"/>
              <a:t>Religious institutions</a:t>
            </a:r>
          </a:p>
          <a:p>
            <a:pPr lvl="1"/>
            <a:r>
              <a:rPr lang="en-US" dirty="0" smtClean="0"/>
              <a:t>Military institutions</a:t>
            </a:r>
          </a:p>
          <a:p>
            <a:pPr lvl="1"/>
            <a:r>
              <a:rPr lang="en-US" dirty="0" smtClean="0"/>
              <a:t>Historically single-sex institutions</a:t>
            </a:r>
          </a:p>
          <a:p>
            <a:pPr lvl="1"/>
            <a:r>
              <a:rPr lang="en-US" dirty="0" smtClean="0"/>
              <a:t>Fraternities/Sororities</a:t>
            </a:r>
          </a:p>
          <a:p>
            <a:r>
              <a:rPr lang="en-US" dirty="0" smtClean="0"/>
              <a:t>Note: no mention of sports</a:t>
            </a:r>
          </a:p>
        </p:txBody>
      </p:sp>
    </p:spTree>
    <p:extLst>
      <p:ext uri="{BB962C8B-B14F-4D97-AF65-F5344CB8AC3E}">
        <p14:creationId xmlns:p14="http://schemas.microsoft.com/office/powerpoint/2010/main" val="1266074091"/>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Implementation of Title IX</a:t>
            </a:r>
            <a:endParaRPr lang="en-US" dirty="0"/>
          </a:p>
        </p:txBody>
      </p:sp>
      <p:sp>
        <p:nvSpPr>
          <p:cNvPr id="3" name="Content Placeholder 2"/>
          <p:cNvSpPr>
            <a:spLocks noGrp="1"/>
          </p:cNvSpPr>
          <p:nvPr>
            <p:ph idx="1"/>
          </p:nvPr>
        </p:nvSpPr>
        <p:spPr>
          <a:xfrm>
            <a:off x="381000" y="1412874"/>
            <a:ext cx="8382000" cy="5292725"/>
          </a:xfrm>
        </p:spPr>
        <p:txBody>
          <a:bodyPr>
            <a:normAutofit fontScale="92500" lnSpcReduction="20000"/>
          </a:bodyPr>
          <a:lstStyle/>
          <a:p>
            <a:r>
              <a:rPr lang="en-US" b="1" dirty="0" smtClean="0"/>
              <a:t>1972</a:t>
            </a:r>
            <a:r>
              <a:rPr lang="en-US" dirty="0" smtClean="0"/>
              <a:t>:  President Nixon directs the Department of Health, Education and Welfare (HEW) to create implementing regulations.</a:t>
            </a:r>
          </a:p>
          <a:p>
            <a:pPr marL="0" indent="0">
              <a:buNone/>
            </a:pPr>
            <a:endParaRPr lang="en-US" dirty="0" smtClean="0"/>
          </a:p>
          <a:p>
            <a:r>
              <a:rPr lang="en-US" b="1" dirty="0" smtClean="0"/>
              <a:t>1974:  </a:t>
            </a:r>
            <a:r>
              <a:rPr lang="en-US" dirty="0" smtClean="0"/>
              <a:t>Freaking Out, Part 1 - Tower Amendment and </a:t>
            </a:r>
            <a:r>
              <a:rPr lang="en-US" dirty="0" err="1" smtClean="0"/>
              <a:t>Javits</a:t>
            </a:r>
            <a:r>
              <a:rPr lang="en-US" dirty="0" smtClean="0"/>
              <a:t> Amendment introduced, NCAA rallies for congressional support.</a:t>
            </a:r>
            <a:endParaRPr lang="en-US" b="1" dirty="0" smtClean="0"/>
          </a:p>
          <a:p>
            <a:endParaRPr lang="en-US" dirty="0" smtClean="0"/>
          </a:p>
          <a:p>
            <a:r>
              <a:rPr lang="en-US" b="1" dirty="0" smtClean="0"/>
              <a:t>June, 1975</a:t>
            </a:r>
            <a:r>
              <a:rPr lang="en-US" dirty="0" smtClean="0"/>
              <a:t>:  HEW issues, and President Ford signs, Title IX regulations.</a:t>
            </a:r>
          </a:p>
          <a:p>
            <a:pPr lvl="1"/>
            <a:r>
              <a:rPr lang="en-US" b="1" dirty="0" smtClean="0"/>
              <a:t>June - July, 1975:  </a:t>
            </a:r>
            <a:r>
              <a:rPr lang="en-US" dirty="0" smtClean="0"/>
              <a:t> </a:t>
            </a:r>
            <a:r>
              <a:rPr lang="en-US" dirty="0"/>
              <a:t>Freaking Out, Part </a:t>
            </a:r>
            <a:r>
              <a:rPr lang="en-US" dirty="0" smtClean="0"/>
              <a:t>2 - Multiple resolutions submitted to disapprove regulations, Tower Amendment re-introduced, other revenue sport legislation introduced.</a:t>
            </a:r>
          </a:p>
          <a:p>
            <a:pPr lvl="1"/>
            <a:r>
              <a:rPr lang="en-US" b="1" dirty="0" smtClean="0"/>
              <a:t>July, 1975:  </a:t>
            </a:r>
            <a:r>
              <a:rPr lang="en-US" dirty="0" smtClean="0"/>
              <a:t>Regulations become effective.</a:t>
            </a:r>
            <a:endParaRPr lang="en-US" b="1" dirty="0"/>
          </a:p>
        </p:txBody>
      </p:sp>
    </p:spTree>
    <p:extLst>
      <p:ext uri="{BB962C8B-B14F-4D97-AF65-F5344CB8AC3E}">
        <p14:creationId xmlns:p14="http://schemas.microsoft.com/office/powerpoint/2010/main" val="2071285077"/>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lang="en-US" dirty="0" smtClean="0"/>
              <a:t>Interpretation/Litigation of Title IX</a:t>
            </a:r>
            <a:endParaRPr lang="en-US" dirty="0"/>
          </a:p>
        </p:txBody>
      </p:sp>
      <p:sp>
        <p:nvSpPr>
          <p:cNvPr id="3" name="Content Placeholder 2"/>
          <p:cNvSpPr>
            <a:spLocks noGrp="1"/>
          </p:cNvSpPr>
          <p:nvPr>
            <p:ph idx="1"/>
          </p:nvPr>
        </p:nvSpPr>
        <p:spPr>
          <a:xfrm>
            <a:off x="381000" y="1412874"/>
            <a:ext cx="8382000" cy="5292725"/>
          </a:xfrm>
        </p:spPr>
        <p:txBody>
          <a:bodyPr>
            <a:normAutofit/>
          </a:bodyPr>
          <a:lstStyle/>
          <a:p>
            <a:r>
              <a:rPr lang="en-US" b="1" dirty="0" smtClean="0"/>
              <a:t>1976</a:t>
            </a:r>
            <a:r>
              <a:rPr lang="en-US" dirty="0" smtClean="0"/>
              <a:t>:  NCAA lawsuit against HEW is dismissed.</a:t>
            </a:r>
          </a:p>
          <a:p>
            <a:pPr marL="0" indent="0">
              <a:buNone/>
            </a:pPr>
            <a:endParaRPr lang="en-US" dirty="0" smtClean="0"/>
          </a:p>
          <a:p>
            <a:r>
              <a:rPr lang="en-US" b="1" dirty="0" smtClean="0"/>
              <a:t>1977</a:t>
            </a:r>
            <a:r>
              <a:rPr lang="en-US" dirty="0" smtClean="0"/>
              <a:t>:</a:t>
            </a:r>
            <a:r>
              <a:rPr lang="en-US" b="1" dirty="0" smtClean="0"/>
              <a:t>  </a:t>
            </a:r>
            <a:r>
              <a:rPr lang="en-US" dirty="0" smtClean="0"/>
              <a:t>2d Cir. Court of Appeals rules that sexual harassment is sex discrimination under Title VII; Tower Amendment re-introduced.</a:t>
            </a:r>
            <a:endParaRPr lang="en-US" b="1" dirty="0" smtClean="0"/>
          </a:p>
          <a:p>
            <a:endParaRPr lang="en-US" dirty="0" smtClean="0"/>
          </a:p>
          <a:p>
            <a:r>
              <a:rPr lang="en-US" b="1" dirty="0" smtClean="0"/>
              <a:t>1979</a:t>
            </a:r>
            <a:r>
              <a:rPr lang="en-US" dirty="0" smtClean="0"/>
              <a:t>:  HEW issues “Title IX and Intercollegiate Athletics” Policy Interpretation</a:t>
            </a:r>
            <a:endParaRPr lang="en-US" b="1" dirty="0"/>
          </a:p>
        </p:txBody>
      </p:sp>
    </p:spTree>
    <p:extLst>
      <p:ext uri="{BB962C8B-B14F-4D97-AF65-F5344CB8AC3E}">
        <p14:creationId xmlns:p14="http://schemas.microsoft.com/office/powerpoint/2010/main" val="502829430"/>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lang="en-US" dirty="0" smtClean="0"/>
              <a:t>Athletics and Title IX</a:t>
            </a:r>
            <a:endParaRPr lang="en-US" dirty="0"/>
          </a:p>
        </p:txBody>
      </p:sp>
      <p:sp>
        <p:nvSpPr>
          <p:cNvPr id="3" name="Content Placeholder 2"/>
          <p:cNvSpPr>
            <a:spLocks noGrp="1"/>
          </p:cNvSpPr>
          <p:nvPr>
            <p:ph idx="1"/>
          </p:nvPr>
        </p:nvSpPr>
        <p:spPr>
          <a:xfrm>
            <a:off x="381000" y="1412874"/>
            <a:ext cx="8382000" cy="5292725"/>
          </a:xfrm>
        </p:spPr>
        <p:txBody>
          <a:bodyPr>
            <a:normAutofit/>
          </a:bodyPr>
          <a:lstStyle/>
          <a:p>
            <a:r>
              <a:rPr lang="en-US" dirty="0" smtClean="0"/>
              <a:t>Addresses three major areas of historical gender inequity within intercollegiate athletics:</a:t>
            </a:r>
          </a:p>
          <a:p>
            <a:pPr lvl="1"/>
            <a:r>
              <a:rPr lang="en-US" dirty="0" smtClean="0"/>
              <a:t>Athletic scholarships</a:t>
            </a:r>
          </a:p>
          <a:p>
            <a:pPr lvl="1"/>
            <a:r>
              <a:rPr lang="en-US" dirty="0" smtClean="0"/>
              <a:t>Athletic program components</a:t>
            </a:r>
          </a:p>
          <a:p>
            <a:pPr lvl="1"/>
            <a:r>
              <a:rPr lang="en-US" dirty="0" smtClean="0"/>
              <a:t>Participation opportunities</a:t>
            </a:r>
          </a:p>
          <a:p>
            <a:pPr marL="517525" lvl="1" indent="0">
              <a:buNone/>
            </a:pPr>
            <a:endParaRPr lang="en-US" dirty="0" smtClean="0"/>
          </a:p>
          <a:p>
            <a:r>
              <a:rPr lang="en-US" dirty="0" smtClean="0"/>
              <a:t>“Effectively accommodate the interests and abilities of both sexes,” the “three-prong test”:</a:t>
            </a:r>
          </a:p>
          <a:p>
            <a:pPr lvl="1"/>
            <a:r>
              <a:rPr lang="en-US" dirty="0" smtClean="0"/>
              <a:t>Proportionality</a:t>
            </a:r>
          </a:p>
          <a:p>
            <a:pPr lvl="1"/>
            <a:r>
              <a:rPr lang="en-US" dirty="0" smtClean="0"/>
              <a:t>Program expansion</a:t>
            </a:r>
          </a:p>
          <a:p>
            <a:pPr lvl="1"/>
            <a:r>
              <a:rPr lang="en-US" dirty="0" smtClean="0"/>
              <a:t>Full and effective accommodation</a:t>
            </a:r>
          </a:p>
          <a:p>
            <a:pPr lvl="1"/>
            <a:endParaRPr lang="en-US" dirty="0"/>
          </a:p>
        </p:txBody>
      </p:sp>
    </p:spTree>
    <p:extLst>
      <p:ext uri="{BB962C8B-B14F-4D97-AF65-F5344CB8AC3E}">
        <p14:creationId xmlns:p14="http://schemas.microsoft.com/office/powerpoint/2010/main" val="1915385388"/>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lang="en-US" dirty="0" smtClean="0"/>
              <a:t>Athletics and Title IX</a:t>
            </a:r>
            <a:endParaRPr lang="en-US" dirty="0"/>
          </a:p>
        </p:txBody>
      </p:sp>
      <p:sp>
        <p:nvSpPr>
          <p:cNvPr id="3" name="Content Placeholder 2"/>
          <p:cNvSpPr>
            <a:spLocks noGrp="1"/>
          </p:cNvSpPr>
          <p:nvPr>
            <p:ph idx="1"/>
          </p:nvPr>
        </p:nvSpPr>
        <p:spPr>
          <a:xfrm>
            <a:off x="381000" y="1412874"/>
            <a:ext cx="8382000" cy="5292725"/>
          </a:xfrm>
        </p:spPr>
        <p:txBody>
          <a:bodyPr>
            <a:normAutofit/>
          </a:bodyPr>
          <a:lstStyle/>
          <a:p>
            <a:r>
              <a:rPr lang="en-US" dirty="0" smtClean="0"/>
              <a:t>From its inception to 2011, collegiate athletics dominated the Title IX landscape/discussion:</a:t>
            </a:r>
          </a:p>
          <a:p>
            <a:pPr lvl="1"/>
            <a:r>
              <a:rPr lang="en-US" b="1" dirty="0" smtClean="0"/>
              <a:t>1980</a:t>
            </a:r>
            <a:r>
              <a:rPr lang="en-US" dirty="0" smtClean="0"/>
              <a:t>:</a:t>
            </a:r>
            <a:r>
              <a:rPr lang="en-US" b="1" dirty="0" smtClean="0"/>
              <a:t>  </a:t>
            </a:r>
            <a:r>
              <a:rPr lang="en-US" dirty="0" smtClean="0"/>
              <a:t>Federal education responsibilities transferred from HEW to Department of Education.</a:t>
            </a:r>
            <a:endParaRPr lang="en-US" b="1" dirty="0"/>
          </a:p>
          <a:p>
            <a:pPr lvl="1"/>
            <a:r>
              <a:rPr lang="en-US" b="1" dirty="0" smtClean="0"/>
              <a:t>1984</a:t>
            </a:r>
            <a:r>
              <a:rPr lang="en-US" dirty="0" smtClean="0"/>
              <a:t>:  Supreme Court rules </a:t>
            </a:r>
            <a:r>
              <a:rPr lang="en-US" dirty="0"/>
              <a:t>that Title IX applies only to the specific programs within an institution that receive targeted federal </a:t>
            </a:r>
            <a:r>
              <a:rPr lang="en-US" dirty="0" smtClean="0"/>
              <a:t>funds.</a:t>
            </a:r>
          </a:p>
          <a:p>
            <a:pPr lvl="1"/>
            <a:r>
              <a:rPr lang="en-US" b="1" dirty="0" smtClean="0"/>
              <a:t>1988</a:t>
            </a:r>
            <a:r>
              <a:rPr lang="en-US" dirty="0" smtClean="0"/>
              <a:t>:  Congress passes Civil Rights Restoration Act over President Reagan’s veto.</a:t>
            </a:r>
          </a:p>
          <a:p>
            <a:pPr lvl="1"/>
            <a:r>
              <a:rPr lang="en-US" dirty="0" smtClean="0"/>
              <a:t>Office for Civil Rights issues further guidance for administrators in 1990, 1996, 1998, 2003, 2005, and 2010.</a:t>
            </a:r>
            <a:endParaRPr lang="en-US" dirty="0"/>
          </a:p>
          <a:p>
            <a:pPr lvl="1"/>
            <a:endParaRPr lang="en-US" b="1" dirty="0"/>
          </a:p>
        </p:txBody>
      </p:sp>
    </p:spTree>
    <p:extLst>
      <p:ext uri="{BB962C8B-B14F-4D97-AF65-F5344CB8AC3E}">
        <p14:creationId xmlns:p14="http://schemas.microsoft.com/office/powerpoint/2010/main" val="88785689"/>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lang="en-US" dirty="0" smtClean="0"/>
              <a:t>Meanwhile…</a:t>
            </a:r>
            <a:endParaRPr lang="en-US" dirty="0"/>
          </a:p>
        </p:txBody>
      </p:sp>
      <p:sp>
        <p:nvSpPr>
          <p:cNvPr id="3" name="Content Placeholder 2"/>
          <p:cNvSpPr>
            <a:spLocks noGrp="1"/>
          </p:cNvSpPr>
          <p:nvPr>
            <p:ph idx="1"/>
          </p:nvPr>
        </p:nvSpPr>
        <p:spPr>
          <a:xfrm>
            <a:off x="381000" y="1412874"/>
            <a:ext cx="8382000" cy="5292725"/>
          </a:xfrm>
        </p:spPr>
        <p:txBody>
          <a:bodyPr>
            <a:normAutofit/>
          </a:bodyPr>
          <a:lstStyle/>
          <a:p>
            <a:r>
              <a:rPr lang="en-US" dirty="0" smtClean="0"/>
              <a:t>To little fanfare, the OCR begins to address student-on-student sexual harassment:</a:t>
            </a:r>
          </a:p>
          <a:p>
            <a:pPr lvl="1"/>
            <a:r>
              <a:rPr lang="en-US" b="1" dirty="0" smtClean="0"/>
              <a:t>1997</a:t>
            </a:r>
            <a:r>
              <a:rPr lang="en-US" dirty="0" smtClean="0"/>
              <a:t>:</a:t>
            </a:r>
            <a:r>
              <a:rPr lang="en-US" b="1" dirty="0" smtClean="0"/>
              <a:t>  </a:t>
            </a:r>
            <a:r>
              <a:rPr lang="en-US" dirty="0"/>
              <a:t>“Sexual Harassment Guidance: Harassment of Students by School Employees, Other Students, or Third </a:t>
            </a:r>
            <a:r>
              <a:rPr lang="en-US" dirty="0" smtClean="0"/>
              <a:t>Parties.”</a:t>
            </a:r>
          </a:p>
          <a:p>
            <a:pPr lvl="1"/>
            <a:r>
              <a:rPr lang="en-US" b="1" dirty="0" smtClean="0"/>
              <a:t>1999</a:t>
            </a:r>
            <a:r>
              <a:rPr lang="en-US" dirty="0" smtClean="0"/>
              <a:t>:  Supreme Court rules </a:t>
            </a:r>
            <a:r>
              <a:rPr lang="en-US" dirty="0"/>
              <a:t>that Title IX applies </a:t>
            </a:r>
            <a:r>
              <a:rPr lang="en-US" dirty="0" smtClean="0"/>
              <a:t>to student-on-student sexual harassment and that damages against school can be awarded.</a:t>
            </a:r>
          </a:p>
          <a:p>
            <a:pPr lvl="1"/>
            <a:r>
              <a:rPr lang="en-US" b="1" dirty="0" smtClean="0"/>
              <a:t>2001</a:t>
            </a:r>
            <a:r>
              <a:rPr lang="en-US" dirty="0"/>
              <a:t>:  </a:t>
            </a:r>
            <a:r>
              <a:rPr lang="en-US" dirty="0" smtClean="0"/>
              <a:t>“Revised </a:t>
            </a:r>
            <a:r>
              <a:rPr lang="en-US" dirty="0"/>
              <a:t>Sexual Harassment Guidance</a:t>
            </a:r>
            <a:r>
              <a:rPr lang="en-US" dirty="0" smtClean="0"/>
              <a:t>”</a:t>
            </a:r>
          </a:p>
          <a:p>
            <a:pPr lvl="1"/>
            <a:endParaRPr lang="en-US" b="1" dirty="0"/>
          </a:p>
        </p:txBody>
      </p:sp>
    </p:spTree>
    <p:extLst>
      <p:ext uri="{BB962C8B-B14F-4D97-AF65-F5344CB8AC3E}">
        <p14:creationId xmlns:p14="http://schemas.microsoft.com/office/powerpoint/2010/main" val="496814470"/>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eorgia" pitchFamily="18" charset="0"/>
              </a:rPr>
              <a:t>Present</a:t>
            </a:r>
            <a:endParaRPr lang="en-US" dirty="0">
              <a:latin typeface="Georgia" pitchFamily="18" charset="0"/>
            </a:endParaRPr>
          </a:p>
        </p:txBody>
      </p:sp>
      <p:sp>
        <p:nvSpPr>
          <p:cNvPr id="3" name="Content Placeholder 2"/>
          <p:cNvSpPr>
            <a:spLocks noGrp="1"/>
          </p:cNvSpPr>
          <p:nvPr>
            <p:ph idx="1"/>
          </p:nvPr>
        </p:nvSpPr>
        <p:spPr>
          <a:xfrm>
            <a:off x="381000" y="1412875"/>
            <a:ext cx="8382000" cy="4579715"/>
          </a:xfrm>
        </p:spPr>
        <p:txBody>
          <a:bodyPr/>
          <a:lstStyle/>
          <a:p>
            <a:r>
              <a:rPr lang="en-US" b="1" dirty="0" smtClean="0"/>
              <a:t>2011</a:t>
            </a:r>
            <a:r>
              <a:rPr lang="en-US" dirty="0" smtClean="0"/>
              <a:t>:</a:t>
            </a:r>
            <a:r>
              <a:rPr lang="en-US" b="1" dirty="0" smtClean="0"/>
              <a:t> </a:t>
            </a:r>
            <a:r>
              <a:rPr lang="en-US" dirty="0" smtClean="0"/>
              <a:t>OCR Dear Colleague Letter</a:t>
            </a:r>
          </a:p>
          <a:p>
            <a:endParaRPr lang="en-US" dirty="0" smtClean="0"/>
          </a:p>
          <a:p>
            <a:r>
              <a:rPr lang="en-US" b="1" dirty="0" smtClean="0"/>
              <a:t>2013</a:t>
            </a:r>
            <a:r>
              <a:rPr lang="en-US" dirty="0" smtClean="0"/>
              <a:t>:</a:t>
            </a:r>
            <a:r>
              <a:rPr lang="en-US" b="1" dirty="0" smtClean="0"/>
              <a:t>  </a:t>
            </a:r>
            <a:r>
              <a:rPr lang="en-US" dirty="0" smtClean="0"/>
              <a:t>Violence Against Women Reauthorization Act </a:t>
            </a:r>
          </a:p>
          <a:p>
            <a:endParaRPr lang="en-US" dirty="0" smtClean="0"/>
          </a:p>
          <a:p>
            <a:r>
              <a:rPr lang="en-US" b="1" dirty="0" smtClean="0"/>
              <a:t>2014</a:t>
            </a:r>
            <a:r>
              <a:rPr lang="en-US" dirty="0" smtClean="0"/>
              <a:t>:</a:t>
            </a:r>
            <a:r>
              <a:rPr lang="en-US" b="1" dirty="0" smtClean="0"/>
              <a:t>  </a:t>
            </a:r>
            <a:r>
              <a:rPr lang="en-US" dirty="0" smtClean="0"/>
              <a:t>OCR Questions and Answers</a:t>
            </a:r>
          </a:p>
          <a:p>
            <a:endParaRPr lang="en-US" dirty="0" smtClean="0"/>
          </a:p>
          <a:p>
            <a:r>
              <a:rPr lang="en-US" b="1" dirty="0" smtClean="0"/>
              <a:t>2014</a:t>
            </a:r>
            <a:r>
              <a:rPr lang="en-US" dirty="0" smtClean="0"/>
              <a:t>:  White House Task Force Report called “Not Alone”</a:t>
            </a:r>
            <a:endParaRPr lang="en-US" dirty="0"/>
          </a:p>
        </p:txBody>
      </p:sp>
    </p:spTree>
  </p:cSld>
  <p:clrMapOvr>
    <a:masterClrMapping/>
  </p:clrMapOvr>
  <p:transition>
    <p:fade/>
  </p:transition>
</p:sld>
</file>

<file path=ppt/theme/theme1.xml><?xml version="1.0" encoding="utf-8"?>
<a:theme xmlns:a="http://schemas.openxmlformats.org/drawingml/2006/main" name="Sample presentation slides">
  <a:themeElements>
    <a:clrScheme name="Green Template-Template">
      <a:dk1>
        <a:srgbClr val="000000"/>
      </a:dk1>
      <a:lt1>
        <a:srgbClr val="FFFFFF"/>
      </a:lt1>
      <a:dk2>
        <a:srgbClr val="1F7335"/>
      </a:dk2>
      <a:lt2>
        <a:srgbClr val="C4FF89"/>
      </a:lt2>
      <a:accent1>
        <a:srgbClr val="FFC000"/>
      </a:accent1>
      <a:accent2>
        <a:srgbClr val="3497AE"/>
      </a:accent2>
      <a:accent3>
        <a:srgbClr val="DF8045"/>
      </a:accent3>
      <a:accent4>
        <a:srgbClr val="7DCC2E"/>
      </a:accent4>
      <a:accent5>
        <a:srgbClr val="FF9929"/>
      </a:accent5>
      <a:accent6>
        <a:srgbClr val="7D3DA1"/>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5142</TotalTime>
  <Words>1608</Words>
  <Application>Microsoft Office PowerPoint</Application>
  <PresentationFormat>On-screen Show (4:3)</PresentationFormat>
  <Paragraphs>197</Paragraphs>
  <Slides>20</Slides>
  <Notes>5</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Sample presentation slides</vt:lpstr>
      <vt:lpstr> Title IX:  Past, Present, and Future   October 16, 2014    Jesh Humphrey &amp; Sarah Edwards Office of Legal Affairs</vt:lpstr>
      <vt:lpstr>Chronology of Title IX</vt:lpstr>
      <vt:lpstr>Text of Title IX</vt:lpstr>
      <vt:lpstr>Implementation of Title IX</vt:lpstr>
      <vt:lpstr>Interpretation/Litigation of Title IX</vt:lpstr>
      <vt:lpstr>Athletics and Title IX</vt:lpstr>
      <vt:lpstr>Athletics and Title IX</vt:lpstr>
      <vt:lpstr>Meanwhile…</vt:lpstr>
      <vt:lpstr>Present</vt:lpstr>
      <vt:lpstr>2011 DCL</vt:lpstr>
      <vt:lpstr>2011 DCL</vt:lpstr>
      <vt:lpstr>Violence Against Women Act</vt:lpstr>
      <vt:lpstr>Violence Against Women Act</vt:lpstr>
      <vt:lpstr>2014 Questions &amp; Answers</vt:lpstr>
      <vt:lpstr>2014 Not Alone report</vt:lpstr>
      <vt:lpstr>Future</vt:lpstr>
      <vt:lpstr>Federal bills</vt:lpstr>
      <vt:lpstr>Response</vt:lpstr>
      <vt:lpstr>Open issues</vt:lpstr>
      <vt:lpstr>Questions</vt:lpstr>
    </vt:vector>
  </TitlesOfParts>
  <Company>UNC Charlotte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idadio</dc:creator>
  <cp:lastModifiedBy>Sarah O. Edwards</cp:lastModifiedBy>
  <cp:revision>257</cp:revision>
  <cp:lastPrinted>2013-10-28T20:05:58Z</cp:lastPrinted>
  <dcterms:created xsi:type="dcterms:W3CDTF">2010-08-10T14:00:46Z</dcterms:created>
  <dcterms:modified xsi:type="dcterms:W3CDTF">2014-10-15T12:26:22Z</dcterms:modified>
</cp:coreProperties>
</file>